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</p:sldMasterIdLst>
  <p:notesMasterIdLst>
    <p:notesMasterId r:id="rId60"/>
  </p:notesMasterIdLst>
  <p:sldIdLst>
    <p:sldId id="260" r:id="rId2"/>
    <p:sldId id="261" r:id="rId3"/>
    <p:sldId id="313" r:id="rId4"/>
    <p:sldId id="314" r:id="rId5"/>
    <p:sldId id="323" r:id="rId6"/>
    <p:sldId id="276" r:id="rId7"/>
    <p:sldId id="316" r:id="rId8"/>
    <p:sldId id="317" r:id="rId9"/>
    <p:sldId id="264" r:id="rId10"/>
    <p:sldId id="318" r:id="rId11"/>
    <p:sldId id="266" r:id="rId12"/>
    <p:sldId id="267" r:id="rId13"/>
    <p:sldId id="268" r:id="rId14"/>
    <p:sldId id="269" r:id="rId15"/>
    <p:sldId id="270" r:id="rId16"/>
    <p:sldId id="319" r:id="rId17"/>
    <p:sldId id="272" r:id="rId18"/>
    <p:sldId id="273" r:id="rId19"/>
    <p:sldId id="320" r:id="rId20"/>
    <p:sldId id="275" r:id="rId21"/>
    <p:sldId id="31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21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22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25" r:id="rId59"/>
  </p:sldIdLst>
  <p:sldSz cx="9144000" cy="6858000" type="screen4x3"/>
  <p:notesSz cx="7315200" cy="9601200"/>
  <p:embeddedFontLst>
    <p:embeddedFont>
      <p:font typeface="Boxed Semibold" panose="02000506030000020004" pitchFamily="2" charset="0"/>
      <p:bold r:id="rId61"/>
      <p:boldItalic r:id="rId62"/>
    </p:embeddedFont>
    <p:embeddedFont>
      <p:font typeface="MS PGothic" panose="020B0600070205080204" pitchFamily="34" charset="-128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Boxed Book" panose="02000506040000020004" pitchFamily="2" charset="0"/>
      <p:regular r:id="rId68"/>
      <p: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C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45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>
                <a:latin typeface="Boxed Book" panose="02000506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>
                <a:latin typeface="Boxed Book" panose="02000506040000020004" pitchFamily="2" charset="0"/>
              </a:defRPr>
            </a:lvl1pPr>
          </a:lstStyle>
          <a:p>
            <a:fld id="{32652E2B-C378-4600-B448-FCF1643CB3D7}" type="datetimeFigureOut">
              <a:rPr lang="en-US" smtClean="0"/>
              <a:pPr/>
              <a:t>5/24/2017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>
                <a:latin typeface="Boxed Book" panose="02000506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>
                <a:latin typeface="Boxed Book" panose="02000506040000020004" pitchFamily="2" charset="0"/>
              </a:defRPr>
            </a:lvl1pPr>
          </a:lstStyle>
          <a:p>
            <a:fld id="{1E23B7F4-0AB5-4BC5-8327-E05F5CD794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7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Boxed Book" panose="02000506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oxed Book" panose="0200050604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oxed Book" panose="0200050604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oxed Book" panose="0200050604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oxed Book" panose="0200050604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1F22-DDC0-4431-BD80-168994E9CA55}" type="slidenum">
              <a:rPr lang="sv-SE" smtClean="0"/>
              <a:pPr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11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Background" descr="C:\Users\AVFOLSK\Documents\Marketing\Presentations\Templates\Nya_bakgrunder\Nya_bakgrunder\Corporate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</p:spPr>
      </p:pic>
      <p:cxnSp>
        <p:nvCxnSpPr>
          <p:cNvPr id="7" name="Heading Line"/>
          <p:cNvCxnSpPr/>
          <p:nvPr/>
        </p:nvCxnSpPr>
        <p:spPr>
          <a:xfrm>
            <a:off x="739775" y="2876551"/>
            <a:ext cx="4870450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Footer Line"/>
          <p:cNvCxnSpPr/>
          <p:nvPr/>
        </p:nvCxnSpPr>
        <p:spPr>
          <a:xfrm>
            <a:off x="733425" y="4843463"/>
            <a:ext cx="4870450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669525" y="3055841"/>
            <a:ext cx="4941165" cy="1391872"/>
          </a:xfr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200" b="0" cap="all" spc="-50" baseline="0">
                <a:solidFill>
                  <a:schemeClr val="tx1"/>
                </a:solidFill>
                <a:latin typeface="Boxed Semibold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22" name="Image Place Holder"/>
          <p:cNvSpPr>
            <a:spLocks noGrp="1"/>
          </p:cNvSpPr>
          <p:nvPr>
            <p:ph type="pic" idx="13"/>
          </p:nvPr>
        </p:nvSpPr>
        <p:spPr>
          <a:xfrm>
            <a:off x="5882640" y="2861125"/>
            <a:ext cx="2506980" cy="1967307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Boxed Book" panose="02000506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v-SE" noProof="0" dirty="0"/>
          </a:p>
        </p:txBody>
      </p:sp>
      <p:sp>
        <p:nvSpPr>
          <p:cNvPr id="30" name="Title"/>
          <p:cNvSpPr>
            <a:spLocks noGrp="1"/>
          </p:cNvSpPr>
          <p:nvPr>
            <p:ph type="title"/>
          </p:nvPr>
        </p:nvSpPr>
        <p:spPr>
          <a:xfrm>
            <a:off x="669525" y="2290434"/>
            <a:ext cx="4932287" cy="703263"/>
          </a:xfrm>
        </p:spPr>
        <p:txBody>
          <a:bodyPr/>
          <a:lstStyle>
            <a:lvl1pPr>
              <a:defRPr sz="1400" b="0" cap="all" spc="-50" baseline="0">
                <a:latin typeface="Boxed Book" pitchFamily="50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3" name="Footer Bottom"/>
          <p:cNvSpPr>
            <a:spLocks noGrp="1"/>
          </p:cNvSpPr>
          <p:nvPr>
            <p:ph type="body" sz="quarter" idx="11"/>
          </p:nvPr>
        </p:nvSpPr>
        <p:spPr>
          <a:xfrm>
            <a:off x="2489200" y="4856372"/>
            <a:ext cx="3223088" cy="387915"/>
          </a:xfrm>
        </p:spPr>
        <p:txBody>
          <a:bodyPr>
            <a:normAutofit/>
          </a:bodyPr>
          <a:lstStyle>
            <a:lvl1pPr marL="0" indent="0" algn="r">
              <a:buNone/>
              <a:defRPr sz="1200" b="0" cap="all" baseline="0">
                <a:latin typeface="Boxed Book" pitchFamily="50" charset="0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9" name="Date Placeholder"/>
          <p:cNvSpPr>
            <a:spLocks noGrp="1"/>
          </p:cNvSpPr>
          <p:nvPr>
            <p:ph type="dt" sz="half" idx="14"/>
          </p:nvPr>
        </p:nvSpPr>
        <p:spPr>
          <a:xfrm>
            <a:off x="664518" y="4497390"/>
            <a:ext cx="1152128" cy="299762"/>
          </a:xfrm>
          <a:prstGeom prst="rect">
            <a:avLst/>
          </a:prstGeom>
        </p:spPr>
        <p:txBody>
          <a:bodyPr anchor="ctr"/>
          <a:lstStyle>
            <a:lvl1pPr>
              <a:defRPr sz="1600" cap="all" spc="-50" baseline="0" smtClean="0">
                <a:solidFill>
                  <a:schemeClr val="tx1"/>
                </a:solidFill>
                <a:latin typeface="Boxed Book" pitchFamily="50" charset="0"/>
              </a:defRPr>
            </a:lvl1pPr>
          </a:lstStyle>
          <a:p>
            <a:pPr>
              <a:defRPr/>
            </a:pPr>
            <a:fld id="{683F4F5F-8716-45DB-917E-8D2975FB5C0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5/24/2017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0" name="Footer Placeholder Top"/>
          <p:cNvSpPr>
            <a:spLocks noGrp="1"/>
          </p:cNvSpPr>
          <p:nvPr>
            <p:ph type="ftr" sz="quarter" idx="15"/>
          </p:nvPr>
        </p:nvSpPr>
        <p:spPr>
          <a:xfrm>
            <a:off x="1729358" y="4497390"/>
            <a:ext cx="2895600" cy="299762"/>
          </a:xfrm>
          <a:prstGeom prst="rect">
            <a:avLst/>
          </a:prstGeom>
        </p:spPr>
        <p:txBody>
          <a:bodyPr anchor="ctr"/>
          <a:lstStyle>
            <a:lvl1pPr algn="l">
              <a:defRPr sz="1600" cap="all" spc="-50" baseline="0" dirty="0" smtClean="0">
                <a:latin typeface="Boxed Book" pitchFamily="50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12881" y="1449306"/>
            <a:ext cx="1969119" cy="121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94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3729" y="4406901"/>
            <a:ext cx="7772400" cy="1362075"/>
          </a:xfrm>
        </p:spPr>
        <p:txBody>
          <a:bodyPr anchor="t"/>
          <a:lstStyle>
            <a:lvl1pPr algn="l">
              <a:defRPr sz="3200" b="1" cap="all" spc="-50" baseline="0">
                <a:latin typeface="Boxed Book" panose="02000506040000020004" pitchFamily="2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73729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 spc="-100" baseline="0">
                <a:solidFill>
                  <a:schemeClr val="bg1">
                    <a:lumMod val="50000"/>
                  </a:schemeClr>
                </a:solidFill>
                <a:latin typeface="Boxed Book" panose="02000506040000020004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07504" y="6456609"/>
            <a:ext cx="457200" cy="274748"/>
          </a:xfrm>
          <a:prstGeom prst="rect">
            <a:avLst/>
          </a:prstGeom>
        </p:spPr>
        <p:txBody>
          <a:bodyPr anchor="ctr"/>
          <a:lstStyle>
            <a:lvl1pPr>
              <a:defRPr sz="800" b="1" i="0" spc="-70" baseline="0" smtClean="0">
                <a:solidFill>
                  <a:schemeClr val="bg1"/>
                </a:solidFill>
                <a:latin typeface="Boxed Book" panose="02000506040000020004" pitchFamily="2" charset="0"/>
              </a:defRPr>
            </a:lvl1pPr>
          </a:lstStyle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92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563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C6F6-69CA-4D06-96D3-38816CD87E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Heading Line"/>
          <p:cNvCxnSpPr/>
          <p:nvPr userDrawn="1"/>
        </p:nvCxnSpPr>
        <p:spPr>
          <a:xfrm>
            <a:off x="0" y="838200"/>
            <a:ext cx="8885238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7620000" y="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xed Book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9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C6F6-69CA-4D06-96D3-38816CD87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9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C6F6-69CA-4D06-96D3-38816CD87E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Heading Line"/>
          <p:cNvCxnSpPr/>
          <p:nvPr userDrawn="1"/>
        </p:nvCxnSpPr>
        <p:spPr>
          <a:xfrm>
            <a:off x="0" y="838200"/>
            <a:ext cx="8885238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02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C6F6-69CA-4D06-96D3-38816CD87E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Heading Line"/>
          <p:cNvCxnSpPr/>
          <p:nvPr userDrawn="1"/>
        </p:nvCxnSpPr>
        <p:spPr>
          <a:xfrm>
            <a:off x="0" y="838200"/>
            <a:ext cx="8885238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34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5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40188" cy="4373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C6F6-69CA-4D06-96D3-38816CD87E2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Heading Line"/>
          <p:cNvCxnSpPr/>
          <p:nvPr userDrawn="1"/>
        </p:nvCxnSpPr>
        <p:spPr>
          <a:xfrm>
            <a:off x="0" y="838200"/>
            <a:ext cx="8885238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13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838200"/>
            <a:ext cx="54864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94C6F6-69CA-4D06-96D3-38816CD87E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Heading Line"/>
          <p:cNvCxnSpPr/>
          <p:nvPr userDrawn="1"/>
        </p:nvCxnSpPr>
        <p:spPr>
          <a:xfrm>
            <a:off x="0" y="838200"/>
            <a:ext cx="8885238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81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rporate 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Documents\FläktGroup\Guidelines\Templates\PPT\IMM meeting\PPT_IMM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17"/>
            <a:ext cx="9144000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644013" y="5655387"/>
            <a:ext cx="328047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80112" y="3621022"/>
            <a:ext cx="3344372" cy="2005340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400" b="0" cap="none" spc="0" baseline="0">
                <a:solidFill>
                  <a:schemeClr val="bg1"/>
                </a:solidFill>
                <a:latin typeface="Boxed Book" panose="0200050604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851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Boxed Book" panose="02000506040000020004" pitchFamily="2" charset="0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Boxed Book" panose="02000506040000020004" pitchFamily="2" charset="0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E744C-B2E7-441A-8EDB-0E07CC45FDA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25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57200" y="164638"/>
            <a:ext cx="6923112" cy="47081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Text Placeholder"/>
          <p:cNvSpPr>
            <a:spLocks noGrp="1"/>
          </p:cNvSpPr>
          <p:nvPr>
            <p:ph type="body" sz="quarter" idx="11"/>
          </p:nvPr>
        </p:nvSpPr>
        <p:spPr>
          <a:xfrm>
            <a:off x="457200" y="933451"/>
            <a:ext cx="8312400" cy="5193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GB" sz="12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07504" y="6456609"/>
            <a:ext cx="457200" cy="274748"/>
          </a:xfrm>
          <a:prstGeom prst="rect">
            <a:avLst/>
          </a:prstGeom>
        </p:spPr>
        <p:txBody>
          <a:bodyPr anchor="ctr"/>
          <a:lstStyle>
            <a:lvl1pPr>
              <a:defRPr sz="800" b="1" i="0" spc="-70" baseline="0" smtClean="0">
                <a:solidFill>
                  <a:schemeClr val="bg1"/>
                </a:solidFill>
                <a:latin typeface="Boxed Book" panose="02000506040000020004" pitchFamily="2" charset="0"/>
              </a:defRPr>
            </a:lvl1pPr>
          </a:lstStyle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217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34200" cy="574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0372" y="95795"/>
            <a:ext cx="988619" cy="66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Heading Line"/>
          <p:cNvCxnSpPr/>
          <p:nvPr/>
        </p:nvCxnSpPr>
        <p:spPr>
          <a:xfrm>
            <a:off x="0" y="838200"/>
            <a:ext cx="8885238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0231"/>
            <a:ext cx="8885238" cy="253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6999" y="6324600"/>
            <a:ext cx="23622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Boxed Book" panose="02000506040000020004" pitchFamily="2" charset="0"/>
              </a:defRPr>
            </a:lvl1pPr>
          </a:lstStyle>
          <a:p>
            <a:fld id="{FC94C6F6-69CA-4D06-96D3-38816CD87E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4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7" r:id="rId2"/>
    <p:sldLayoutId id="2147483688" r:id="rId3"/>
    <p:sldLayoutId id="2147483692" r:id="rId4"/>
    <p:sldLayoutId id="2147483691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Boxed Semi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xed Book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oxed Book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xed Book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Boxed Book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Boxed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1.xml"/><Relationship Id="rId1" Type="http://schemas.openxmlformats.org/officeDocument/2006/relationships/video" Target="file:///C:\Documents%20and%20Settings\fleamba\My%20Documents\My%20Data\Chilled%20Beams\Julien%20(2013-01-21)\fpc.wmv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4.png"/><Relationship Id="rId4" Type="http://schemas.openxmlformats.org/officeDocument/2006/relationships/oleObject" Target="../embeddings/Microsoft_Excel_97-2003_Worksheet1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5.png"/><Relationship Id="rId4" Type="http://schemas.openxmlformats.org/officeDocument/2006/relationships/oleObject" Target="../embeddings/Microsoft_Excel_97-2003_Worksheet2.xls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6.emf"/><Relationship Id="rId4" Type="http://schemas.openxmlformats.org/officeDocument/2006/relationships/oleObject" Target="../embeddings/Microsoft_Excel_97-2003_Worksheet3.xls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oleObject" Target="../embeddings/Microsoft_Excel_97-2003_Worksheet7.xls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Microsoft_Excel_97-2003_Worksheet5.xls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oleObject" Target="../embeddings/Microsoft_Excel_97-2003_Worksheet6.xls"/><Relationship Id="rId4" Type="http://schemas.openxmlformats.org/officeDocument/2006/relationships/oleObject" Target="../embeddings/Microsoft_Excel_97-2003_Worksheet4.xls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17.png"/><Relationship Id="rId3" Type="http://schemas.openxmlformats.org/officeDocument/2006/relationships/image" Target="../media/image19.png"/><Relationship Id="rId21" Type="http://schemas.openxmlformats.org/officeDocument/2006/relationships/image" Target="../media/image18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11.xml"/><Relationship Id="rId16" Type="http://schemas.openxmlformats.org/officeDocument/2006/relationships/oleObject" Target="../embeddings/oleObject2.bin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16.png"/><Relationship Id="rId10" Type="http://schemas.openxmlformats.org/officeDocument/2006/relationships/image" Target="../media/image26.jpeg"/><Relationship Id="rId19" Type="http://schemas.openxmlformats.org/officeDocument/2006/relationships/oleObject" Target="../embeddings/oleObject4.bin"/><Relationship Id="rId4" Type="http://schemas.openxmlformats.org/officeDocument/2006/relationships/image" Target="../media/image20.wmf"/><Relationship Id="rId9" Type="http://schemas.openxmlformats.org/officeDocument/2006/relationships/image" Target="../media/image25.jpeg"/><Relationship Id="rId14" Type="http://schemas.openxmlformats.org/officeDocument/2006/relationships/oleObject" Target="../embeddings/oleObject1.bin"/><Relationship Id="rId22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3fficiency: pinnacle, NEUTON and chilled beams</a:t>
            </a:r>
            <a:endParaRPr lang="sv-SE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91" b="1069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Energy-efficient system providing superior IAQ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6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6E40567-FF34-4EF0-ABB9-1859CFAFA209}" type="slidenum">
              <a:rPr lang="sv-SE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Comfort Control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724400" y="1066800"/>
            <a:ext cx="3886200" cy="35274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dirty="0" smtClean="0"/>
              <a:t>Adjustable induction on site</a:t>
            </a:r>
          </a:p>
          <a:p>
            <a:r>
              <a:rPr lang="en-US" sz="1800" dirty="0" smtClean="0"/>
              <a:t>Different air distribution available:</a:t>
            </a:r>
          </a:p>
          <a:p>
            <a:pPr lvl="1"/>
            <a:r>
              <a:rPr lang="en-US" sz="1600" dirty="0" smtClean="0"/>
              <a:t>One way distribution</a:t>
            </a:r>
          </a:p>
          <a:p>
            <a:pPr lvl="1"/>
            <a:r>
              <a:rPr lang="en-US" sz="1600" dirty="0" smtClean="0"/>
              <a:t>Two way distribution</a:t>
            </a:r>
          </a:p>
          <a:p>
            <a:pPr lvl="1"/>
            <a:r>
              <a:rPr lang="en-US" sz="1600" dirty="0" smtClean="0"/>
              <a:t>Asymmetric air diffusion</a:t>
            </a:r>
          </a:p>
          <a:p>
            <a:endParaRPr lang="en-US" sz="1400" dirty="0"/>
          </a:p>
          <a:p>
            <a:r>
              <a:rPr lang="en-US" sz="1800" dirty="0" smtClean="0"/>
              <a:t>Chilled beam capacity can be increased or decreased by slot adjustment</a:t>
            </a:r>
          </a:p>
          <a:p>
            <a:r>
              <a:rPr lang="en-US" sz="1800" dirty="0" smtClean="0"/>
              <a:t>No tools required</a:t>
            </a:r>
            <a:endParaRPr lang="en-US" sz="1800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200400" y="4692650"/>
            <a:ext cx="2695575" cy="1219200"/>
            <a:chOff x="3936" y="2720"/>
            <a:chExt cx="1728" cy="768"/>
          </a:xfrm>
        </p:grpSpPr>
        <p:pic>
          <p:nvPicPr>
            <p:cNvPr id="8" name="Picture 4" descr="Sektion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842"/>
              <a:ext cx="1062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3936" y="3264"/>
              <a:ext cx="480" cy="48"/>
            </a:xfrm>
            <a:prstGeom prst="line">
              <a:avLst/>
            </a:prstGeom>
            <a:noFill/>
            <a:ln w="88900">
              <a:solidFill>
                <a:srgbClr val="B380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4D4D4D"/>
                </a:solidFill>
                <a:latin typeface="Boxed Book" panose="02000506040000020004" pitchFamily="2" charset="0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5184" y="3264"/>
              <a:ext cx="480" cy="48"/>
            </a:xfrm>
            <a:prstGeom prst="line">
              <a:avLst/>
            </a:prstGeom>
            <a:noFill/>
            <a:ln w="88900">
              <a:solidFill>
                <a:srgbClr val="B380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4D4D4D"/>
                </a:solidFill>
                <a:latin typeface="Boxed Book" panose="02000506040000020004" pitchFamily="2" charset="0"/>
              </a:endParaRPr>
            </a:p>
          </p:txBody>
        </p:sp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4336" y="2796"/>
              <a:ext cx="240" cy="68"/>
              <a:chOff x="4368" y="1872"/>
              <a:chExt cx="240" cy="68"/>
            </a:xfrm>
          </p:grpSpPr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4368" y="1872"/>
                <a:ext cx="227" cy="68"/>
              </a:xfrm>
              <a:prstGeom prst="rect">
                <a:avLst/>
              </a:prstGeom>
              <a:noFill/>
              <a:ln w="9525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4D4D4D"/>
                  </a:solidFill>
                  <a:latin typeface="Boxed Book" panose="02000506040000020004" pitchFamily="2" charset="0"/>
                </a:endParaRPr>
              </a:p>
            </p:txBody>
          </p:sp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4416" y="1872"/>
                <a:ext cx="192" cy="68"/>
              </a:xfrm>
              <a:prstGeom prst="rect">
                <a:avLst/>
              </a:prstGeom>
              <a:solidFill>
                <a:srgbClr val="B380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4D4D4D"/>
                  </a:solidFill>
                  <a:latin typeface="Boxed Book" panose="02000506040000020004" pitchFamily="2" charset="0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4989" y="2796"/>
              <a:ext cx="240" cy="68"/>
              <a:chOff x="4944" y="1872"/>
              <a:chExt cx="240" cy="68"/>
            </a:xfrm>
          </p:grpSpPr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944" y="1872"/>
                <a:ext cx="227" cy="68"/>
              </a:xfrm>
              <a:prstGeom prst="rect">
                <a:avLst/>
              </a:prstGeom>
              <a:noFill/>
              <a:ln w="9525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4D4D4D"/>
                  </a:solidFill>
                  <a:latin typeface="Boxed Book" panose="02000506040000020004" pitchFamily="2" charset="0"/>
                </a:endParaRP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4992" y="1872"/>
                <a:ext cx="192" cy="68"/>
              </a:xfrm>
              <a:prstGeom prst="rect">
                <a:avLst/>
              </a:prstGeom>
              <a:solidFill>
                <a:srgbClr val="B380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4D4D4D"/>
                  </a:solidFill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128" y="3296"/>
              <a:ext cx="34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1400" b="1" kern="0" dirty="0" smtClean="0">
                  <a:solidFill>
                    <a:srgbClr val="000000"/>
                  </a:solidFill>
                  <a:latin typeface="Boxed Book" panose="02000506040000020004" pitchFamily="2" charset="0"/>
                </a:rPr>
                <a:t>50%</a:t>
              </a:r>
              <a:endParaRPr lang="sv-SE" sz="2400" kern="0" dirty="0" smtClean="0">
                <a:solidFill>
                  <a:srgbClr val="000000"/>
                </a:solidFill>
                <a:latin typeface="Boxed Book" panose="02000506040000020004" pitchFamily="2" charset="0"/>
              </a:endParaRP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5184" y="3296"/>
              <a:ext cx="34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1400" b="1" kern="0" dirty="0" smtClean="0">
                  <a:solidFill>
                    <a:srgbClr val="000000"/>
                  </a:solidFill>
                  <a:latin typeface="Boxed Book" panose="02000506040000020004" pitchFamily="2" charset="0"/>
                </a:rPr>
                <a:t>50%</a:t>
              </a:r>
              <a:endParaRPr lang="sv-SE" sz="2400" kern="0" dirty="0" smtClean="0">
                <a:solidFill>
                  <a:srgbClr val="000000"/>
                </a:solidFill>
                <a:latin typeface="Boxed Book" panose="02000506040000020004" pitchFamily="2" charset="0"/>
              </a:endParaRPr>
            </a:p>
          </p:txBody>
        </p: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4549" y="2720"/>
              <a:ext cx="11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v-SE" sz="2400" kern="0" dirty="0" smtClean="0">
                <a:solidFill>
                  <a:srgbClr val="000000"/>
                </a:solidFill>
                <a:latin typeface="Boxed Book" panose="02000506040000020004" pitchFamily="2" charset="0"/>
              </a:endParaRPr>
            </a:p>
          </p:txBody>
        </p:sp>
      </p:grp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457200" y="5149850"/>
            <a:ext cx="7999412" cy="1174750"/>
            <a:chOff x="385" y="2880"/>
            <a:chExt cx="5039" cy="740"/>
          </a:xfrm>
        </p:grpSpPr>
        <p:grpSp>
          <p:nvGrpSpPr>
            <p:cNvPr id="21" name="Group 26"/>
            <p:cNvGrpSpPr>
              <a:grpSpLocks/>
            </p:cNvGrpSpPr>
            <p:nvPr/>
          </p:nvGrpSpPr>
          <p:grpSpPr bwMode="auto">
            <a:xfrm>
              <a:off x="385" y="2928"/>
              <a:ext cx="1549" cy="692"/>
              <a:chOff x="96" y="2796"/>
              <a:chExt cx="1728" cy="692"/>
            </a:xfrm>
          </p:grpSpPr>
          <p:pic>
            <p:nvPicPr>
              <p:cNvPr id="29" name="Picture 27" descr="Sektion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832"/>
                <a:ext cx="1062" cy="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 flipH="1">
                <a:off x="96" y="3264"/>
                <a:ext cx="480" cy="48"/>
              </a:xfrm>
              <a:prstGeom prst="line">
                <a:avLst/>
              </a:prstGeom>
              <a:noFill/>
              <a:ln w="139700">
                <a:solidFill>
                  <a:srgbClr val="B3804D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4D4D4D"/>
                  </a:solidFill>
                  <a:latin typeface="Boxed Book" panose="02000506040000020004" pitchFamily="2" charset="0"/>
                </a:endParaRPr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1344" y="3264"/>
                <a:ext cx="480" cy="48"/>
              </a:xfrm>
              <a:prstGeom prst="line">
                <a:avLst/>
              </a:prstGeom>
              <a:noFill/>
              <a:ln w="63500">
                <a:solidFill>
                  <a:srgbClr val="B3804D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4D4D4D"/>
                  </a:solidFill>
                  <a:latin typeface="Boxed Book" panose="02000506040000020004" pitchFamily="2" charset="0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1152" y="2796"/>
                <a:ext cx="240" cy="68"/>
                <a:chOff x="1152" y="1852"/>
                <a:chExt cx="240" cy="68"/>
              </a:xfrm>
            </p:grpSpPr>
            <p:sp>
              <p:nvSpPr>
                <p:cNvPr id="38" name="Rectangle 31"/>
                <p:cNvSpPr>
                  <a:spLocks noChangeArrowheads="1"/>
                </p:cNvSpPr>
                <p:nvPr/>
              </p:nvSpPr>
              <p:spPr bwMode="auto">
                <a:xfrm>
                  <a:off x="1152" y="1852"/>
                  <a:ext cx="227" cy="68"/>
                </a:xfrm>
                <a:prstGeom prst="rect">
                  <a:avLst/>
                </a:prstGeom>
                <a:noFill/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4D4D4D"/>
                    </a:solidFill>
                    <a:latin typeface="Boxed Book" panose="02000506040000020004" pitchFamily="2" charset="0"/>
                  </a:endParaRPr>
                </a:p>
              </p:txBody>
            </p:sp>
            <p:sp>
              <p:nvSpPr>
                <p:cNvPr id="39" name="Rectangle 32"/>
                <p:cNvSpPr>
                  <a:spLocks noChangeArrowheads="1"/>
                </p:cNvSpPr>
                <p:nvPr/>
              </p:nvSpPr>
              <p:spPr bwMode="auto">
                <a:xfrm>
                  <a:off x="1344" y="1852"/>
                  <a:ext cx="48" cy="68"/>
                </a:xfrm>
                <a:prstGeom prst="rect">
                  <a:avLst/>
                </a:prstGeom>
                <a:solidFill>
                  <a:srgbClr val="B3804D"/>
                </a:solidFill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4D4D4D"/>
                    </a:solidFill>
                    <a:latin typeface="Boxed Book" panose="02000506040000020004" pitchFamily="2" charset="0"/>
                  </a:endParaRPr>
                </a:p>
              </p:txBody>
            </p:sp>
          </p:grpSp>
          <p:grpSp>
            <p:nvGrpSpPr>
              <p:cNvPr id="33" name="Group 33"/>
              <p:cNvGrpSpPr>
                <a:grpSpLocks/>
              </p:cNvGrpSpPr>
              <p:nvPr/>
            </p:nvGrpSpPr>
            <p:grpSpPr bwMode="auto">
              <a:xfrm>
                <a:off x="498" y="2796"/>
                <a:ext cx="240" cy="68"/>
                <a:chOff x="528" y="1852"/>
                <a:chExt cx="240" cy="68"/>
              </a:xfrm>
            </p:grpSpPr>
            <p:sp>
              <p:nvSpPr>
                <p:cNvPr id="36" name="Rectangle 34"/>
                <p:cNvSpPr>
                  <a:spLocks noChangeArrowheads="1"/>
                </p:cNvSpPr>
                <p:nvPr/>
              </p:nvSpPr>
              <p:spPr bwMode="auto">
                <a:xfrm>
                  <a:off x="528" y="1852"/>
                  <a:ext cx="227" cy="68"/>
                </a:xfrm>
                <a:prstGeom prst="rect">
                  <a:avLst/>
                </a:prstGeom>
                <a:noFill/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4D4D4D"/>
                    </a:solidFill>
                    <a:latin typeface="Boxed Book" panose="02000506040000020004" pitchFamily="2" charset="0"/>
                  </a:endParaRPr>
                </a:p>
              </p:txBody>
            </p:sp>
            <p:sp>
              <p:nvSpPr>
                <p:cNvPr id="37" name="Rectangle 35"/>
                <p:cNvSpPr>
                  <a:spLocks noChangeArrowheads="1"/>
                </p:cNvSpPr>
                <p:nvPr/>
              </p:nvSpPr>
              <p:spPr bwMode="auto">
                <a:xfrm>
                  <a:off x="576" y="1852"/>
                  <a:ext cx="192" cy="68"/>
                </a:xfrm>
                <a:prstGeom prst="rect">
                  <a:avLst/>
                </a:prstGeom>
                <a:solidFill>
                  <a:srgbClr val="B3804D"/>
                </a:solidFill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4D4D4D"/>
                    </a:solidFill>
                    <a:latin typeface="Boxed Book" panose="02000506040000020004" pitchFamily="2" charset="0"/>
                  </a:endParaRPr>
                </a:p>
              </p:txBody>
            </p:sp>
          </p:grpSp>
          <p:sp>
            <p:nvSpPr>
              <p:cNvPr id="34" name="Text Box 36"/>
              <p:cNvSpPr txBox="1">
                <a:spLocks noChangeArrowheads="1"/>
              </p:cNvSpPr>
              <p:nvPr/>
            </p:nvSpPr>
            <p:spPr bwMode="auto">
              <a:xfrm>
                <a:off x="336" y="3296"/>
                <a:ext cx="37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v-SE" sz="1400" b="1" kern="0" dirty="0" smtClean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80%</a:t>
                </a:r>
                <a:endParaRPr lang="sv-SE" sz="2400" kern="0" dirty="0" smtClean="0">
                  <a:solidFill>
                    <a:srgbClr val="000000"/>
                  </a:solidFill>
                  <a:latin typeface="Boxed Book" panose="02000506040000020004" pitchFamily="2" charset="0"/>
                </a:endParaRPr>
              </a:p>
            </p:txBody>
          </p:sp>
          <p:sp>
            <p:nvSpPr>
              <p:cNvPr id="35" name="Text Box 37"/>
              <p:cNvSpPr txBox="1">
                <a:spLocks noChangeArrowheads="1"/>
              </p:cNvSpPr>
              <p:nvPr/>
            </p:nvSpPr>
            <p:spPr bwMode="auto">
              <a:xfrm>
                <a:off x="1393" y="3296"/>
                <a:ext cx="38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v-SE" sz="1400" b="1" kern="0" dirty="0" smtClean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20%</a:t>
                </a:r>
                <a:endParaRPr lang="sv-SE" sz="2400" kern="0" dirty="0" smtClean="0">
                  <a:solidFill>
                    <a:srgbClr val="000000"/>
                  </a:solidFill>
                  <a:latin typeface="Boxed Book" panose="02000506040000020004" pitchFamily="2" charset="0"/>
                </a:endParaRPr>
              </a:p>
            </p:txBody>
          </p:sp>
        </p:grpSp>
        <p:grpSp>
          <p:nvGrpSpPr>
            <p:cNvPr id="22" name="Group 38"/>
            <p:cNvGrpSpPr>
              <a:grpSpLocks/>
            </p:cNvGrpSpPr>
            <p:nvPr/>
          </p:nvGrpSpPr>
          <p:grpSpPr bwMode="auto">
            <a:xfrm>
              <a:off x="3868" y="2880"/>
              <a:ext cx="1556" cy="680"/>
              <a:chOff x="3886" y="2942"/>
              <a:chExt cx="1556" cy="680"/>
            </a:xfrm>
          </p:grpSpPr>
          <p:pic>
            <p:nvPicPr>
              <p:cNvPr id="23" name="Picture 39" descr="Sektion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4" y="2974"/>
                <a:ext cx="1044" cy="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Line 40"/>
              <p:cNvSpPr>
                <a:spLocks noChangeShapeType="1"/>
              </p:cNvSpPr>
              <p:nvPr/>
            </p:nvSpPr>
            <p:spPr bwMode="auto">
              <a:xfrm>
                <a:off x="4970" y="3396"/>
                <a:ext cx="472" cy="48"/>
              </a:xfrm>
              <a:prstGeom prst="line">
                <a:avLst/>
              </a:prstGeom>
              <a:noFill/>
              <a:ln w="139700">
                <a:solidFill>
                  <a:srgbClr val="B3804D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4D4D4D"/>
                  </a:solidFill>
                  <a:latin typeface="Boxed Book" panose="02000506040000020004" pitchFamily="2" charset="0"/>
                </a:endParaRPr>
              </a:p>
            </p:txBody>
          </p:sp>
          <p:sp>
            <p:nvSpPr>
              <p:cNvPr id="25" name="Rectangle 41"/>
              <p:cNvSpPr>
                <a:spLocks noChangeArrowheads="1"/>
              </p:cNvSpPr>
              <p:nvPr/>
            </p:nvSpPr>
            <p:spPr bwMode="auto">
              <a:xfrm flipV="1">
                <a:off x="4128" y="2942"/>
                <a:ext cx="236" cy="72"/>
              </a:xfrm>
              <a:prstGeom prst="rect">
                <a:avLst/>
              </a:prstGeom>
              <a:noFill/>
              <a:ln w="9525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4D4D4D"/>
                  </a:solidFill>
                  <a:latin typeface="Boxed Book" panose="02000506040000020004" pitchFamily="2" charset="0"/>
                </a:endParaRPr>
              </a:p>
            </p:txBody>
          </p:sp>
          <p:sp>
            <p:nvSpPr>
              <p:cNvPr id="26" name="Rectangle 42"/>
              <p:cNvSpPr>
                <a:spLocks noChangeArrowheads="1"/>
              </p:cNvSpPr>
              <p:nvPr/>
            </p:nvSpPr>
            <p:spPr bwMode="auto">
              <a:xfrm flipV="1">
                <a:off x="4800" y="2942"/>
                <a:ext cx="240" cy="72"/>
              </a:xfrm>
              <a:prstGeom prst="rect">
                <a:avLst/>
              </a:prstGeom>
              <a:solidFill>
                <a:srgbClr val="B380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4D4D4D"/>
                  </a:solidFill>
                  <a:latin typeface="Boxed Book" panose="02000506040000020004" pitchFamily="2" charset="0"/>
                </a:endParaRPr>
              </a:p>
            </p:txBody>
          </p:sp>
          <p:sp>
            <p:nvSpPr>
              <p:cNvPr id="27" name="Text Box 43"/>
              <p:cNvSpPr txBox="1">
                <a:spLocks noChangeArrowheads="1"/>
              </p:cNvSpPr>
              <p:nvPr/>
            </p:nvSpPr>
            <p:spPr bwMode="auto">
              <a:xfrm>
                <a:off x="3886" y="3428"/>
                <a:ext cx="267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v-SE" sz="1400" b="1" kern="0" dirty="0" smtClean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0%</a:t>
                </a:r>
                <a:endParaRPr lang="sv-SE" sz="2400" kern="0" dirty="0" smtClean="0">
                  <a:solidFill>
                    <a:srgbClr val="000000"/>
                  </a:solidFill>
                  <a:latin typeface="Boxed Book" panose="02000506040000020004" pitchFamily="2" charset="0"/>
                </a:endParaRPr>
              </a:p>
            </p:txBody>
          </p:sp>
          <p:sp>
            <p:nvSpPr>
              <p:cNvPr id="28" name="Text Box 44"/>
              <p:cNvSpPr txBox="1">
                <a:spLocks noChangeArrowheads="1"/>
              </p:cNvSpPr>
              <p:nvPr/>
            </p:nvSpPr>
            <p:spPr bwMode="auto">
              <a:xfrm>
                <a:off x="4876" y="3428"/>
                <a:ext cx="39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v-SE" sz="1400" b="1" kern="0" dirty="0" smtClean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100%</a:t>
                </a:r>
                <a:endParaRPr lang="sv-SE" sz="2400" kern="0" dirty="0" smtClean="0">
                  <a:solidFill>
                    <a:srgbClr val="000000"/>
                  </a:solidFill>
                  <a:latin typeface="Boxed Book" panose="02000506040000020004" pitchFamily="2" charset="0"/>
                </a:endParaRPr>
              </a:p>
            </p:txBody>
          </p:sp>
        </p:grpSp>
      </p:grpSp>
      <p:pic>
        <p:nvPicPr>
          <p:cNvPr id="40" name="Picture 2" descr="M:\IQHC BROCHURE\RESOURCES\bea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84" y="1371600"/>
            <a:ext cx="4449883" cy="268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5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IQHC Air Slider Label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35244" y="1066800"/>
            <a:ext cx="61211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6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IQHC Air Slider Open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2" y="990602"/>
            <a:ext cx="7619997" cy="515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5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13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IQHC Air Slider Half Open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391400" cy="50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1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IQHC Air Slider Closed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19201"/>
            <a:ext cx="72390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8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15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Beams</a:t>
            </a:r>
            <a:endParaRPr lang="en-US" dirty="0"/>
          </a:p>
        </p:txBody>
      </p:sp>
      <p:pic>
        <p:nvPicPr>
          <p:cNvPr id="5" name="Picture 6" descr="C:\Users\tom.kitchen\Pictures\Pg 24 Ultra Hi-Def 25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193800"/>
            <a:ext cx="747776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20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Flow Pattern Control System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6E40567-FF34-4EF0-ABB9-1859CFAFA209}" type="slidenum">
              <a:rPr lang="sv-SE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5" name="Picture 3" descr="IQID_fpc tecknad bild"/>
          <p:cNvPicPr>
            <a:picLocks noChangeAspect="1" noChangeArrowheads="1"/>
          </p:cNvPicPr>
          <p:nvPr/>
        </p:nvPicPr>
        <p:blipFill>
          <a:blip r:embed="rId3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618056"/>
            <a:ext cx="3250334" cy="25639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099" y="1196975"/>
            <a:ext cx="2957651" cy="106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2420938"/>
            <a:ext cx="2959100" cy="103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39737" y="1072277"/>
            <a:ext cx="51228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30000"/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Plastic blades to adjust air diffusion &amp; throw length</a:t>
            </a:r>
            <a:b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</a:b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Angles: 0°- 15°- 30°- 45</a:t>
            </a:r>
            <a:r>
              <a:rPr lang="en-US" dirty="0" smtClean="0">
                <a:solidFill>
                  <a:prstClr val="black"/>
                </a:solidFill>
                <a:latin typeface="Boxed Book" panose="02000506040000020004" pitchFamily="2" charset="0"/>
              </a:rPr>
              <a:t>°</a:t>
            </a:r>
            <a:endParaRPr lang="en-US" dirty="0">
              <a:solidFill>
                <a:prstClr val="black"/>
              </a:solidFill>
              <a:latin typeface="Boxed Book" panose="02000506040000020004" pitchFamily="2" charset="0"/>
            </a:endParaRPr>
          </a:p>
          <a:p>
            <a:pPr eaLnBrk="1" hangingPunct="1">
              <a:buSzPct val="130000"/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Modules of </a:t>
            </a:r>
            <a:r>
              <a:rPr lang="en-US" dirty="0" smtClean="0">
                <a:solidFill>
                  <a:prstClr val="black"/>
                </a:solidFill>
                <a:latin typeface="Boxed Book" panose="02000506040000020004" pitchFamily="2" charset="0"/>
              </a:rPr>
              <a:t>2 feet to </a:t>
            </a: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get different flow </a:t>
            </a:r>
            <a:r>
              <a:rPr lang="en-US" dirty="0" smtClean="0">
                <a:solidFill>
                  <a:prstClr val="black"/>
                </a:solidFill>
                <a:latin typeface="Boxed Book" panose="02000506040000020004" pitchFamily="2" charset="0"/>
              </a:rPr>
              <a:t>pattern</a:t>
            </a:r>
            <a:endParaRPr lang="en-US" dirty="0">
              <a:solidFill>
                <a:prstClr val="black"/>
              </a:solidFill>
              <a:latin typeface="Boxed Book" panose="02000506040000020004" pitchFamily="2" charset="0"/>
            </a:endParaRPr>
          </a:p>
          <a:p>
            <a:pPr eaLnBrk="1" hangingPunct="1">
              <a:buSzPct val="130000"/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Manual adjustment from </a:t>
            </a:r>
            <a:r>
              <a:rPr lang="en-US" dirty="0" smtClean="0">
                <a:solidFill>
                  <a:prstClr val="black"/>
                </a:solidFill>
                <a:latin typeface="Boxed Book" panose="02000506040000020004" pitchFamily="2" charset="0"/>
              </a:rPr>
              <a:t>room to room, </a:t>
            </a: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no </a:t>
            </a:r>
            <a:r>
              <a:rPr lang="en-US" dirty="0" smtClean="0">
                <a:solidFill>
                  <a:prstClr val="black"/>
                </a:solidFill>
                <a:latin typeface="Boxed Book" panose="02000506040000020004" pitchFamily="2" charset="0"/>
              </a:rPr>
              <a:t>tools </a:t>
            </a: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required</a:t>
            </a:r>
          </a:p>
        </p:txBody>
      </p:sp>
      <p:pic>
        <p:nvPicPr>
          <p:cNvPr id="10" name="fp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2" y="4566208"/>
            <a:ext cx="3029088" cy="168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Benefits"/>
          <p:cNvSpPr/>
          <p:nvPr/>
        </p:nvSpPr>
        <p:spPr>
          <a:xfrm>
            <a:off x="768350" y="3621088"/>
            <a:ext cx="2736850" cy="288925"/>
          </a:xfrm>
          <a:prstGeom prst="roundRect">
            <a:avLst>
              <a:gd name="adj" fmla="val 50000"/>
            </a:avLst>
          </a:prstGeom>
          <a:solidFill>
            <a:srgbClr val="00602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lvl="4"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Boxed Book" panose="02000506040000020004" pitchFamily="2" charset="0"/>
              </a:rPr>
              <a:t>Increased </a:t>
            </a:r>
            <a:r>
              <a:rPr lang="en-US" sz="1400" b="1" dirty="0">
                <a:solidFill>
                  <a:prstClr val="white"/>
                </a:solidFill>
                <a:latin typeface="Boxed Book" panose="02000506040000020004" pitchFamily="2" charset="0"/>
              </a:rPr>
              <a:t>comfort level</a:t>
            </a:r>
          </a:p>
        </p:txBody>
      </p:sp>
      <p:sp>
        <p:nvSpPr>
          <p:cNvPr id="12" name="Benefits"/>
          <p:cNvSpPr/>
          <p:nvPr/>
        </p:nvSpPr>
        <p:spPr>
          <a:xfrm>
            <a:off x="768350" y="3189288"/>
            <a:ext cx="2736850" cy="288925"/>
          </a:xfrm>
          <a:prstGeom prst="roundRect">
            <a:avLst>
              <a:gd name="adj" fmla="val 50000"/>
            </a:avLst>
          </a:prstGeom>
          <a:solidFill>
            <a:srgbClr val="00602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lvl="4" algn="ctr">
              <a:defRPr/>
            </a:pPr>
            <a:r>
              <a:rPr lang="en-US" sz="1400" b="1" dirty="0">
                <a:solidFill>
                  <a:prstClr val="white"/>
                </a:solidFill>
                <a:latin typeface="Boxed Book" panose="02000506040000020004" pitchFamily="2" charset="0"/>
              </a:rPr>
              <a:t>Flexibility in building design</a:t>
            </a:r>
          </a:p>
        </p:txBody>
      </p:sp>
      <p:sp>
        <p:nvSpPr>
          <p:cNvPr id="13" name="Benefits"/>
          <p:cNvSpPr/>
          <p:nvPr/>
        </p:nvSpPr>
        <p:spPr>
          <a:xfrm>
            <a:off x="768350" y="4054475"/>
            <a:ext cx="2736850" cy="288925"/>
          </a:xfrm>
          <a:prstGeom prst="roundRect">
            <a:avLst>
              <a:gd name="adj" fmla="val 50000"/>
            </a:avLst>
          </a:prstGeom>
          <a:solidFill>
            <a:srgbClr val="00602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lvl="4" algn="ctr">
              <a:defRPr/>
            </a:pPr>
            <a:r>
              <a:rPr lang="en-US" sz="1400" b="1" dirty="0">
                <a:solidFill>
                  <a:prstClr val="white"/>
                </a:solidFill>
                <a:latin typeface="Boxed Book" panose="02000506040000020004" pitchFamily="2" charset="0"/>
              </a:rPr>
              <a:t>No tools required</a:t>
            </a:r>
          </a:p>
        </p:txBody>
      </p:sp>
    </p:spTree>
    <p:extLst>
      <p:ext uri="{BB962C8B-B14F-4D97-AF65-F5344CB8AC3E}">
        <p14:creationId xmlns:p14="http://schemas.microsoft.com/office/powerpoint/2010/main" val="15875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17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Closed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066801"/>
            <a:ext cx="73152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0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18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Open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66802"/>
            <a:ext cx="7391400" cy="49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7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Accessories for Installation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6E40567-FF34-4EF0-ABB9-1859CFAFA209}" type="slidenum">
              <a:rPr lang="sv-SE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5" name="Picture 4" descr="Water ends is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3657600"/>
            <a:ext cx="3646487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teg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860409"/>
            <a:ext cx="4114800" cy="193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8313" y="5791200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solidFill>
                  <a:prstClr val="black"/>
                </a:solidFill>
                <a:latin typeface="Boxed Book" panose="02000506040000020004" pitchFamily="2" charset="0"/>
              </a:rPr>
              <a:t>Attachment QFAZ-18</a:t>
            </a:r>
            <a:endParaRPr lang="sv-SE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0313" y="5791200"/>
            <a:ext cx="3646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solidFill>
                  <a:prstClr val="black"/>
                </a:solidFill>
                <a:latin typeface="Boxed Book" panose="02000506040000020004" pitchFamily="2" charset="0"/>
              </a:rPr>
              <a:t>Attachment CB-IQHC-24</a:t>
            </a:r>
            <a:endParaRPr lang="sv-SE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" pitchFamily="18" charset="0"/>
            </a:endParaRPr>
          </a:p>
        </p:txBody>
      </p:sp>
      <p:sp>
        <p:nvSpPr>
          <p:cNvPr id="10" name="Benefits"/>
          <p:cNvSpPr/>
          <p:nvPr/>
        </p:nvSpPr>
        <p:spPr>
          <a:xfrm>
            <a:off x="533400" y="3022600"/>
            <a:ext cx="2232025" cy="288925"/>
          </a:xfrm>
          <a:prstGeom prst="roundRect">
            <a:avLst>
              <a:gd name="adj" fmla="val 50000"/>
            </a:avLst>
          </a:prstGeom>
          <a:solidFill>
            <a:srgbClr val="00602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lvl="4" algn="ctr">
              <a:defRPr/>
            </a:pPr>
            <a:r>
              <a:rPr lang="en-US" sz="1600" b="1" dirty="0">
                <a:solidFill>
                  <a:prstClr val="white"/>
                </a:solidFill>
                <a:latin typeface="Boxed Book" panose="02000506040000020004" pitchFamily="2" charset="0"/>
              </a:rPr>
              <a:t>Faster installation</a:t>
            </a:r>
          </a:p>
        </p:txBody>
      </p:sp>
      <p:sp>
        <p:nvSpPr>
          <p:cNvPr id="11" name="Benefits"/>
          <p:cNvSpPr/>
          <p:nvPr/>
        </p:nvSpPr>
        <p:spPr>
          <a:xfrm>
            <a:off x="533400" y="2590800"/>
            <a:ext cx="2232025" cy="288925"/>
          </a:xfrm>
          <a:prstGeom prst="roundRect">
            <a:avLst>
              <a:gd name="adj" fmla="val 50000"/>
            </a:avLst>
          </a:prstGeom>
          <a:solidFill>
            <a:srgbClr val="00602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lvl="4" algn="ctr">
              <a:defRPr/>
            </a:pPr>
            <a:r>
              <a:rPr lang="en-US" sz="1600" b="1" dirty="0">
                <a:solidFill>
                  <a:prstClr val="white"/>
                </a:solidFill>
                <a:latin typeface="Boxed Book" panose="02000506040000020004" pitchFamily="2" charset="0"/>
              </a:rPr>
              <a:t>Easier installation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33850" y="2667000"/>
            <a:ext cx="2520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0638" indent="-206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7434"/>
                </a:solidFill>
                <a:latin typeface="Boxed Book" panose="02000506040000020004" pitchFamily="2" charset="0"/>
              </a:rPr>
              <a:t>Installation cost reduction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97225" y="2951162"/>
            <a:ext cx="7207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3400" y="106680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Boxed Book" panose="02000506040000020004" pitchFamily="2" charset="0"/>
              </a:rPr>
              <a:t>Fastening Brackets for both types of installation: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xed Book" panose="02000506040000020004" pitchFamily="2" charset="0"/>
              </a:rPr>
              <a:t>Free hanging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xed Book" panose="02000506040000020004" pitchFamily="2" charset="0"/>
              </a:rPr>
              <a:t>False ceiling installation</a:t>
            </a:r>
          </a:p>
        </p:txBody>
      </p:sp>
    </p:spTree>
    <p:extLst>
      <p:ext uri="{BB962C8B-B14F-4D97-AF65-F5344CB8AC3E}">
        <p14:creationId xmlns:p14="http://schemas.microsoft.com/office/powerpoint/2010/main" val="34530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:\Restricted\SALES &amp; MARKETING LITERATURE\DWP Literature\NEUTON Pump Module\Pictures\NEUTON 4 Pump Module - Closed - no white boxes, WARP - smal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972600"/>
            <a:ext cx="1828326" cy="182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:\Restricted\SALES &amp; MARKETING LITERATURE\DWP Literature\Pinnacle\Pictures - Drawings\New Pinnacl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972600"/>
            <a:ext cx="2514600" cy="19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:\Restricted\SALES &amp; MARKETING LITERATURE\DWP Literature\Chilled Beams\Pictures\SEMCO_chilled_beam_clippe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330441"/>
            <a:ext cx="2271225" cy="13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6"/>
          <p:cNvSpPr txBox="1">
            <a:spLocks/>
          </p:cNvSpPr>
          <p:nvPr/>
        </p:nvSpPr>
        <p:spPr>
          <a:xfrm>
            <a:off x="381000" y="3352800"/>
            <a:ext cx="8312400" cy="2895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Boxed Book" panose="0200050604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smtClean="0"/>
              <a:t>3fficiency™ is the “Pinnacle” of chilled beam systems. The 3 components included in the system package are: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Pinnacle™ Dedicated Outside Air System (DOAS),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NEUTON™ Chilled Beam Pump Module, and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SEMCO Active Chilled Beam line.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NEUTON pump module manages the water system to allow for a building level occupant control that is superior to all other systems.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3fficiency system components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9" y="692389"/>
            <a:ext cx="2971800" cy="29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20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Chilled Beams Benefits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831850" y="933450"/>
            <a:ext cx="8312150" cy="531495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Experience</a:t>
            </a:r>
          </a:p>
          <a:p>
            <a:r>
              <a:rPr lang="en-US" dirty="0" smtClean="0"/>
              <a:t>Applied in Europe for more than 3 decades</a:t>
            </a:r>
          </a:p>
          <a:p>
            <a:r>
              <a:rPr lang="en-US" dirty="0" smtClean="0"/>
              <a:t>Applied in the US more than 10 years</a:t>
            </a:r>
          </a:p>
          <a:p>
            <a:r>
              <a:rPr lang="en-US" dirty="0" smtClean="0"/>
              <a:t>SEMCO manufactured in the United States for more than 5 years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b="1" dirty="0" smtClean="0"/>
              <a:t>Indoor Air Quality</a:t>
            </a:r>
            <a:endParaRPr lang="en-US" b="1" dirty="0"/>
          </a:p>
          <a:p>
            <a:r>
              <a:rPr lang="en-US" dirty="0" smtClean="0"/>
              <a:t>Increased ventilation to each space (all applications)</a:t>
            </a:r>
          </a:p>
          <a:p>
            <a:r>
              <a:rPr lang="en-US" dirty="0" smtClean="0"/>
              <a:t>Better air distribution (circulation) within the space</a:t>
            </a:r>
          </a:p>
          <a:p>
            <a:r>
              <a:rPr lang="en-US" dirty="0" smtClean="0"/>
              <a:t>Lower sound levels than almost all HVAC systems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b="1" dirty="0" smtClean="0"/>
              <a:t>Energy Savings</a:t>
            </a:r>
            <a:endParaRPr lang="en-US" b="1" dirty="0"/>
          </a:p>
          <a:p>
            <a:r>
              <a:rPr lang="en-US" dirty="0" smtClean="0"/>
              <a:t>Reduced fan horsepower</a:t>
            </a:r>
          </a:p>
          <a:p>
            <a:r>
              <a:rPr lang="en-US" dirty="0" smtClean="0"/>
              <a:t>Load matching (only use space cooling if required)</a:t>
            </a:r>
          </a:p>
          <a:p>
            <a:r>
              <a:rPr lang="en-US" dirty="0" smtClean="0"/>
              <a:t>Higher temperature chilled water (increased chiller efficiency)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b="1" dirty="0" smtClean="0"/>
              <a:t>First Cost Savings</a:t>
            </a:r>
          </a:p>
          <a:p>
            <a:r>
              <a:rPr lang="en-US" dirty="0" smtClean="0"/>
              <a:t>Reduced duct size</a:t>
            </a:r>
          </a:p>
          <a:p>
            <a:r>
              <a:rPr lang="en-US" dirty="0" smtClean="0"/>
              <a:t>Reduced interstitial space</a:t>
            </a:r>
          </a:p>
          <a:p>
            <a:r>
              <a:rPr lang="en-US" dirty="0" smtClean="0"/>
              <a:t>Smaller air handlers, plant rooms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089891"/>
            <a:ext cx="3962400" cy="297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962400"/>
            <a:ext cx="8839200" cy="1066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81462"/>
            <a:ext cx="7772400" cy="523875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Boxed Semibold" panose="02000506030000020004" pitchFamily="2" charset="0"/>
              </a:rPr>
              <a:t>NEUTON</a:t>
            </a:r>
            <a:endParaRPr lang="en-US" sz="3600" dirty="0">
              <a:solidFill>
                <a:schemeClr val="bg1"/>
              </a:solidFill>
              <a:latin typeface="Boxed Semibold" panose="02000506030000020004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29137"/>
            <a:ext cx="7772400" cy="4445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Controlled Chilled Beam Pump Module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834106"/>
            <a:ext cx="2286000" cy="22809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35534" y="6097265"/>
            <a:ext cx="19127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U.S. patent number 9,625,222</a:t>
            </a:r>
          </a:p>
        </p:txBody>
      </p:sp>
    </p:spTree>
    <p:extLst>
      <p:ext uri="{BB962C8B-B14F-4D97-AF65-F5344CB8AC3E}">
        <p14:creationId xmlns:p14="http://schemas.microsoft.com/office/powerpoint/2010/main" val="7416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22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116" y="1371600"/>
            <a:ext cx="8475084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3200" y="5320101"/>
            <a:ext cx="685800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Boxed Book" panose="02000506040000020004" pitchFamily="2" charset="0"/>
              </a:rPr>
              <a:t>42 </a:t>
            </a:r>
            <a:r>
              <a:rPr lang="en-US" sz="1400" b="1" baseline="30000" dirty="0" smtClean="0">
                <a:latin typeface="Boxed Book" panose="02000506040000020004" pitchFamily="2" charset="0"/>
              </a:rPr>
              <a:t>o</a:t>
            </a:r>
            <a:r>
              <a:rPr lang="en-US" sz="1400" b="1" dirty="0" smtClean="0">
                <a:latin typeface="Boxed Book" panose="02000506040000020004" pitchFamily="2" charset="0"/>
              </a:rPr>
              <a:t>F</a:t>
            </a:r>
            <a:endParaRPr lang="en-US" sz="1400" b="1" dirty="0">
              <a:latin typeface="Boxed Book" panose="02000506040000020004" pitchFamily="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458" y="3255683"/>
            <a:ext cx="2789742" cy="141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0" y="1155394"/>
            <a:ext cx="4398819" cy="50883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23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Parts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457200" y="1044384"/>
            <a:ext cx="4024062" cy="512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Integrated electrical, DDC controls panel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Electronically Commutated Motor (ECM) high efficiency, variable speed pump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Hot water control valve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Chilled water control valve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Chilled water return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Hot water supply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Zone loop return connection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Chilled water supply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Hot water return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Zone supply water connection 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Pete’s plugs for pressure and flow measurement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Zone supply water thermistor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Pump Isolation Valves</a:t>
            </a:r>
          </a:p>
          <a:p>
            <a:pPr lvl="0">
              <a:buFont typeface="+mj-lt"/>
              <a:buAutoNum type="arabicParenR"/>
              <a:defRPr/>
            </a:pPr>
            <a:r>
              <a:rPr lang="en-US" sz="1400" kern="0" dirty="0">
                <a:solidFill>
                  <a:srgbClr val="000000"/>
                </a:solidFill>
                <a:latin typeface="Boxed Book" panose="02000506040000020004" pitchFamily="2" charset="0"/>
              </a:rPr>
              <a:t>ZS Pro Sensor Zone Controller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xed Book" panose="0200050604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7240" y="1016895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hangingPunct="0">
              <a:spcBef>
                <a:spcPts val="9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Boxed Semibold" panose="02000506030000020004" pitchFamily="2" charset="0"/>
                <a:ea typeface="SC STKaiti" pitchFamily="2" charset="-122"/>
              </a:rPr>
              <a:t>NEUTON Chilled Beam Pump Module</a:t>
            </a:r>
            <a:endParaRPr lang="en-US" sz="1200" dirty="0">
              <a:solidFill>
                <a:srgbClr val="000000">
                  <a:lumMod val="65000"/>
                  <a:lumOff val="35000"/>
                </a:srgbClr>
              </a:solidFill>
              <a:latin typeface="Boxed Semibold" panose="02000506030000020004" pitchFamily="2" charset="0"/>
              <a:ea typeface="SC STKait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39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24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Works: (4 pipe primary loop)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1143000"/>
            <a:ext cx="8206318" cy="5029200"/>
            <a:chOff x="457200" y="1143000"/>
            <a:chExt cx="6739128" cy="41300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1143000"/>
              <a:ext cx="3115056" cy="41300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000" y="1143000"/>
              <a:ext cx="3005328" cy="4096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61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NEUTON Benefits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New Construction:</a:t>
            </a:r>
          </a:p>
          <a:p>
            <a:r>
              <a:rPr lang="en-US" sz="2000" dirty="0" smtClean="0"/>
              <a:t>Reduction of installation cost by 30% and more</a:t>
            </a:r>
            <a:endParaRPr lang="en-US" sz="2000" dirty="0"/>
          </a:p>
          <a:p>
            <a:r>
              <a:rPr lang="en-US" sz="2000" dirty="0" smtClean="0"/>
              <a:t>Use of conventional water (chilled/hot)</a:t>
            </a:r>
            <a:endParaRPr lang="en-US" sz="2000" dirty="0"/>
          </a:p>
          <a:p>
            <a:r>
              <a:rPr lang="en-US" sz="2000" dirty="0" smtClean="0"/>
              <a:t>Simplifies installation, and includes zone level controls</a:t>
            </a:r>
            <a:endParaRPr lang="en-US" sz="2000" dirty="0"/>
          </a:p>
          <a:p>
            <a:r>
              <a:rPr lang="en-US" sz="2000" dirty="0" smtClean="0"/>
              <a:t>Active condensation control</a:t>
            </a:r>
            <a:endParaRPr lang="en-US" sz="2000" dirty="0"/>
          </a:p>
          <a:p>
            <a:r>
              <a:rPr lang="en-US" sz="2000" dirty="0" smtClean="0"/>
              <a:t>Reduces pump energy and addresses load matching</a:t>
            </a:r>
            <a:endParaRPr lang="en-US" sz="2000" dirty="0"/>
          </a:p>
          <a:p>
            <a:r>
              <a:rPr lang="en-US" sz="2000" dirty="0" smtClean="0"/>
              <a:t>Improves response to occupied/unoccupied conditions</a:t>
            </a:r>
          </a:p>
          <a:p>
            <a:r>
              <a:rPr lang="en-US" sz="2000" u="sng" dirty="0" smtClean="0"/>
              <a:t>PATENTED DESIGN: </a:t>
            </a:r>
            <a:r>
              <a:rPr lang="en-US" sz="2000" u="sng" dirty="0"/>
              <a:t>U.S. patent number </a:t>
            </a:r>
            <a:r>
              <a:rPr lang="en-US" sz="2000" u="sng" dirty="0" smtClean="0"/>
              <a:t>9,625,222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Existing Construction:</a:t>
            </a:r>
            <a:endParaRPr lang="en-US" sz="2000" b="1" dirty="0"/>
          </a:p>
          <a:p>
            <a:r>
              <a:rPr lang="en-US" sz="2000" dirty="0" smtClean="0"/>
              <a:t>Re-utilize existing hot water / chilled water systems piping and central plant</a:t>
            </a:r>
          </a:p>
          <a:p>
            <a:r>
              <a:rPr lang="en-US" sz="2000" dirty="0" smtClean="0"/>
              <a:t>Alleviates concern regarding vapor barrier (or lack thereof)</a:t>
            </a:r>
          </a:p>
          <a:p>
            <a:r>
              <a:rPr lang="en-US" sz="2000" dirty="0" smtClean="0"/>
              <a:t>True energy savings compared to VRF option</a:t>
            </a:r>
          </a:p>
          <a:p>
            <a:pPr lvl="1"/>
            <a:r>
              <a:rPr lang="en-US" dirty="0" smtClean="0"/>
              <a:t>Similar design</a:t>
            </a:r>
          </a:p>
          <a:p>
            <a:pPr lvl="1"/>
            <a:r>
              <a:rPr lang="en-US" dirty="0" smtClean="0"/>
              <a:t>Reduces refrigerant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7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26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4 Pipe Approach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2403" y="1274102"/>
            <a:ext cx="8440599" cy="466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066800"/>
            <a:ext cx="1298278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6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27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Unconventional 2 Pipe Approach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4415" y="1217670"/>
            <a:ext cx="8570985" cy="480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990600"/>
            <a:ext cx="1298278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990600"/>
            <a:ext cx="7089304" cy="52548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28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Loop View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19600" y="3459325"/>
            <a:ext cx="2743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oxed Book" panose="02000506040000020004" pitchFamily="2" charset="0"/>
              </a:rPr>
              <a:t>PUMPS SIZED FOR MAIN LOOP WITH REGARD TO TOTAL GPM REQUIRED AND PRESSURE VARIABLE SPEED OF PUMP CONTROLELD BASED ON THERMOWELL DESIGNATED DELTA TEMP </a:t>
            </a:r>
            <a:r>
              <a:rPr lang="en-US" sz="1400" dirty="0" smtClean="0">
                <a:latin typeface="Boxed Book" panose="02000506040000020004" pitchFamily="2" charset="0"/>
              </a:rPr>
              <a:t/>
            </a:r>
            <a:br>
              <a:rPr lang="en-US" sz="1400" dirty="0" smtClean="0">
                <a:latin typeface="Boxed Book" panose="02000506040000020004" pitchFamily="2" charset="0"/>
              </a:rPr>
            </a:br>
            <a:endParaRPr lang="en-US" sz="1400" dirty="0" smtClean="0">
              <a:latin typeface="Boxed Book" panose="02000506040000020004" pitchFamily="2" charset="0"/>
            </a:endParaRPr>
          </a:p>
          <a:p>
            <a:r>
              <a:rPr lang="en-US" sz="1400" dirty="0" smtClean="0">
                <a:latin typeface="Boxed Book" panose="02000506040000020004" pitchFamily="2" charset="0"/>
              </a:rPr>
              <a:t>WATER </a:t>
            </a:r>
            <a:r>
              <a:rPr lang="en-US" sz="1400" dirty="0">
                <a:latin typeface="Boxed Book" panose="02000506040000020004" pitchFamily="2" charset="0"/>
              </a:rPr>
              <a:t>IN BOTH LOOPS HAVE TO HAVE SAME CHEMISTRY</a:t>
            </a:r>
          </a:p>
        </p:txBody>
      </p:sp>
      <p:sp>
        <p:nvSpPr>
          <p:cNvPr id="6" name="Rectangle 5"/>
          <p:cNvSpPr/>
          <p:nvPr/>
        </p:nvSpPr>
        <p:spPr>
          <a:xfrm>
            <a:off x="963169" y="3299936"/>
            <a:ext cx="94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Boxed Book" panose="02000506040000020004" pitchFamily="2" charset="0"/>
              </a:rPr>
              <a:t>CHILLED WATER PUMP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1" y="4519136"/>
            <a:ext cx="9143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Boxed Book" panose="02000506040000020004" pitchFamily="2" charset="0"/>
              </a:rPr>
              <a:t>HOT </a:t>
            </a:r>
            <a:r>
              <a:rPr lang="en-US" sz="1400" dirty="0">
                <a:latin typeface="Boxed Book" panose="02000506040000020004" pitchFamily="2" charset="0"/>
              </a:rPr>
              <a:t>WATER PUMP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4600" y="3682483"/>
            <a:ext cx="7620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Boxed Book" panose="02000506040000020004" pitchFamily="2" charset="0"/>
              </a:rPr>
              <a:t>HOT </a:t>
            </a:r>
            <a:r>
              <a:rPr lang="en-US" sz="1400" dirty="0">
                <a:solidFill>
                  <a:schemeClr val="bg1"/>
                </a:solidFill>
                <a:latin typeface="Boxed Book" panose="02000506040000020004" pitchFamily="2" charset="0"/>
              </a:rPr>
              <a:t>WATER </a:t>
            </a:r>
            <a:r>
              <a:rPr lang="en-US" sz="1400" dirty="0" smtClean="0">
                <a:solidFill>
                  <a:schemeClr val="bg1"/>
                </a:solidFill>
                <a:latin typeface="Boxed Book" panose="02000506040000020004" pitchFamily="2" charset="0"/>
              </a:rPr>
              <a:t>BOILER</a:t>
            </a:r>
            <a:endParaRPr lang="en-US" sz="1400" dirty="0">
              <a:solidFill>
                <a:schemeClr val="bg1"/>
              </a:solidFill>
              <a:latin typeface="Boxed Book" panose="0200050604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1" y="4206895"/>
            <a:ext cx="1219199" cy="1508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Boxed Book" panose="02000506040000020004" pitchFamily="2" charset="0"/>
              </a:rPr>
              <a:t>HEAT EXCHANGER TO ISOLATE BEAM LOOP FROM CENTRAL PLANT</a:t>
            </a:r>
            <a:endParaRPr lang="en-US" sz="1400" dirty="0">
              <a:solidFill>
                <a:schemeClr val="bg1"/>
              </a:solidFill>
              <a:latin typeface="Boxed Book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55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Greatly simplify Design and Installation Process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Factory wired/tested</a:t>
            </a:r>
            <a:endParaRPr lang="en-US" sz="2000" b="1" dirty="0"/>
          </a:p>
          <a:p>
            <a:r>
              <a:rPr lang="en-US" sz="2000" dirty="0" smtClean="0"/>
              <a:t>Zone Pump</a:t>
            </a:r>
          </a:p>
          <a:p>
            <a:r>
              <a:rPr lang="en-US" sz="2000" dirty="0" smtClean="0"/>
              <a:t>Water temp sensor</a:t>
            </a:r>
          </a:p>
          <a:p>
            <a:r>
              <a:rPr lang="en-US" sz="2000" dirty="0" smtClean="0"/>
              <a:t>Control Valve</a:t>
            </a:r>
          </a:p>
          <a:p>
            <a:r>
              <a:rPr lang="en-US" sz="2000" dirty="0" smtClean="0"/>
              <a:t>Electrical/controls</a:t>
            </a:r>
          </a:p>
          <a:p>
            <a:pPr marL="0" indent="0">
              <a:buNone/>
            </a:pPr>
            <a:r>
              <a:rPr lang="en-US" sz="2000" b="1" dirty="0" smtClean="0"/>
              <a:t>Electrical Field connections required</a:t>
            </a:r>
            <a:endParaRPr lang="en-US" sz="2000" b="1" dirty="0"/>
          </a:p>
          <a:p>
            <a:r>
              <a:rPr lang="en-US" sz="2000" dirty="0" smtClean="0"/>
              <a:t>Smart sensor</a:t>
            </a:r>
          </a:p>
          <a:p>
            <a:r>
              <a:rPr lang="en-US" sz="2000" dirty="0" smtClean="0"/>
              <a:t>Main power (208/230 – 1 </a:t>
            </a:r>
            <a:r>
              <a:rPr lang="en-US" sz="2000" dirty="0" err="1" smtClean="0"/>
              <a:t>Ph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BAS (if applicable)</a:t>
            </a:r>
          </a:p>
          <a:p>
            <a:pPr marL="0" indent="0">
              <a:buNone/>
            </a:pPr>
            <a:r>
              <a:rPr lang="en-US" sz="2000" b="1" dirty="0" smtClean="0"/>
              <a:t>Water connections</a:t>
            </a:r>
            <a:endParaRPr lang="en-US" sz="2000" b="1" dirty="0"/>
          </a:p>
          <a:p>
            <a:r>
              <a:rPr lang="en-US" sz="2000" dirty="0" smtClean="0"/>
              <a:t>6 pipe connections</a:t>
            </a:r>
          </a:p>
          <a:p>
            <a:r>
              <a:rPr lang="en-US" sz="2000" dirty="0" smtClean="0"/>
              <a:t>Swivel half-union adapters</a:t>
            </a:r>
          </a:p>
          <a:p>
            <a:r>
              <a:rPr lang="en-US" sz="2000" dirty="0" smtClean="0"/>
              <a:t>Designed for </a:t>
            </a:r>
            <a:r>
              <a:rPr lang="en-US" sz="2000" dirty="0" err="1" smtClean="0"/>
              <a:t>std</a:t>
            </a:r>
            <a:r>
              <a:rPr lang="en-US" sz="2000" dirty="0" smtClean="0"/>
              <a:t> 1” male fitting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29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077" y="1371600"/>
            <a:ext cx="4217323" cy="42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E744C-B2E7-441A-8EDB-0E07CC45FDA4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3fficiency system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7" b="2282"/>
          <a:stretch/>
        </p:blipFill>
        <p:spPr>
          <a:xfrm>
            <a:off x="457200" y="988291"/>
            <a:ext cx="7696200" cy="52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Vertical or Horizontal Mounting Accommodated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18037"/>
            <a:ext cx="8229600" cy="16303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600" dirty="0" smtClean="0">
                <a:latin typeface="Boxed Book" panose="02000506040000020004" pitchFamily="2" charset="0"/>
              </a:rPr>
              <a:t>Notes</a:t>
            </a:r>
            <a:r>
              <a:rPr lang="en-US" sz="1600" dirty="0">
                <a:latin typeface="Boxed Book" panose="02000506040000020004" pitchFamily="2" charset="0"/>
              </a:rPr>
              <a:t>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latin typeface="Boxed Book" panose="02000506040000020004" pitchFamily="2" charset="0"/>
              </a:rPr>
              <a:t>NEUTON </a:t>
            </a:r>
            <a:r>
              <a:rPr lang="en-US" sz="1600" dirty="0">
                <a:latin typeface="Boxed Book" panose="02000506040000020004" pitchFamily="2" charset="0"/>
              </a:rPr>
              <a:t>can be mounted in several positions as long as the pump shaft remains horizontal </a:t>
            </a:r>
            <a:r>
              <a:rPr lang="en-US" sz="1600" dirty="0" smtClean="0">
                <a:latin typeface="Boxed Book" panose="02000506040000020004" pitchFamily="2" charset="0"/>
              </a:rPr>
              <a:t>(</a:t>
            </a:r>
            <a:r>
              <a:rPr lang="en-US" sz="1600" dirty="0">
                <a:latin typeface="Boxed Book" panose="02000506040000020004" pitchFamily="2" charset="0"/>
              </a:rPr>
              <a:t>as shown above)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latin typeface="Boxed Book" panose="02000506040000020004" pitchFamily="2" charset="0"/>
              </a:rPr>
              <a:t>Adequate space must be allocated of opening the hinged panel door and accessing the DDC control board and other components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600" dirty="0">
              <a:latin typeface="Boxed Book" panose="02000506040000020004" pitchFamily="2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30</a:t>
            </a:fld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410140"/>
            <a:ext cx="2952328" cy="297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163" y="1410140"/>
            <a:ext cx="3557839" cy="297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5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 Smart Sensor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200" b="1" dirty="0" smtClean="0"/>
              <a:t>Features</a:t>
            </a:r>
          </a:p>
          <a:p>
            <a:r>
              <a:rPr lang="en-US" sz="2200" dirty="0" smtClean="0"/>
              <a:t>Full digital display</a:t>
            </a:r>
          </a:p>
          <a:p>
            <a:r>
              <a:rPr lang="en-US" sz="2200" dirty="0" smtClean="0"/>
              <a:t>Communicates with NEUTON via </a:t>
            </a:r>
            <a:r>
              <a:rPr lang="en-US" sz="2200" dirty="0" err="1" smtClean="0"/>
              <a:t>BACnet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 smtClean="0"/>
              <a:t>Wall sensor includes:</a:t>
            </a:r>
          </a:p>
          <a:p>
            <a:r>
              <a:rPr lang="en-US" sz="2200" dirty="0" smtClean="0"/>
              <a:t>Temperature</a:t>
            </a:r>
          </a:p>
          <a:p>
            <a:r>
              <a:rPr lang="en-US" sz="2200" dirty="0" smtClean="0"/>
              <a:t>Relative Humidity</a:t>
            </a:r>
          </a:p>
          <a:p>
            <a:r>
              <a:rPr lang="en-US" sz="2200" dirty="0" smtClean="0"/>
              <a:t>CO2 (optional)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31</a:t>
            </a:fld>
            <a:endParaRPr lang="sv-SE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521" y="1165920"/>
            <a:ext cx="253968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Reduced First </a:t>
            </a:r>
            <a:r>
              <a:rPr lang="en-US" dirty="0"/>
              <a:t>C</a:t>
            </a:r>
            <a:r>
              <a:rPr lang="en-US" dirty="0" smtClean="0"/>
              <a:t>ost </a:t>
            </a:r>
            <a:r>
              <a:rPr lang="en-US" dirty="0"/>
              <a:t>C</a:t>
            </a:r>
            <a:r>
              <a:rPr lang="en-US" dirty="0" smtClean="0"/>
              <a:t>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32</a:t>
            </a:fld>
            <a:endParaRPr lang="sv-S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673634"/>
              </p:ext>
            </p:extLst>
          </p:nvPr>
        </p:nvGraphicFramePr>
        <p:xfrm>
          <a:off x="574447" y="2009775"/>
          <a:ext cx="8112353" cy="3933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9504"/>
                <a:gridCol w="2163880"/>
                <a:gridCol w="1372217"/>
                <a:gridCol w="1996752"/>
              </a:tblGrid>
              <a:tr h="561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Estimated Installed Cost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Boxed Semibold" panose="0200050603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SOA</a:t>
                      </a:r>
                      <a:b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</a:b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4 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Pipe Coils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Boxed Semibold" panose="0200050603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NEUTON</a:t>
                      </a:r>
                      <a:b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</a:b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4 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Pipe Coils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Boxed Semibold" panose="0200050603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NEUTON</a:t>
                      </a:r>
                      <a:b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</a:b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2 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Boxed Semibold" panose="02000506030000020004" pitchFamily="2" charset="0"/>
                        </a:rPr>
                        <a:t>Pipe Coils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Boxed Semibold" panose="0200050603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rgbClr val="008000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Primary Loop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$65,000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Boxed Book" panose="02000506040000020004" pitchFamily="2" charset="0"/>
                        </a:rPr>
                        <a:t>$23,840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Boxed Book" panose="02000506040000020004" pitchFamily="2" charset="0"/>
                        </a:rPr>
                        <a:t>$10,450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</a:tr>
              <a:tr h="561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Zone Loops, Beams, Controls, NEUTON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$68,230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$77,300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$77,300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Total Installed Cost</a:t>
                      </a:r>
                      <a:r>
                        <a:rPr lang="en-US" sz="1400" u="none" strike="noStrike" baseline="30000" dirty="0">
                          <a:effectLst/>
                          <a:latin typeface="Boxed Book" panose="02000506040000020004" pitchFamily="2" charset="0"/>
                        </a:rPr>
                        <a:t> (1)</a:t>
                      </a:r>
                      <a:endParaRPr lang="en-US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Boxed Book" panose="02000506040000020004" pitchFamily="2" charset="0"/>
                        </a:rPr>
                        <a:t>$133,230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Boxed Book" panose="02000506040000020004" pitchFamily="2" charset="0"/>
                        </a:rPr>
                        <a:t>$101,140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Boxed Book" panose="02000506040000020004" pitchFamily="2" charset="0"/>
                        </a:rPr>
                        <a:t>$87,750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</a:tr>
              <a:tr h="561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Reduction from SOA Baseline (percentage)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Boxed Book" panose="02000506040000020004" pitchFamily="2" charset="0"/>
                        </a:rPr>
                        <a:t>24%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Boxed Book" panose="02000506040000020004" pitchFamily="2" charset="0"/>
                        </a:rPr>
                        <a:t>34%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Boxed Book" panose="02000506040000020004" pitchFamily="2" charset="0"/>
                        </a:rPr>
                        <a:t>Reduction from SOA Baseline 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Boxed Book" panose="02000506040000020004" pitchFamily="2" charset="0"/>
                        </a:rPr>
                        <a:t>($/</a:t>
                      </a:r>
                      <a:r>
                        <a:rPr lang="en-US" sz="1400" u="none" strike="noStrike" dirty="0" err="1">
                          <a:effectLst/>
                          <a:latin typeface="Boxed Book" panose="02000506040000020004" pitchFamily="2" charset="0"/>
                        </a:rPr>
                        <a:t>sq.ft</a:t>
                      </a:r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.)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Boxed Book" panose="02000506040000020004" pitchFamily="2" charset="0"/>
                        </a:rPr>
                        <a:t>$0 / sq.ft.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Boxed Book" panose="02000506040000020004" pitchFamily="2" charset="0"/>
                        </a:rPr>
                        <a:t>$2.10 /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Boxed Book" panose="02000506040000020004" pitchFamily="2" charset="0"/>
                        </a:rPr>
                        <a:t>sq.ft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Boxed Book" panose="02000506040000020004" pitchFamily="2" charset="0"/>
                        </a:rPr>
                        <a:t>.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Boxed Book" panose="02000506040000020004" pitchFamily="2" charset="0"/>
                        </a:rPr>
                        <a:t>$3.00 /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Boxed Book" panose="02000506040000020004" pitchFamily="2" charset="0"/>
                        </a:rPr>
                        <a:t>sq.ft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Boxed Book" panose="02000506040000020004" pitchFamily="2" charset="0"/>
                        </a:rPr>
                        <a:t>.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</a:tr>
              <a:tr h="56197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Boxed Book" panose="02000506040000020004" pitchFamily="2" charset="0"/>
                        </a:rPr>
                        <a:t>Note 1: Includes all installed components except ductwork and Pinnacle DOAS equipment and 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oxed Book" panose="02000506040000020004" pitchFamily="2" charset="0"/>
                      </a:endParaRPr>
                    </a:p>
                  </a:txBody>
                  <a:tcPr marL="27432" marR="27432" marT="27432" marB="27432" anchor="ctr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33399" y="1182469"/>
            <a:ext cx="8112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3C"/>
                </a:solidFill>
                <a:latin typeface="Boxed Semibold" panose="02000506030000020004" pitchFamily="2" charset="0"/>
              </a:rPr>
              <a:t>Summary of Zone Performance/Cost Analysis</a:t>
            </a:r>
            <a:r>
              <a:rPr lang="en-US" dirty="0" smtClean="0">
                <a:solidFill>
                  <a:srgbClr val="00703C"/>
                </a:solidFill>
                <a:latin typeface="Boxed Semibold" panose="02000506030000020004" pitchFamily="2" charset="0"/>
              </a:rPr>
              <a:t>:</a:t>
            </a:r>
            <a:br>
              <a:rPr lang="en-US" dirty="0" smtClean="0">
                <a:solidFill>
                  <a:srgbClr val="00703C"/>
                </a:solidFill>
                <a:latin typeface="Boxed Semibold" panose="02000506030000020004" pitchFamily="2" charset="0"/>
              </a:rPr>
            </a:br>
            <a:r>
              <a:rPr lang="en-US" dirty="0" smtClean="0">
                <a:solidFill>
                  <a:srgbClr val="00703C"/>
                </a:solidFill>
                <a:latin typeface="Boxed Semibold" panose="02000506030000020004" pitchFamily="2" charset="0"/>
              </a:rPr>
              <a:t>Current State-of-the-Art 4-Pipe Approach vs</a:t>
            </a:r>
            <a:r>
              <a:rPr lang="en-US" dirty="0">
                <a:solidFill>
                  <a:srgbClr val="00703C"/>
                </a:solidFill>
                <a:latin typeface="Boxed Semibold" panose="02000506030000020004" pitchFamily="2" charset="0"/>
              </a:rPr>
              <a:t>. </a:t>
            </a:r>
            <a:r>
              <a:rPr lang="en-US" dirty="0" smtClean="0">
                <a:solidFill>
                  <a:srgbClr val="00703C"/>
                </a:solidFill>
                <a:latin typeface="Boxed Semibold" panose="02000506030000020004" pitchFamily="2" charset="0"/>
              </a:rPr>
              <a:t>NEUTON </a:t>
            </a:r>
            <a:r>
              <a:rPr lang="en-US" dirty="0">
                <a:solidFill>
                  <a:srgbClr val="00703C"/>
                </a:solidFill>
                <a:latin typeface="Boxed Semibold" panose="02000506030000020004" pitchFamily="2" charset="0"/>
              </a:rPr>
              <a:t>and </a:t>
            </a:r>
            <a:r>
              <a:rPr lang="en-US" dirty="0" smtClean="0">
                <a:solidFill>
                  <a:srgbClr val="00703C"/>
                </a:solidFill>
                <a:latin typeface="Boxed Semibold" panose="02000506030000020004" pitchFamily="2" charset="0"/>
              </a:rPr>
              <a:t>2-Pipe </a:t>
            </a:r>
            <a:r>
              <a:rPr lang="en-US" dirty="0">
                <a:solidFill>
                  <a:srgbClr val="00703C"/>
                </a:solidFill>
                <a:latin typeface="Boxed Semibold" panose="02000506030000020004" pitchFamily="2" charset="0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7417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199" y="1143000"/>
            <a:ext cx="4290071" cy="28600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962400"/>
            <a:ext cx="8839200" cy="1066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81462"/>
            <a:ext cx="7772400" cy="523875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Boxed Semibold" panose="02000506030000020004" pitchFamily="2" charset="0"/>
              </a:rPr>
              <a:t>System integration</a:t>
            </a:r>
            <a:endParaRPr lang="en-US" sz="3600" dirty="0">
              <a:solidFill>
                <a:schemeClr val="bg1"/>
              </a:solidFill>
              <a:latin typeface="Boxed Semibold" panose="02000506030000020004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29137"/>
            <a:ext cx="7772400" cy="4445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PINNACLE – NEUTON - CHILLED BEAMS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834106"/>
            <a:ext cx="2286000" cy="22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34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Humidity Remains Regardless of Location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455297"/>
              </p:ext>
            </p:extLst>
          </p:nvPr>
        </p:nvGraphicFramePr>
        <p:xfrm>
          <a:off x="636589" y="1389601"/>
          <a:ext cx="8202613" cy="4934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r:id="rId4" imgW="7949873" imgH="4779678" progId="Excel.Chart.8">
                  <p:embed/>
                </p:oleObj>
              </mc:Choice>
              <mc:Fallback>
                <p:oleObj r:id="rId4" imgW="7949873" imgH="477967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9" y="1389601"/>
                        <a:ext cx="8202613" cy="4934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381000" y="300123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/>
          </a:bodyPr>
          <a:lstStyle/>
          <a:p>
            <a:pPr marL="0" marR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1200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xed Book" panose="02000506040000020004" pitchFamily="2" charset="0"/>
                <a:ea typeface="+mj-ea"/>
                <a:cs typeface="+mj-cs"/>
              </a:rPr>
              <a:t>BTUH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89552"/>
            <a:ext cx="9144000" cy="1372648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1200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xed Book" panose="02000506040000020004" pitchFamily="2" charset="0"/>
                <a:ea typeface="+mj-ea"/>
                <a:cs typeface="+mj-cs"/>
              </a:rPr>
              <a:t>Based on 0.04% </a:t>
            </a:r>
            <a:r>
              <a:rPr lang="en-US" noProof="0" dirty="0" smtClean="0">
                <a:latin typeface="Boxed Book" panose="02000506040000020004" pitchFamily="2" charset="0"/>
                <a:ea typeface="+mj-ea"/>
                <a:cs typeface="+mj-cs"/>
              </a:rPr>
              <a:t>ASHRAE Peak </a:t>
            </a:r>
            <a:r>
              <a:rPr lang="en-US" u="sng" noProof="0" dirty="0" smtClean="0">
                <a:latin typeface="Boxed Book" panose="02000506040000020004" pitchFamily="2" charset="0"/>
                <a:ea typeface="+mj-ea"/>
                <a:cs typeface="+mj-cs"/>
              </a:rPr>
              <a:t>Dry Bulb</a:t>
            </a:r>
            <a:r>
              <a:rPr lang="en-US" noProof="0" dirty="0" smtClean="0">
                <a:latin typeface="Boxed Book" panose="02000506040000020004" pitchFamily="2" charset="0"/>
                <a:ea typeface="+mj-ea"/>
                <a:cs typeface="+mj-cs"/>
              </a:rPr>
              <a:t> Design</a:t>
            </a:r>
            <a:endParaRPr kumimoji="0" lang="en-US" i="0" u="sng" strike="noStrike" kern="1200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xed Book" panose="020005060400000200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1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35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Humidity Remains Regardless of Location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990600"/>
            <a:ext cx="91440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1200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xed Book" panose="02000506040000020004" pitchFamily="2" charset="0"/>
                <a:ea typeface="+mj-ea"/>
                <a:cs typeface="+mj-cs"/>
              </a:rPr>
              <a:t>Based on 0.04% </a:t>
            </a:r>
            <a:r>
              <a:rPr lang="en-US" noProof="0" dirty="0" smtClean="0">
                <a:latin typeface="Boxed Book" panose="02000506040000020004" pitchFamily="2" charset="0"/>
                <a:ea typeface="+mj-ea"/>
                <a:cs typeface="+mj-cs"/>
              </a:rPr>
              <a:t>ASHRAE Peak </a:t>
            </a:r>
            <a:r>
              <a:rPr lang="en-US" u="sng" noProof="0" dirty="0" err="1" smtClean="0">
                <a:latin typeface="Boxed Book" panose="02000506040000020004" pitchFamily="2" charset="0"/>
                <a:ea typeface="+mj-ea"/>
                <a:cs typeface="+mj-cs"/>
              </a:rPr>
              <a:t>Dewpoint</a:t>
            </a:r>
            <a:r>
              <a:rPr lang="en-US" noProof="0" dirty="0" smtClean="0">
                <a:latin typeface="Boxed Book" panose="02000506040000020004" pitchFamily="2" charset="0"/>
                <a:ea typeface="+mj-ea"/>
                <a:cs typeface="+mj-cs"/>
              </a:rPr>
              <a:t> Design</a:t>
            </a:r>
            <a:endParaRPr kumimoji="0" lang="en-US" i="0" u="sng" strike="noStrike" kern="1200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xed Book" panose="02000506040000020004" pitchFamily="2" charset="0"/>
              <a:ea typeface="+mj-ea"/>
              <a:cs typeface="+mj-cs"/>
            </a:endParaRPr>
          </a:p>
        </p:txBody>
      </p:sp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678779"/>
              </p:ext>
            </p:extLst>
          </p:nvPr>
        </p:nvGraphicFramePr>
        <p:xfrm>
          <a:off x="736600" y="1295400"/>
          <a:ext cx="7950200" cy="5213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r:id="rId4" imgW="7949873" imgH="5218628" progId="Excel.Chart.8">
                  <p:embed/>
                </p:oleObj>
              </mc:Choice>
              <mc:Fallback>
                <p:oleObj r:id="rId4" imgW="7949873" imgH="521862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00" y="1295400"/>
                        <a:ext cx="7950200" cy="5213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381000" y="300123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/>
          </a:bodyPr>
          <a:lstStyle/>
          <a:p>
            <a:pPr marL="0" marR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1200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xed Book" panose="02000506040000020004" pitchFamily="2" charset="0"/>
                <a:ea typeface="+mj-ea"/>
                <a:cs typeface="+mj-cs"/>
              </a:rPr>
              <a:t>BTUH</a:t>
            </a:r>
          </a:p>
        </p:txBody>
      </p:sp>
    </p:spTree>
    <p:extLst>
      <p:ext uri="{BB962C8B-B14F-4D97-AF65-F5344CB8AC3E}">
        <p14:creationId xmlns:p14="http://schemas.microsoft.com/office/powerpoint/2010/main" val="1160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Determines Minimum Primary Airflow?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400" dirty="0" smtClean="0"/>
              <a:t>ASHRAE 62 minimum </a:t>
            </a:r>
            <a:r>
              <a:rPr lang="en-US" sz="2400" u="sng" dirty="0" smtClean="0"/>
              <a:t>ventilation</a:t>
            </a:r>
            <a:r>
              <a:rPr lang="en-US" sz="2400" dirty="0" smtClean="0"/>
              <a:t> requirement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Minimum to satisfy </a:t>
            </a:r>
            <a:r>
              <a:rPr lang="en-US" sz="2400" u="sng" dirty="0" smtClean="0"/>
              <a:t>space latent</a:t>
            </a:r>
            <a:r>
              <a:rPr lang="en-US" sz="2400" dirty="0" smtClean="0"/>
              <a:t> load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Minimum to satisfy </a:t>
            </a:r>
            <a:r>
              <a:rPr lang="en-US" sz="2400" u="sng" dirty="0" smtClean="0"/>
              <a:t>space sensible</a:t>
            </a:r>
            <a:r>
              <a:rPr lang="en-US" sz="2400" dirty="0" smtClean="0"/>
              <a:t> load</a:t>
            </a:r>
          </a:p>
          <a:p>
            <a:pPr>
              <a:buFont typeface="+mj-lt"/>
              <a:buAutoNum type="arabicPeriod"/>
            </a:pPr>
            <a:r>
              <a:rPr lang="en-US" sz="2400" u="sng" dirty="0" smtClean="0"/>
              <a:t>Make-up</a:t>
            </a:r>
            <a:r>
              <a:rPr lang="en-US" sz="2400" dirty="0" smtClean="0"/>
              <a:t> air requirement</a:t>
            </a:r>
          </a:p>
          <a:p>
            <a:pPr>
              <a:buFont typeface="+mj-lt"/>
              <a:buAutoNum type="arabicPeriod"/>
            </a:pPr>
            <a:endParaRPr lang="en-US" sz="2400" u="sng" dirty="0"/>
          </a:p>
          <a:p>
            <a:pPr marL="0" indent="0">
              <a:buNone/>
            </a:pPr>
            <a:r>
              <a:rPr lang="en-US" sz="2400" dirty="0" smtClean="0"/>
              <a:t>*Laboratory, Kitchen Exhaust Make-up, Etc.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27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Supply </a:t>
            </a:r>
            <a:r>
              <a:rPr lang="en-US" dirty="0" err="1" smtClean="0"/>
              <a:t>Dewpoint</a:t>
            </a:r>
            <a:r>
              <a:rPr lang="en-US" dirty="0" smtClean="0"/>
              <a:t> Effects Primary Airflow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 smtClean="0"/>
              <a:t>Maintaining 50% space relative humidity at 75F </a:t>
            </a:r>
            <a:r>
              <a:rPr lang="en-US" sz="1900" dirty="0" err="1" smtClean="0"/>
              <a:t>db</a:t>
            </a:r>
            <a:endParaRPr lang="en-US" sz="1900" dirty="0" smtClean="0"/>
          </a:p>
          <a:p>
            <a:pPr marL="0" indent="0">
              <a:buNone/>
            </a:pPr>
            <a:r>
              <a:rPr lang="en-US" sz="1900" dirty="0" smtClean="0"/>
              <a:t>Based on 3 ton space latent load</a:t>
            </a: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37</a:t>
            </a:fld>
            <a:endParaRPr lang="sv-SE" dirty="0"/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021750"/>
              </p:ext>
            </p:extLst>
          </p:nvPr>
        </p:nvGraphicFramePr>
        <p:xfrm>
          <a:off x="914400" y="1768476"/>
          <a:ext cx="7589838" cy="440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Chart" r:id="rId4" imgW="7648544" imgH="4438530" progId="Excel.Chart.8">
                  <p:embed/>
                </p:oleObj>
              </mc:Choice>
              <mc:Fallback>
                <p:oleObj name="Chart" r:id="rId4" imgW="7648544" imgH="443853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768476"/>
                        <a:ext cx="7589838" cy="440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84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38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Pinnacle Dual Wheel DOAS - Review</a:t>
            </a:r>
            <a:endParaRPr lang="en-US" dirty="0"/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4800" y="1467379"/>
            <a:ext cx="8686809" cy="366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0920" y="1802992"/>
            <a:ext cx="1017374" cy="23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latin typeface="Boxed Book" panose="02000506040000020004" pitchFamily="2" charset="0"/>
              </a:rPr>
              <a:t>Outdoor Air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658739" y="1854162"/>
            <a:ext cx="686276" cy="15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Cooling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7948197" y="1802992"/>
            <a:ext cx="893965" cy="23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rgbClr val="FF0000"/>
                </a:solidFill>
                <a:latin typeface="Boxed Book" panose="02000506040000020004" pitchFamily="2" charset="0"/>
              </a:rPr>
              <a:t>Supply Air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2133600" y="1492964"/>
            <a:ext cx="1139736" cy="674275"/>
            <a:chOff x="2241724" y="1492964"/>
            <a:chExt cx="1139736" cy="674275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511029" y="1492964"/>
              <a:ext cx="60112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000" b="1" dirty="0">
                  <a:solidFill>
                    <a:srgbClr val="424242"/>
                  </a:solidFill>
                  <a:latin typeface="Boxed Book" panose="02000506040000020004" pitchFamily="2" charset="0"/>
                </a:rPr>
                <a:t>SEMCO TE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241724" y="1647978"/>
              <a:ext cx="113973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000" b="1" dirty="0">
                  <a:solidFill>
                    <a:srgbClr val="424242"/>
                  </a:solidFill>
                  <a:latin typeface="Boxed Book" panose="02000506040000020004" pitchFamily="2" charset="0"/>
                </a:rPr>
                <a:t>Total Energy Wheel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410842" y="187523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(Pressure loss)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523052" y="2028740"/>
              <a:ext cx="5770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0.83 </a:t>
              </a:r>
              <a:r>
                <a:rPr lang="en-US" altLang="en-US" sz="9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in.wg</a:t>
              </a:r>
              <a:r>
                <a:rPr lang="en-US" altLang="en-US" sz="9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.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6172200" y="1492964"/>
            <a:ext cx="1085233" cy="674275"/>
            <a:chOff x="6275100" y="1492964"/>
            <a:chExt cx="1085233" cy="674275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6505131" y="1492964"/>
              <a:ext cx="6251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000" b="1" dirty="0">
                  <a:solidFill>
                    <a:srgbClr val="424242"/>
                  </a:solidFill>
                  <a:latin typeface="Boxed Book" panose="02000506040000020004" pitchFamily="2" charset="0"/>
                </a:rPr>
                <a:t>SEMCO PD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6275100" y="1647978"/>
              <a:ext cx="108523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000" b="1" dirty="0">
                  <a:solidFill>
                    <a:srgbClr val="424242"/>
                  </a:solidFill>
                  <a:latin typeface="Boxed Book" panose="02000506040000020004" pitchFamily="2" charset="0"/>
                </a:rPr>
                <a:t>Passive DH Wheel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416966" y="187523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(Pressure loss)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529977" y="2028740"/>
              <a:ext cx="57547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0.82 </a:t>
              </a:r>
              <a:r>
                <a:rPr lang="en-US" altLang="en-US" sz="9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in.wg</a:t>
              </a:r>
              <a:r>
                <a:rPr lang="en-US" altLang="en-US" sz="9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.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1241666" y="2343285"/>
            <a:ext cx="968028" cy="704715"/>
            <a:chOff x="1398675" y="2189774"/>
            <a:chExt cx="968028" cy="704715"/>
          </a:xfrm>
        </p:grpSpPr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555354" y="2189774"/>
              <a:ext cx="654671" cy="153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11,813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89" name="Group 188"/>
            <p:cNvGrpSpPr/>
            <p:nvPr/>
          </p:nvGrpSpPr>
          <p:grpSpPr>
            <a:xfrm>
              <a:off x="1398675" y="2374888"/>
              <a:ext cx="968028" cy="153888"/>
              <a:chOff x="1398675" y="2374888"/>
              <a:chExt cx="968028" cy="153888"/>
            </a:xfrm>
          </p:grpSpPr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1398675" y="2374888"/>
                <a:ext cx="45525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95.0°db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1826092" y="2374888"/>
                <a:ext cx="7213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1893817" y="2374888"/>
                <a:ext cx="47288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78.0°wb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668981" y="2555487"/>
              <a:ext cx="427417" cy="153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118.1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1550066" y="2740601"/>
              <a:ext cx="66524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41.4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3790360" y="2343285"/>
            <a:ext cx="974734" cy="704715"/>
            <a:chOff x="3835256" y="2189774"/>
            <a:chExt cx="974734" cy="704715"/>
          </a:xfrm>
        </p:grpSpPr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3990802" y="2189774"/>
              <a:ext cx="66364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10,818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90" name="Group 189"/>
            <p:cNvGrpSpPr/>
            <p:nvPr/>
          </p:nvGrpSpPr>
          <p:grpSpPr>
            <a:xfrm>
              <a:off x="3835256" y="2374888"/>
              <a:ext cx="974734" cy="153888"/>
              <a:chOff x="3835256" y="2374888"/>
              <a:chExt cx="974734" cy="153888"/>
            </a:xfrm>
          </p:grpSpPr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3835256" y="2374888"/>
                <a:ext cx="4296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77.3°db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264178" y="2374888"/>
                <a:ext cx="7213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325883" y="2374888"/>
                <a:ext cx="48410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68.3°wb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4111828" y="2555487"/>
              <a:ext cx="42159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89.6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971566" y="2740601"/>
              <a:ext cx="70211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32.6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5237756" y="2343285"/>
            <a:ext cx="950689" cy="704715"/>
            <a:chOff x="5343257" y="2189774"/>
            <a:chExt cx="950689" cy="704715"/>
          </a:xfrm>
        </p:grpSpPr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5486780" y="2189774"/>
              <a:ext cx="66364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10,818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5343257" y="2374888"/>
              <a:ext cx="950689" cy="153888"/>
              <a:chOff x="5343257" y="2374888"/>
              <a:chExt cx="950689" cy="153888"/>
            </a:xfrm>
          </p:grpSpPr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5343257" y="2374888"/>
                <a:ext cx="45044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52.5°db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5772179" y="2374888"/>
                <a:ext cx="7213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5833884" y="2374888"/>
                <a:ext cx="46006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52.1°wb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5615821" y="2555487"/>
              <a:ext cx="40556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57.2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5478765" y="2740601"/>
              <a:ext cx="67967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21.5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7903766" y="2343285"/>
            <a:ext cx="986578" cy="704715"/>
            <a:chOff x="7924800" y="2291782"/>
            <a:chExt cx="986578" cy="704715"/>
          </a:xfrm>
        </p:grpSpPr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8073444" y="2291782"/>
              <a:ext cx="68929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10,000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85" name="Group 184"/>
            <p:cNvGrpSpPr/>
            <p:nvPr/>
          </p:nvGrpSpPr>
          <p:grpSpPr>
            <a:xfrm>
              <a:off x="7924800" y="2476896"/>
              <a:ext cx="986578" cy="153888"/>
              <a:chOff x="7921307" y="2374888"/>
              <a:chExt cx="986578" cy="153888"/>
            </a:xfrm>
          </p:grpSpPr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7921307" y="2374888"/>
                <a:ext cx="431208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61.2°db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8359259" y="2374888"/>
                <a:ext cx="7213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8426984" y="2374888"/>
                <a:ext cx="4809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52.5°wb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8212103" y="2657495"/>
              <a:ext cx="41197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45.0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8078253" y="2842609"/>
              <a:ext cx="67967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21.8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7902965" y="3505200"/>
            <a:ext cx="988181" cy="700200"/>
            <a:chOff x="7970922" y="3488581"/>
            <a:chExt cx="988181" cy="700200"/>
          </a:xfrm>
        </p:grpSpPr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8147618" y="3488581"/>
              <a:ext cx="63478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9,000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970922" y="3669180"/>
              <a:ext cx="988181" cy="153888"/>
              <a:chOff x="7921307" y="3669180"/>
              <a:chExt cx="988181" cy="153888"/>
            </a:xfrm>
          </p:grpSpPr>
          <p:sp>
            <p:nvSpPr>
              <p:cNvPr id="51" name="Rectangle 49"/>
              <p:cNvSpPr>
                <a:spLocks noChangeArrowheads="1"/>
              </p:cNvSpPr>
              <p:nvPr/>
            </p:nvSpPr>
            <p:spPr bwMode="auto">
              <a:xfrm>
                <a:off x="7921307" y="3669180"/>
                <a:ext cx="4424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75.0°db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52" name="Rectangle 50"/>
              <p:cNvSpPr>
                <a:spLocks noChangeArrowheads="1"/>
              </p:cNvSpPr>
              <p:nvPr/>
            </p:nvSpPr>
            <p:spPr bwMode="auto">
              <a:xfrm>
                <a:off x="8359259" y="3669180"/>
                <a:ext cx="7213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53" name="Rectangle 51"/>
              <p:cNvSpPr>
                <a:spLocks noChangeArrowheads="1"/>
              </p:cNvSpPr>
              <p:nvPr/>
            </p:nvSpPr>
            <p:spPr bwMode="auto">
              <a:xfrm>
                <a:off x="8426984" y="3669180"/>
                <a:ext cx="48250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62.5°wb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8254217" y="3854294"/>
              <a:ext cx="42159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65.0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8114756" y="4034893"/>
              <a:ext cx="70051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28.3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098104" y="3505200"/>
            <a:ext cx="1255152" cy="901191"/>
            <a:chOff x="1143000" y="3488581"/>
            <a:chExt cx="1255152" cy="901191"/>
          </a:xfrm>
        </p:grpSpPr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1438755" y="3488581"/>
              <a:ext cx="66364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10,813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1287364" y="3669180"/>
              <a:ext cx="966425" cy="153888"/>
              <a:chOff x="1398675" y="3669180"/>
              <a:chExt cx="966425" cy="153888"/>
            </a:xfrm>
          </p:grpSpPr>
          <p:sp>
            <p:nvSpPr>
              <p:cNvPr id="45" name="Rectangle 43"/>
              <p:cNvSpPr>
                <a:spLocks noChangeArrowheads="1"/>
              </p:cNvSpPr>
              <p:nvPr/>
            </p:nvSpPr>
            <p:spPr bwMode="auto">
              <a:xfrm>
                <a:off x="1398675" y="3669180"/>
                <a:ext cx="45365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89.3°db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46" name="Rectangle 44"/>
              <p:cNvSpPr>
                <a:spLocks noChangeArrowheads="1"/>
              </p:cNvSpPr>
              <p:nvPr/>
            </p:nvSpPr>
            <p:spPr bwMode="auto">
              <a:xfrm>
                <a:off x="1826092" y="3669180"/>
                <a:ext cx="7213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47" name="Rectangle 45"/>
              <p:cNvSpPr>
                <a:spLocks noChangeArrowheads="1"/>
              </p:cNvSpPr>
              <p:nvPr/>
            </p:nvSpPr>
            <p:spPr bwMode="auto">
              <a:xfrm>
                <a:off x="1893817" y="3669180"/>
                <a:ext cx="47128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75.3°wb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1531729" y="3854294"/>
              <a:ext cx="47769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109.9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1425129" y="4034893"/>
              <a:ext cx="69089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38.7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1143000" y="4266661"/>
              <a:ext cx="125515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800" dirty="0">
                  <a:solidFill>
                    <a:srgbClr val="000080"/>
                  </a:solidFill>
                  <a:latin typeface="Boxed Book" panose="02000506040000020004" pitchFamily="2" charset="0"/>
                </a:rPr>
                <a:t>TE </a:t>
              </a:r>
              <a:r>
                <a:rPr lang="en-US" altLang="en-US" sz="800" dirty="0" smtClean="0">
                  <a:solidFill>
                    <a:srgbClr val="000080"/>
                  </a:solidFill>
                  <a:latin typeface="Boxed Book" panose="02000506040000020004" pitchFamily="2" charset="0"/>
                </a:rPr>
                <a:t>Purge/Seals </a:t>
              </a:r>
              <a:r>
                <a:rPr lang="en-US" altLang="en-US" sz="800" dirty="0">
                  <a:solidFill>
                    <a:srgbClr val="000080"/>
                  </a:solidFill>
                  <a:latin typeface="Boxed Book" panose="02000506040000020004" pitchFamily="2" charset="0"/>
                </a:rPr>
                <a:t>(995 CFM</a:t>
              </a:r>
              <a:r>
                <a:rPr lang="en-US" altLang="en-US" sz="800" dirty="0" smtClean="0">
                  <a:solidFill>
                    <a:srgbClr val="000080"/>
                  </a:solidFill>
                  <a:latin typeface="Boxed Book" panose="02000506040000020004" pitchFamily="2" charset="0"/>
                </a:rPr>
                <a:t>)</a:t>
              </a:r>
              <a:endParaRPr lang="en-US" altLang="en-US" sz="800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5070296" y="3505200"/>
            <a:ext cx="1285608" cy="901191"/>
            <a:chOff x="5215332" y="3488581"/>
            <a:chExt cx="1285608" cy="901191"/>
          </a:xfrm>
        </p:grpSpPr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5553566" y="3488581"/>
              <a:ext cx="60914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9,818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92" name="Group 191"/>
            <p:cNvGrpSpPr/>
            <p:nvPr/>
          </p:nvGrpSpPr>
          <p:grpSpPr>
            <a:xfrm>
              <a:off x="5370769" y="3669180"/>
              <a:ext cx="974734" cy="153888"/>
              <a:chOff x="5343257" y="3669180"/>
              <a:chExt cx="974734" cy="153888"/>
            </a:xfrm>
          </p:grpSpPr>
          <p:sp>
            <p:nvSpPr>
              <p:cNvPr id="48" name="Rectangle 46"/>
              <p:cNvSpPr>
                <a:spLocks noChangeArrowheads="1"/>
              </p:cNvSpPr>
              <p:nvPr/>
            </p:nvSpPr>
            <p:spPr bwMode="auto">
              <a:xfrm>
                <a:off x="5343257" y="3669180"/>
                <a:ext cx="4440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67.6°db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49" name="Rectangle 47"/>
              <p:cNvSpPr>
                <a:spLocks noChangeArrowheads="1"/>
              </p:cNvSpPr>
              <p:nvPr/>
            </p:nvSpPr>
            <p:spPr bwMode="auto">
              <a:xfrm>
                <a:off x="5772179" y="3669180"/>
                <a:ext cx="7213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50" name="Rectangle 48"/>
              <p:cNvSpPr>
                <a:spLocks noChangeArrowheads="1"/>
              </p:cNvSpPr>
              <p:nvPr/>
            </p:nvSpPr>
            <p:spPr bwMode="auto">
              <a:xfrm>
                <a:off x="5833884" y="3669180"/>
                <a:ext cx="48410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62.9°wb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5653753" y="3854294"/>
              <a:ext cx="4087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78.6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5507880" y="4034893"/>
              <a:ext cx="70051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28.5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5215332" y="4266661"/>
              <a:ext cx="12856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800" dirty="0">
                  <a:solidFill>
                    <a:srgbClr val="000080"/>
                  </a:solidFill>
                  <a:latin typeface="Boxed Book" panose="02000506040000020004" pitchFamily="2" charset="0"/>
                </a:rPr>
                <a:t>PD </a:t>
              </a:r>
              <a:r>
                <a:rPr lang="en-US" altLang="en-US" sz="800" dirty="0" smtClean="0">
                  <a:solidFill>
                    <a:srgbClr val="000080"/>
                  </a:solidFill>
                  <a:latin typeface="Boxed Book" panose="02000506040000020004" pitchFamily="2" charset="0"/>
                </a:rPr>
                <a:t>Purge/Seals  </a:t>
              </a:r>
              <a:r>
                <a:rPr lang="en-US" altLang="en-US" sz="800" dirty="0">
                  <a:solidFill>
                    <a:srgbClr val="000080"/>
                  </a:solidFill>
                  <a:latin typeface="Boxed Book" panose="02000506040000020004" pitchFamily="2" charset="0"/>
                </a:rPr>
                <a:t>(818 CFM</a:t>
              </a:r>
              <a:r>
                <a:rPr lang="en-US" altLang="en-US" sz="800" dirty="0" smtClean="0">
                  <a:solidFill>
                    <a:srgbClr val="000080"/>
                  </a:solidFill>
                  <a:latin typeface="Boxed Book" panose="02000506040000020004" pitchFamily="2" charset="0"/>
                </a:rPr>
                <a:t>)</a:t>
              </a:r>
              <a:endParaRPr lang="en-US" altLang="en-US" sz="800" dirty="0">
                <a:latin typeface="Boxed Book" panose="02000506040000020004" pitchFamily="2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43058" y="4776853"/>
            <a:ext cx="10130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 dirty="0" smtClean="0">
                <a:solidFill>
                  <a:srgbClr val="FF0000"/>
                </a:solidFill>
                <a:latin typeface="Boxed Book" panose="02000506040000020004" pitchFamily="2" charset="0"/>
              </a:rPr>
              <a:t>Exhaust </a:t>
            </a:r>
            <a:r>
              <a:rPr lang="en-US" altLang="en-US" sz="1500" b="1" dirty="0">
                <a:solidFill>
                  <a:srgbClr val="FF0000"/>
                </a:solidFill>
                <a:latin typeface="Boxed Book" panose="02000506040000020004" pitchFamily="2" charset="0"/>
              </a:rPr>
              <a:t>Air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6252350" y="4542889"/>
            <a:ext cx="924933" cy="695387"/>
            <a:chOff x="6345299" y="4441240"/>
            <a:chExt cx="924933" cy="695387"/>
          </a:xfrm>
        </p:grpSpPr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6494378" y="4441240"/>
              <a:ext cx="62677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0.72 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in.wg</a:t>
              </a: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.</a:t>
              </a:r>
              <a:endParaRPr lang="en-US" altLang="en-US" sz="2000" dirty="0">
                <a:latin typeface="Boxed Book" panose="02000506040000020004" pitchFamily="2" charset="0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6362130" y="4621839"/>
              <a:ext cx="89127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(Pressure loss)</a:t>
              </a:r>
              <a:endParaRPr lang="en-US" altLang="en-US" sz="2000" dirty="0">
                <a:latin typeface="Boxed Book" panose="02000506040000020004" pitchFamily="2" charset="0"/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/>
          </p:nvSpPr>
          <p:spPr bwMode="auto">
            <a:xfrm>
              <a:off x="6345299" y="4859628"/>
              <a:ext cx="92493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424242"/>
                  </a:solidFill>
                  <a:latin typeface="Boxed Book" panose="02000506040000020004" pitchFamily="2" charset="0"/>
                </a:rPr>
                <a:t>(PD Wheel </a:t>
              </a:r>
              <a:r>
                <a:rPr lang="en-US" altLang="en-US" sz="900" dirty="0" smtClean="0">
                  <a:solidFill>
                    <a:srgbClr val="424242"/>
                  </a:solidFill>
                  <a:latin typeface="Boxed Book" panose="02000506040000020004" pitchFamily="2" charset="0"/>
                </a:rPr>
                <a:t>Speed</a:t>
              </a:r>
            </a:p>
            <a:p>
              <a:pPr algn="ctr" eaLnBrk="1" hangingPunct="1"/>
              <a:r>
                <a:rPr lang="en-US" altLang="en-US" sz="900" dirty="0" smtClean="0">
                  <a:solidFill>
                    <a:srgbClr val="424242"/>
                  </a:solidFill>
                  <a:latin typeface="Boxed Book" panose="02000506040000020004" pitchFamily="2" charset="0"/>
                </a:rPr>
                <a:t>.25 </a:t>
              </a:r>
              <a:r>
                <a:rPr lang="en-US" altLang="en-US" sz="900" dirty="0">
                  <a:solidFill>
                    <a:srgbClr val="424242"/>
                  </a:solidFill>
                  <a:latin typeface="Boxed Book" panose="02000506040000020004" pitchFamily="2" charset="0"/>
                </a:rPr>
                <a:t>RPM)</a:t>
              </a:r>
              <a:endParaRPr lang="en-US" altLang="en-US" sz="2000" dirty="0">
                <a:latin typeface="Boxed Book" panose="02000506040000020004" pitchFamily="2" charset="0"/>
              </a:endParaRPr>
            </a:p>
          </p:txBody>
        </p:sp>
      </p:grpSp>
      <p:sp>
        <p:nvSpPr>
          <p:cNvPr id="71" name="Rectangle 69"/>
          <p:cNvSpPr>
            <a:spLocks noChangeArrowheads="1"/>
          </p:cNvSpPr>
          <p:nvPr/>
        </p:nvSpPr>
        <p:spPr bwMode="auto">
          <a:xfrm>
            <a:off x="7951147" y="4776853"/>
            <a:ext cx="8880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500" b="1" dirty="0" smtClean="0">
                <a:solidFill>
                  <a:srgbClr val="FF0000"/>
                </a:solidFill>
                <a:latin typeface="Boxed Book" panose="02000506040000020004" pitchFamily="2" charset="0"/>
              </a:rPr>
              <a:t>Return </a:t>
            </a:r>
            <a:r>
              <a:rPr lang="en-US" altLang="en-US" sz="1500" b="1" dirty="0">
                <a:solidFill>
                  <a:srgbClr val="FF0000"/>
                </a:solidFill>
                <a:latin typeface="Boxed Book" panose="02000506040000020004" pitchFamily="2" charset="0"/>
              </a:rPr>
              <a:t>Air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198" name="Group 197"/>
          <p:cNvGrpSpPr/>
          <p:nvPr/>
        </p:nvGrpSpPr>
        <p:grpSpPr>
          <a:xfrm>
            <a:off x="2243407" y="4542889"/>
            <a:ext cx="956993" cy="714911"/>
            <a:chOff x="2394979" y="4421675"/>
            <a:chExt cx="956993" cy="714911"/>
          </a:xfrm>
        </p:grpSpPr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2711572" y="4421675"/>
              <a:ext cx="32380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0.793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2394979" y="4602274"/>
              <a:ext cx="95699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TE Effectiveness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2590545" y="4849093"/>
              <a:ext cx="56586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0.73 </a:t>
              </a:r>
              <a:r>
                <a:rPr lang="en-US" altLang="en-US" sz="9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in.wg</a:t>
              </a:r>
              <a:r>
                <a:rPr lang="en-US" altLang="en-US" sz="9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.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2472725" y="4998087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(Pressure loss)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73" name="Rectangle 71"/>
          <p:cNvSpPr>
            <a:spLocks noChangeArrowheads="1"/>
          </p:cNvSpPr>
          <p:nvPr/>
        </p:nvSpPr>
        <p:spPr bwMode="auto">
          <a:xfrm>
            <a:off x="309315" y="3256813"/>
            <a:ext cx="8677779" cy="903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>
            <a:off x="309315" y="3276378"/>
            <a:ext cx="8677779" cy="1053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5" name="Rectangle 73"/>
          <p:cNvSpPr>
            <a:spLocks noChangeArrowheads="1"/>
          </p:cNvSpPr>
          <p:nvPr/>
        </p:nvSpPr>
        <p:spPr bwMode="auto">
          <a:xfrm>
            <a:off x="7086290" y="2209339"/>
            <a:ext cx="588452" cy="9692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6" name="Rectangle 74"/>
          <p:cNvSpPr>
            <a:spLocks noChangeArrowheads="1"/>
          </p:cNvSpPr>
          <p:nvPr/>
        </p:nvSpPr>
        <p:spPr bwMode="auto">
          <a:xfrm>
            <a:off x="7090805" y="2215359"/>
            <a:ext cx="579422" cy="9586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7" name="Freeform 75"/>
          <p:cNvSpPr>
            <a:spLocks/>
          </p:cNvSpPr>
          <p:nvPr/>
        </p:nvSpPr>
        <p:spPr bwMode="auto">
          <a:xfrm>
            <a:off x="7141975" y="2296629"/>
            <a:ext cx="486112" cy="805170"/>
          </a:xfrm>
          <a:custGeom>
            <a:avLst/>
            <a:gdLst>
              <a:gd name="T0" fmla="*/ 323 w 323"/>
              <a:gd name="T1" fmla="*/ 257 h 535"/>
              <a:gd name="T2" fmla="*/ 175 w 323"/>
              <a:gd name="T3" fmla="*/ 0 h 535"/>
              <a:gd name="T4" fmla="*/ 175 w 323"/>
              <a:gd name="T5" fmla="*/ 90 h 535"/>
              <a:gd name="T6" fmla="*/ 0 w 323"/>
              <a:gd name="T7" fmla="*/ 90 h 535"/>
              <a:gd name="T8" fmla="*/ 0 w 323"/>
              <a:gd name="T9" fmla="*/ 463 h 535"/>
              <a:gd name="T10" fmla="*/ 175 w 323"/>
              <a:gd name="T11" fmla="*/ 463 h 535"/>
              <a:gd name="T12" fmla="*/ 175 w 323"/>
              <a:gd name="T13" fmla="*/ 535 h 535"/>
              <a:gd name="T14" fmla="*/ 175 w 323"/>
              <a:gd name="T15" fmla="*/ 535 h 535"/>
              <a:gd name="T16" fmla="*/ 323 w 323"/>
              <a:gd name="T17" fmla="*/ 257 h 5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3" h="535">
                <a:moveTo>
                  <a:pt x="323" y="257"/>
                </a:moveTo>
                <a:lnTo>
                  <a:pt x="175" y="0"/>
                </a:lnTo>
                <a:lnTo>
                  <a:pt x="175" y="90"/>
                </a:lnTo>
                <a:lnTo>
                  <a:pt x="0" y="90"/>
                </a:lnTo>
                <a:lnTo>
                  <a:pt x="0" y="463"/>
                </a:lnTo>
                <a:lnTo>
                  <a:pt x="175" y="463"/>
                </a:lnTo>
                <a:lnTo>
                  <a:pt x="175" y="535"/>
                </a:lnTo>
                <a:lnTo>
                  <a:pt x="323" y="257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8" name="Freeform 76"/>
          <p:cNvSpPr>
            <a:spLocks/>
          </p:cNvSpPr>
          <p:nvPr/>
        </p:nvSpPr>
        <p:spPr bwMode="auto">
          <a:xfrm>
            <a:off x="7141975" y="2296629"/>
            <a:ext cx="486112" cy="805170"/>
          </a:xfrm>
          <a:custGeom>
            <a:avLst/>
            <a:gdLst>
              <a:gd name="T0" fmla="*/ 323 w 94"/>
              <a:gd name="T1" fmla="*/ 257 h 156"/>
              <a:gd name="T2" fmla="*/ 175 w 94"/>
              <a:gd name="T3" fmla="*/ 0 h 156"/>
              <a:gd name="T4" fmla="*/ 175 w 94"/>
              <a:gd name="T5" fmla="*/ 89 h 156"/>
              <a:gd name="T6" fmla="*/ 0 w 94"/>
              <a:gd name="T7" fmla="*/ 89 h 156"/>
              <a:gd name="T8" fmla="*/ 0 w 94"/>
              <a:gd name="T9" fmla="*/ 463 h 156"/>
              <a:gd name="T10" fmla="*/ 175 w 94"/>
              <a:gd name="T11" fmla="*/ 463 h 156"/>
              <a:gd name="T12" fmla="*/ 175 w 94"/>
              <a:gd name="T13" fmla="*/ 535 h 156"/>
              <a:gd name="T14" fmla="*/ 175 w 94"/>
              <a:gd name="T15" fmla="*/ 535 h 156"/>
              <a:gd name="T16" fmla="*/ 175 w 94"/>
              <a:gd name="T17" fmla="*/ 535 h 156"/>
              <a:gd name="T18" fmla="*/ 323 w 94"/>
              <a:gd name="T19" fmla="*/ 257 h 1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4" h="156">
                <a:moveTo>
                  <a:pt x="94" y="75"/>
                </a:moveTo>
                <a:lnTo>
                  <a:pt x="51" y="0"/>
                </a:lnTo>
                <a:lnTo>
                  <a:pt x="51" y="26"/>
                </a:lnTo>
                <a:lnTo>
                  <a:pt x="0" y="26"/>
                </a:lnTo>
                <a:lnTo>
                  <a:pt x="0" y="135"/>
                </a:lnTo>
                <a:lnTo>
                  <a:pt x="51" y="135"/>
                </a:lnTo>
                <a:lnTo>
                  <a:pt x="51" y="156"/>
                </a:lnTo>
                <a:lnTo>
                  <a:pt x="94" y="7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9" name="Rectangle 77"/>
          <p:cNvSpPr>
            <a:spLocks noChangeArrowheads="1"/>
          </p:cNvSpPr>
          <p:nvPr/>
        </p:nvSpPr>
        <p:spPr bwMode="auto">
          <a:xfrm>
            <a:off x="7086290" y="2209339"/>
            <a:ext cx="588452" cy="969214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0" name="Rectangle 78"/>
          <p:cNvSpPr>
            <a:spLocks noChangeArrowheads="1"/>
          </p:cNvSpPr>
          <p:nvPr/>
        </p:nvSpPr>
        <p:spPr bwMode="auto">
          <a:xfrm>
            <a:off x="7086290" y="3323032"/>
            <a:ext cx="620056" cy="9541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1" name="Rectangle 79"/>
          <p:cNvSpPr>
            <a:spLocks noChangeArrowheads="1"/>
          </p:cNvSpPr>
          <p:nvPr/>
        </p:nvSpPr>
        <p:spPr bwMode="auto">
          <a:xfrm>
            <a:off x="7090805" y="3329052"/>
            <a:ext cx="615541" cy="9421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2" name="Freeform 80"/>
          <p:cNvSpPr>
            <a:spLocks/>
          </p:cNvSpPr>
          <p:nvPr/>
        </p:nvSpPr>
        <p:spPr bwMode="auto">
          <a:xfrm>
            <a:off x="7137460" y="3410322"/>
            <a:ext cx="522232" cy="788615"/>
          </a:xfrm>
          <a:custGeom>
            <a:avLst/>
            <a:gdLst>
              <a:gd name="T0" fmla="*/ 0 w 347"/>
              <a:gd name="T1" fmla="*/ 250 h 524"/>
              <a:gd name="T2" fmla="*/ 158 w 347"/>
              <a:gd name="T3" fmla="*/ 0 h 524"/>
              <a:gd name="T4" fmla="*/ 158 w 347"/>
              <a:gd name="T5" fmla="*/ 86 h 524"/>
              <a:gd name="T6" fmla="*/ 347 w 347"/>
              <a:gd name="T7" fmla="*/ 86 h 524"/>
              <a:gd name="T8" fmla="*/ 347 w 347"/>
              <a:gd name="T9" fmla="*/ 456 h 524"/>
              <a:gd name="T10" fmla="*/ 158 w 347"/>
              <a:gd name="T11" fmla="*/ 456 h 524"/>
              <a:gd name="T12" fmla="*/ 158 w 347"/>
              <a:gd name="T13" fmla="*/ 524 h 524"/>
              <a:gd name="T14" fmla="*/ 158 w 347"/>
              <a:gd name="T15" fmla="*/ 524 h 524"/>
              <a:gd name="T16" fmla="*/ 0 w 347"/>
              <a:gd name="T17" fmla="*/ 250 h 5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7" h="524">
                <a:moveTo>
                  <a:pt x="0" y="250"/>
                </a:moveTo>
                <a:lnTo>
                  <a:pt x="158" y="0"/>
                </a:lnTo>
                <a:lnTo>
                  <a:pt x="158" y="86"/>
                </a:lnTo>
                <a:lnTo>
                  <a:pt x="347" y="86"/>
                </a:lnTo>
                <a:lnTo>
                  <a:pt x="347" y="456"/>
                </a:lnTo>
                <a:lnTo>
                  <a:pt x="158" y="456"/>
                </a:lnTo>
                <a:lnTo>
                  <a:pt x="158" y="524"/>
                </a:lnTo>
                <a:lnTo>
                  <a:pt x="0" y="25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3" name="Freeform 81"/>
          <p:cNvSpPr>
            <a:spLocks/>
          </p:cNvSpPr>
          <p:nvPr/>
        </p:nvSpPr>
        <p:spPr bwMode="auto">
          <a:xfrm>
            <a:off x="7137460" y="3410322"/>
            <a:ext cx="522232" cy="788615"/>
          </a:xfrm>
          <a:custGeom>
            <a:avLst/>
            <a:gdLst>
              <a:gd name="T0" fmla="*/ 0 w 101"/>
              <a:gd name="T1" fmla="*/ 250 h 153"/>
              <a:gd name="T2" fmla="*/ 158 w 101"/>
              <a:gd name="T3" fmla="*/ 0 h 153"/>
              <a:gd name="T4" fmla="*/ 158 w 101"/>
              <a:gd name="T5" fmla="*/ 86 h 153"/>
              <a:gd name="T6" fmla="*/ 347 w 101"/>
              <a:gd name="T7" fmla="*/ 86 h 153"/>
              <a:gd name="T8" fmla="*/ 347 w 101"/>
              <a:gd name="T9" fmla="*/ 456 h 153"/>
              <a:gd name="T10" fmla="*/ 158 w 101"/>
              <a:gd name="T11" fmla="*/ 456 h 153"/>
              <a:gd name="T12" fmla="*/ 158 w 101"/>
              <a:gd name="T13" fmla="*/ 524 h 153"/>
              <a:gd name="T14" fmla="*/ 158 w 101"/>
              <a:gd name="T15" fmla="*/ 524 h 153"/>
              <a:gd name="T16" fmla="*/ 158 w 101"/>
              <a:gd name="T17" fmla="*/ 524 h 153"/>
              <a:gd name="T18" fmla="*/ 0 w 101"/>
              <a:gd name="T19" fmla="*/ 250 h 15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1" h="153">
                <a:moveTo>
                  <a:pt x="0" y="73"/>
                </a:moveTo>
                <a:lnTo>
                  <a:pt x="46" y="0"/>
                </a:lnTo>
                <a:lnTo>
                  <a:pt x="46" y="25"/>
                </a:lnTo>
                <a:lnTo>
                  <a:pt x="101" y="25"/>
                </a:lnTo>
                <a:lnTo>
                  <a:pt x="101" y="133"/>
                </a:lnTo>
                <a:lnTo>
                  <a:pt x="46" y="133"/>
                </a:lnTo>
                <a:lnTo>
                  <a:pt x="46" y="153"/>
                </a:lnTo>
                <a:lnTo>
                  <a:pt x="0" y="7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4" name="Rectangle 82"/>
          <p:cNvSpPr>
            <a:spLocks noChangeArrowheads="1"/>
          </p:cNvSpPr>
          <p:nvPr/>
        </p:nvSpPr>
        <p:spPr bwMode="auto">
          <a:xfrm>
            <a:off x="7086290" y="3323032"/>
            <a:ext cx="620056" cy="954164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5" name="Rectangle 83"/>
          <p:cNvSpPr>
            <a:spLocks noChangeArrowheads="1"/>
          </p:cNvSpPr>
          <p:nvPr/>
        </p:nvSpPr>
        <p:spPr bwMode="auto">
          <a:xfrm>
            <a:off x="3537521" y="3333567"/>
            <a:ext cx="749486" cy="9586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6" name="Rectangle 84"/>
          <p:cNvSpPr>
            <a:spLocks noChangeArrowheads="1"/>
          </p:cNvSpPr>
          <p:nvPr/>
        </p:nvSpPr>
        <p:spPr bwMode="auto">
          <a:xfrm>
            <a:off x="3543541" y="3333567"/>
            <a:ext cx="737446" cy="9541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7" name="Freeform 85"/>
          <p:cNvSpPr>
            <a:spLocks/>
          </p:cNvSpPr>
          <p:nvPr/>
        </p:nvSpPr>
        <p:spPr bwMode="auto">
          <a:xfrm>
            <a:off x="3605246" y="3420857"/>
            <a:ext cx="624571" cy="794635"/>
          </a:xfrm>
          <a:custGeom>
            <a:avLst/>
            <a:gdLst>
              <a:gd name="T0" fmla="*/ 0 w 415"/>
              <a:gd name="T1" fmla="*/ 250 h 528"/>
              <a:gd name="T2" fmla="*/ 189 w 415"/>
              <a:gd name="T3" fmla="*/ 0 h 528"/>
              <a:gd name="T4" fmla="*/ 189 w 415"/>
              <a:gd name="T5" fmla="*/ 86 h 528"/>
              <a:gd name="T6" fmla="*/ 415 w 415"/>
              <a:gd name="T7" fmla="*/ 86 h 528"/>
              <a:gd name="T8" fmla="*/ 415 w 415"/>
              <a:gd name="T9" fmla="*/ 456 h 528"/>
              <a:gd name="T10" fmla="*/ 189 w 415"/>
              <a:gd name="T11" fmla="*/ 456 h 528"/>
              <a:gd name="T12" fmla="*/ 189 w 415"/>
              <a:gd name="T13" fmla="*/ 528 h 528"/>
              <a:gd name="T14" fmla="*/ 189 w 415"/>
              <a:gd name="T15" fmla="*/ 528 h 528"/>
              <a:gd name="T16" fmla="*/ 0 w 415"/>
              <a:gd name="T17" fmla="*/ 250 h 5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15" h="528">
                <a:moveTo>
                  <a:pt x="0" y="250"/>
                </a:moveTo>
                <a:lnTo>
                  <a:pt x="189" y="0"/>
                </a:lnTo>
                <a:lnTo>
                  <a:pt x="189" y="86"/>
                </a:lnTo>
                <a:lnTo>
                  <a:pt x="415" y="86"/>
                </a:lnTo>
                <a:lnTo>
                  <a:pt x="415" y="456"/>
                </a:lnTo>
                <a:lnTo>
                  <a:pt x="189" y="456"/>
                </a:lnTo>
                <a:lnTo>
                  <a:pt x="189" y="528"/>
                </a:lnTo>
                <a:lnTo>
                  <a:pt x="0" y="25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8" name="Freeform 86"/>
          <p:cNvSpPr>
            <a:spLocks/>
          </p:cNvSpPr>
          <p:nvPr/>
        </p:nvSpPr>
        <p:spPr bwMode="auto">
          <a:xfrm>
            <a:off x="3605246" y="3420857"/>
            <a:ext cx="624571" cy="794635"/>
          </a:xfrm>
          <a:custGeom>
            <a:avLst/>
            <a:gdLst>
              <a:gd name="T0" fmla="*/ 0 w 121"/>
              <a:gd name="T1" fmla="*/ 250 h 154"/>
              <a:gd name="T2" fmla="*/ 189 w 121"/>
              <a:gd name="T3" fmla="*/ 0 h 154"/>
              <a:gd name="T4" fmla="*/ 189 w 121"/>
              <a:gd name="T5" fmla="*/ 86 h 154"/>
              <a:gd name="T6" fmla="*/ 415 w 121"/>
              <a:gd name="T7" fmla="*/ 86 h 154"/>
              <a:gd name="T8" fmla="*/ 415 w 121"/>
              <a:gd name="T9" fmla="*/ 456 h 154"/>
              <a:gd name="T10" fmla="*/ 189 w 121"/>
              <a:gd name="T11" fmla="*/ 456 h 154"/>
              <a:gd name="T12" fmla="*/ 189 w 121"/>
              <a:gd name="T13" fmla="*/ 528 h 154"/>
              <a:gd name="T14" fmla="*/ 189 w 121"/>
              <a:gd name="T15" fmla="*/ 528 h 154"/>
              <a:gd name="T16" fmla="*/ 189 w 121"/>
              <a:gd name="T17" fmla="*/ 528 h 154"/>
              <a:gd name="T18" fmla="*/ 0 w 121"/>
              <a:gd name="T19" fmla="*/ 250 h 1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1" h="154">
                <a:moveTo>
                  <a:pt x="0" y="73"/>
                </a:moveTo>
                <a:lnTo>
                  <a:pt x="55" y="0"/>
                </a:lnTo>
                <a:lnTo>
                  <a:pt x="55" y="25"/>
                </a:lnTo>
                <a:lnTo>
                  <a:pt x="121" y="25"/>
                </a:lnTo>
                <a:lnTo>
                  <a:pt x="121" y="133"/>
                </a:lnTo>
                <a:lnTo>
                  <a:pt x="55" y="133"/>
                </a:lnTo>
                <a:lnTo>
                  <a:pt x="55" y="154"/>
                </a:lnTo>
                <a:lnTo>
                  <a:pt x="0" y="7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9" name="Rectangle 87"/>
          <p:cNvSpPr>
            <a:spLocks noChangeArrowheads="1"/>
          </p:cNvSpPr>
          <p:nvPr/>
        </p:nvSpPr>
        <p:spPr bwMode="auto">
          <a:xfrm>
            <a:off x="3537521" y="3333567"/>
            <a:ext cx="749486" cy="958679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0" name="Rectangle 88"/>
          <p:cNvSpPr>
            <a:spLocks noChangeArrowheads="1"/>
          </p:cNvSpPr>
          <p:nvPr/>
        </p:nvSpPr>
        <p:spPr bwMode="auto">
          <a:xfrm>
            <a:off x="449279" y="2209339"/>
            <a:ext cx="588452" cy="9646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1" name="Rectangle 89"/>
          <p:cNvSpPr>
            <a:spLocks noChangeArrowheads="1"/>
          </p:cNvSpPr>
          <p:nvPr/>
        </p:nvSpPr>
        <p:spPr bwMode="auto">
          <a:xfrm>
            <a:off x="455299" y="2215359"/>
            <a:ext cx="577917" cy="952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2" name="Freeform 90"/>
          <p:cNvSpPr>
            <a:spLocks/>
          </p:cNvSpPr>
          <p:nvPr/>
        </p:nvSpPr>
        <p:spPr bwMode="auto">
          <a:xfrm>
            <a:off x="506469" y="2296629"/>
            <a:ext cx="484607" cy="799150"/>
          </a:xfrm>
          <a:custGeom>
            <a:avLst/>
            <a:gdLst>
              <a:gd name="T0" fmla="*/ 322 w 322"/>
              <a:gd name="T1" fmla="*/ 254 h 531"/>
              <a:gd name="T2" fmla="*/ 175 w 322"/>
              <a:gd name="T3" fmla="*/ 0 h 531"/>
              <a:gd name="T4" fmla="*/ 175 w 322"/>
              <a:gd name="T5" fmla="*/ 90 h 531"/>
              <a:gd name="T6" fmla="*/ 0 w 322"/>
              <a:gd name="T7" fmla="*/ 90 h 531"/>
              <a:gd name="T8" fmla="*/ 0 w 322"/>
              <a:gd name="T9" fmla="*/ 459 h 531"/>
              <a:gd name="T10" fmla="*/ 175 w 322"/>
              <a:gd name="T11" fmla="*/ 459 h 531"/>
              <a:gd name="T12" fmla="*/ 175 w 322"/>
              <a:gd name="T13" fmla="*/ 531 h 531"/>
              <a:gd name="T14" fmla="*/ 175 w 322"/>
              <a:gd name="T15" fmla="*/ 531 h 531"/>
              <a:gd name="T16" fmla="*/ 322 w 322"/>
              <a:gd name="T17" fmla="*/ 254 h 5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2" h="531">
                <a:moveTo>
                  <a:pt x="322" y="254"/>
                </a:moveTo>
                <a:lnTo>
                  <a:pt x="175" y="0"/>
                </a:lnTo>
                <a:lnTo>
                  <a:pt x="175" y="90"/>
                </a:lnTo>
                <a:lnTo>
                  <a:pt x="0" y="90"/>
                </a:lnTo>
                <a:lnTo>
                  <a:pt x="0" y="459"/>
                </a:lnTo>
                <a:lnTo>
                  <a:pt x="175" y="459"/>
                </a:lnTo>
                <a:lnTo>
                  <a:pt x="175" y="531"/>
                </a:lnTo>
                <a:lnTo>
                  <a:pt x="322" y="254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3" name="Freeform 91"/>
          <p:cNvSpPr>
            <a:spLocks/>
          </p:cNvSpPr>
          <p:nvPr/>
        </p:nvSpPr>
        <p:spPr bwMode="auto">
          <a:xfrm>
            <a:off x="506469" y="2296629"/>
            <a:ext cx="484607" cy="799150"/>
          </a:xfrm>
          <a:custGeom>
            <a:avLst/>
            <a:gdLst>
              <a:gd name="T0" fmla="*/ 322 w 94"/>
              <a:gd name="T1" fmla="*/ 254 h 155"/>
              <a:gd name="T2" fmla="*/ 175 w 94"/>
              <a:gd name="T3" fmla="*/ 0 h 155"/>
              <a:gd name="T4" fmla="*/ 175 w 94"/>
              <a:gd name="T5" fmla="*/ 89 h 155"/>
              <a:gd name="T6" fmla="*/ 0 w 94"/>
              <a:gd name="T7" fmla="*/ 89 h 155"/>
              <a:gd name="T8" fmla="*/ 0 w 94"/>
              <a:gd name="T9" fmla="*/ 459 h 155"/>
              <a:gd name="T10" fmla="*/ 175 w 94"/>
              <a:gd name="T11" fmla="*/ 459 h 155"/>
              <a:gd name="T12" fmla="*/ 175 w 94"/>
              <a:gd name="T13" fmla="*/ 531 h 155"/>
              <a:gd name="T14" fmla="*/ 175 w 94"/>
              <a:gd name="T15" fmla="*/ 531 h 155"/>
              <a:gd name="T16" fmla="*/ 175 w 94"/>
              <a:gd name="T17" fmla="*/ 531 h 155"/>
              <a:gd name="T18" fmla="*/ 322 w 94"/>
              <a:gd name="T19" fmla="*/ 254 h 1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4" h="155">
                <a:moveTo>
                  <a:pt x="94" y="74"/>
                </a:moveTo>
                <a:lnTo>
                  <a:pt x="51" y="0"/>
                </a:lnTo>
                <a:lnTo>
                  <a:pt x="51" y="26"/>
                </a:lnTo>
                <a:lnTo>
                  <a:pt x="0" y="26"/>
                </a:lnTo>
                <a:lnTo>
                  <a:pt x="0" y="134"/>
                </a:lnTo>
                <a:lnTo>
                  <a:pt x="51" y="134"/>
                </a:lnTo>
                <a:lnTo>
                  <a:pt x="51" y="155"/>
                </a:lnTo>
                <a:lnTo>
                  <a:pt x="94" y="7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4" name="Rectangle 92"/>
          <p:cNvSpPr>
            <a:spLocks noChangeArrowheads="1"/>
          </p:cNvSpPr>
          <p:nvPr/>
        </p:nvSpPr>
        <p:spPr bwMode="auto">
          <a:xfrm>
            <a:off x="449279" y="2209339"/>
            <a:ext cx="588452" cy="964699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2494562" y="2234924"/>
            <a:ext cx="475577" cy="2103977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6" name="Rectangle 94"/>
          <p:cNvSpPr>
            <a:spLocks noChangeArrowheads="1"/>
          </p:cNvSpPr>
          <p:nvPr/>
        </p:nvSpPr>
        <p:spPr bwMode="auto">
          <a:xfrm>
            <a:off x="2499077" y="2240944"/>
            <a:ext cx="465042" cy="2091937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7" name="Line 95"/>
          <p:cNvSpPr>
            <a:spLocks noChangeShapeType="1"/>
          </p:cNvSpPr>
          <p:nvPr/>
        </p:nvSpPr>
        <p:spPr bwMode="auto">
          <a:xfrm>
            <a:off x="2535197" y="3193603"/>
            <a:ext cx="39280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8" name="Rectangle 96"/>
          <p:cNvSpPr>
            <a:spLocks noChangeArrowheads="1"/>
          </p:cNvSpPr>
          <p:nvPr/>
        </p:nvSpPr>
        <p:spPr bwMode="auto">
          <a:xfrm>
            <a:off x="2634526" y="2307164"/>
            <a:ext cx="191134" cy="1974548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9" name="Rectangle 97"/>
          <p:cNvSpPr>
            <a:spLocks noChangeArrowheads="1"/>
          </p:cNvSpPr>
          <p:nvPr/>
        </p:nvSpPr>
        <p:spPr bwMode="auto">
          <a:xfrm>
            <a:off x="2634526" y="2307164"/>
            <a:ext cx="191134" cy="197454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0" name="Line 98"/>
          <p:cNvSpPr>
            <a:spLocks noChangeShapeType="1"/>
          </p:cNvSpPr>
          <p:nvPr/>
        </p:nvSpPr>
        <p:spPr bwMode="auto">
          <a:xfrm>
            <a:off x="2634526" y="2374888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1" name="Line 99"/>
          <p:cNvSpPr>
            <a:spLocks noChangeShapeType="1"/>
          </p:cNvSpPr>
          <p:nvPr/>
        </p:nvSpPr>
        <p:spPr bwMode="auto">
          <a:xfrm>
            <a:off x="2634526" y="2997954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2" name="Line 100"/>
          <p:cNvSpPr>
            <a:spLocks noChangeShapeType="1"/>
          </p:cNvSpPr>
          <p:nvPr/>
        </p:nvSpPr>
        <p:spPr bwMode="auto">
          <a:xfrm>
            <a:off x="2634526" y="3493096"/>
            <a:ext cx="17457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3" name="Line 101"/>
          <p:cNvSpPr>
            <a:spLocks noChangeShapeType="1"/>
          </p:cNvSpPr>
          <p:nvPr/>
        </p:nvSpPr>
        <p:spPr bwMode="auto">
          <a:xfrm>
            <a:off x="2634526" y="4034893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4" name="Line 102"/>
          <p:cNvSpPr>
            <a:spLocks noChangeShapeType="1"/>
          </p:cNvSpPr>
          <p:nvPr/>
        </p:nvSpPr>
        <p:spPr bwMode="auto">
          <a:xfrm>
            <a:off x="2634526" y="4220007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5" name="Line 103"/>
          <p:cNvSpPr>
            <a:spLocks noChangeShapeType="1"/>
          </p:cNvSpPr>
          <p:nvPr/>
        </p:nvSpPr>
        <p:spPr bwMode="auto">
          <a:xfrm>
            <a:off x="2634526" y="2642777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6" name="Line 104"/>
          <p:cNvSpPr>
            <a:spLocks noChangeShapeType="1"/>
          </p:cNvSpPr>
          <p:nvPr/>
        </p:nvSpPr>
        <p:spPr bwMode="auto">
          <a:xfrm flipV="1">
            <a:off x="2721816" y="2823376"/>
            <a:ext cx="0" cy="737445"/>
          </a:xfrm>
          <a:prstGeom prst="line">
            <a:avLst/>
          </a:prstGeom>
          <a:noFill/>
          <a:ln w="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7" name="Freeform 105"/>
          <p:cNvSpPr>
            <a:spLocks/>
          </p:cNvSpPr>
          <p:nvPr/>
        </p:nvSpPr>
        <p:spPr bwMode="auto">
          <a:xfrm>
            <a:off x="2711281" y="3575871"/>
            <a:ext cx="31605" cy="112874"/>
          </a:xfrm>
          <a:custGeom>
            <a:avLst/>
            <a:gdLst>
              <a:gd name="T0" fmla="*/ 10 w 21"/>
              <a:gd name="T1" fmla="*/ 75 h 75"/>
              <a:gd name="T2" fmla="*/ 21 w 21"/>
              <a:gd name="T3" fmla="*/ 0 h 75"/>
              <a:gd name="T4" fmla="*/ 10 w 21"/>
              <a:gd name="T5" fmla="*/ 0 h 75"/>
              <a:gd name="T6" fmla="*/ 0 w 21"/>
              <a:gd name="T7" fmla="*/ 0 h 75"/>
              <a:gd name="T8" fmla="*/ 10 w 21"/>
              <a:gd name="T9" fmla="*/ 75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75">
                <a:moveTo>
                  <a:pt x="10" y="75"/>
                </a:moveTo>
                <a:lnTo>
                  <a:pt x="21" y="0"/>
                </a:lnTo>
                <a:lnTo>
                  <a:pt x="10" y="0"/>
                </a:lnTo>
                <a:lnTo>
                  <a:pt x="0" y="0"/>
                </a:lnTo>
                <a:lnTo>
                  <a:pt x="10" y="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8" name="Freeform 106"/>
          <p:cNvSpPr>
            <a:spLocks/>
          </p:cNvSpPr>
          <p:nvPr/>
        </p:nvSpPr>
        <p:spPr bwMode="auto">
          <a:xfrm>
            <a:off x="2711281" y="3575871"/>
            <a:ext cx="31605" cy="112874"/>
          </a:xfrm>
          <a:custGeom>
            <a:avLst/>
            <a:gdLst>
              <a:gd name="T0" fmla="*/ 10 w 21"/>
              <a:gd name="T1" fmla="*/ 75 h 75"/>
              <a:gd name="T2" fmla="*/ 21 w 21"/>
              <a:gd name="T3" fmla="*/ 0 h 75"/>
              <a:gd name="T4" fmla="*/ 10 w 21"/>
              <a:gd name="T5" fmla="*/ 0 h 75"/>
              <a:gd name="T6" fmla="*/ 0 w 21"/>
              <a:gd name="T7" fmla="*/ 0 h 75"/>
              <a:gd name="T8" fmla="*/ 10 w 21"/>
              <a:gd name="T9" fmla="*/ 75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75">
                <a:moveTo>
                  <a:pt x="10" y="75"/>
                </a:moveTo>
                <a:lnTo>
                  <a:pt x="21" y="0"/>
                </a:lnTo>
                <a:lnTo>
                  <a:pt x="10" y="0"/>
                </a:lnTo>
                <a:lnTo>
                  <a:pt x="0" y="0"/>
                </a:lnTo>
                <a:lnTo>
                  <a:pt x="10" y="75"/>
                </a:lnTo>
                <a:close/>
              </a:path>
            </a:pathLst>
          </a:custGeom>
          <a:noFill/>
          <a:ln w="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9" name="Rectangle 107"/>
          <p:cNvSpPr>
            <a:spLocks noChangeArrowheads="1"/>
          </p:cNvSpPr>
          <p:nvPr/>
        </p:nvSpPr>
        <p:spPr bwMode="auto">
          <a:xfrm>
            <a:off x="2494562" y="2234924"/>
            <a:ext cx="475577" cy="210397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0" name="Rectangle 108"/>
          <p:cNvSpPr>
            <a:spLocks noChangeArrowheads="1"/>
          </p:cNvSpPr>
          <p:nvPr/>
        </p:nvSpPr>
        <p:spPr bwMode="auto">
          <a:xfrm>
            <a:off x="6470749" y="2255994"/>
            <a:ext cx="475577" cy="2082907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1" name="Rectangle 109"/>
          <p:cNvSpPr>
            <a:spLocks noChangeArrowheads="1"/>
          </p:cNvSpPr>
          <p:nvPr/>
        </p:nvSpPr>
        <p:spPr bwMode="auto">
          <a:xfrm>
            <a:off x="6476769" y="2262014"/>
            <a:ext cx="465042" cy="2070867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2" name="Line 110"/>
          <p:cNvSpPr>
            <a:spLocks noChangeShapeType="1"/>
          </p:cNvSpPr>
          <p:nvPr/>
        </p:nvSpPr>
        <p:spPr bwMode="auto">
          <a:xfrm>
            <a:off x="6512889" y="3204138"/>
            <a:ext cx="39280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3" name="Rectangle 111"/>
          <p:cNvSpPr>
            <a:spLocks noChangeArrowheads="1"/>
          </p:cNvSpPr>
          <p:nvPr/>
        </p:nvSpPr>
        <p:spPr bwMode="auto">
          <a:xfrm>
            <a:off x="6610713" y="2328234"/>
            <a:ext cx="191134" cy="195347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4" name="Rectangle 112"/>
          <p:cNvSpPr>
            <a:spLocks noChangeArrowheads="1"/>
          </p:cNvSpPr>
          <p:nvPr/>
        </p:nvSpPr>
        <p:spPr bwMode="auto">
          <a:xfrm>
            <a:off x="6610713" y="2328234"/>
            <a:ext cx="191134" cy="195347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5" name="Line 113"/>
          <p:cNvSpPr>
            <a:spLocks noChangeShapeType="1"/>
          </p:cNvSpPr>
          <p:nvPr/>
        </p:nvSpPr>
        <p:spPr bwMode="auto">
          <a:xfrm>
            <a:off x="6610713" y="2400473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6" name="Line 114"/>
          <p:cNvSpPr>
            <a:spLocks noChangeShapeType="1"/>
          </p:cNvSpPr>
          <p:nvPr/>
        </p:nvSpPr>
        <p:spPr bwMode="auto">
          <a:xfrm>
            <a:off x="6610713" y="3014509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7" name="Line 115"/>
          <p:cNvSpPr>
            <a:spLocks noChangeShapeType="1"/>
          </p:cNvSpPr>
          <p:nvPr/>
        </p:nvSpPr>
        <p:spPr bwMode="auto">
          <a:xfrm>
            <a:off x="6610713" y="3503631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8" name="Line 116"/>
          <p:cNvSpPr>
            <a:spLocks noChangeShapeType="1"/>
          </p:cNvSpPr>
          <p:nvPr/>
        </p:nvSpPr>
        <p:spPr bwMode="auto">
          <a:xfrm>
            <a:off x="6610713" y="4039408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9" name="Line 117"/>
          <p:cNvSpPr>
            <a:spLocks noChangeShapeType="1"/>
          </p:cNvSpPr>
          <p:nvPr/>
        </p:nvSpPr>
        <p:spPr bwMode="auto">
          <a:xfrm>
            <a:off x="6610713" y="4220007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0" name="Line 118"/>
          <p:cNvSpPr>
            <a:spLocks noChangeShapeType="1"/>
          </p:cNvSpPr>
          <p:nvPr/>
        </p:nvSpPr>
        <p:spPr bwMode="auto">
          <a:xfrm>
            <a:off x="6610713" y="2657827"/>
            <a:ext cx="18059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1" name="Line 119"/>
          <p:cNvSpPr>
            <a:spLocks noChangeShapeType="1"/>
          </p:cNvSpPr>
          <p:nvPr/>
        </p:nvSpPr>
        <p:spPr bwMode="auto">
          <a:xfrm flipV="1">
            <a:off x="6698002" y="2844445"/>
            <a:ext cx="0" cy="726910"/>
          </a:xfrm>
          <a:prstGeom prst="line">
            <a:avLst/>
          </a:prstGeom>
          <a:noFill/>
          <a:ln w="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2" name="Freeform 120"/>
          <p:cNvSpPr>
            <a:spLocks/>
          </p:cNvSpPr>
          <p:nvPr/>
        </p:nvSpPr>
        <p:spPr bwMode="auto">
          <a:xfrm>
            <a:off x="6687468" y="3580386"/>
            <a:ext cx="31605" cy="114379"/>
          </a:xfrm>
          <a:custGeom>
            <a:avLst/>
            <a:gdLst>
              <a:gd name="T0" fmla="*/ 11 w 21"/>
              <a:gd name="T1" fmla="*/ 76 h 76"/>
              <a:gd name="T2" fmla="*/ 21 w 21"/>
              <a:gd name="T3" fmla="*/ 0 h 76"/>
              <a:gd name="T4" fmla="*/ 11 w 21"/>
              <a:gd name="T5" fmla="*/ 0 h 76"/>
              <a:gd name="T6" fmla="*/ 0 w 21"/>
              <a:gd name="T7" fmla="*/ 0 h 76"/>
              <a:gd name="T8" fmla="*/ 11 w 21"/>
              <a:gd name="T9" fmla="*/ 76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76">
                <a:moveTo>
                  <a:pt x="11" y="76"/>
                </a:moveTo>
                <a:lnTo>
                  <a:pt x="21" y="0"/>
                </a:lnTo>
                <a:lnTo>
                  <a:pt x="11" y="0"/>
                </a:lnTo>
                <a:lnTo>
                  <a:pt x="0" y="0"/>
                </a:lnTo>
                <a:lnTo>
                  <a:pt x="11" y="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3" name="Freeform 121"/>
          <p:cNvSpPr>
            <a:spLocks/>
          </p:cNvSpPr>
          <p:nvPr/>
        </p:nvSpPr>
        <p:spPr bwMode="auto">
          <a:xfrm>
            <a:off x="6687468" y="3580386"/>
            <a:ext cx="31605" cy="114379"/>
          </a:xfrm>
          <a:custGeom>
            <a:avLst/>
            <a:gdLst>
              <a:gd name="T0" fmla="*/ 11 w 21"/>
              <a:gd name="T1" fmla="*/ 76 h 76"/>
              <a:gd name="T2" fmla="*/ 21 w 21"/>
              <a:gd name="T3" fmla="*/ 0 h 76"/>
              <a:gd name="T4" fmla="*/ 11 w 21"/>
              <a:gd name="T5" fmla="*/ 0 h 76"/>
              <a:gd name="T6" fmla="*/ 0 w 21"/>
              <a:gd name="T7" fmla="*/ 0 h 76"/>
              <a:gd name="T8" fmla="*/ 11 w 21"/>
              <a:gd name="T9" fmla="*/ 76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76">
                <a:moveTo>
                  <a:pt x="11" y="76"/>
                </a:moveTo>
                <a:lnTo>
                  <a:pt x="21" y="0"/>
                </a:lnTo>
                <a:lnTo>
                  <a:pt x="11" y="0"/>
                </a:lnTo>
                <a:lnTo>
                  <a:pt x="0" y="0"/>
                </a:lnTo>
                <a:lnTo>
                  <a:pt x="11" y="76"/>
                </a:lnTo>
                <a:close/>
              </a:path>
            </a:pathLst>
          </a:custGeom>
          <a:noFill/>
          <a:ln w="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4" name="Rectangle 122"/>
          <p:cNvSpPr>
            <a:spLocks noChangeArrowheads="1"/>
          </p:cNvSpPr>
          <p:nvPr/>
        </p:nvSpPr>
        <p:spPr bwMode="auto">
          <a:xfrm>
            <a:off x="6470749" y="2255994"/>
            <a:ext cx="475577" cy="208290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5" name="Rectangle 123"/>
          <p:cNvSpPr>
            <a:spLocks noChangeArrowheads="1"/>
          </p:cNvSpPr>
          <p:nvPr/>
        </p:nvSpPr>
        <p:spPr bwMode="auto">
          <a:xfrm>
            <a:off x="4860408" y="2028740"/>
            <a:ext cx="210699" cy="114529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6" name="Rectangle 124"/>
          <p:cNvSpPr>
            <a:spLocks noChangeArrowheads="1"/>
          </p:cNvSpPr>
          <p:nvPr/>
        </p:nvSpPr>
        <p:spPr bwMode="auto">
          <a:xfrm>
            <a:off x="4860408" y="2028740"/>
            <a:ext cx="210699" cy="1145298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7" name="Rectangle 125"/>
          <p:cNvSpPr>
            <a:spLocks noChangeArrowheads="1"/>
          </p:cNvSpPr>
          <p:nvPr/>
        </p:nvSpPr>
        <p:spPr bwMode="auto">
          <a:xfrm>
            <a:off x="4911578" y="2090445"/>
            <a:ext cx="118894" cy="1036939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8" name="Rectangle 126"/>
          <p:cNvSpPr>
            <a:spLocks noChangeArrowheads="1"/>
          </p:cNvSpPr>
          <p:nvPr/>
        </p:nvSpPr>
        <p:spPr bwMode="auto">
          <a:xfrm>
            <a:off x="4911578" y="2090445"/>
            <a:ext cx="118894" cy="1036939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9" name="Rectangle 127"/>
          <p:cNvSpPr>
            <a:spLocks noChangeArrowheads="1"/>
          </p:cNvSpPr>
          <p:nvPr/>
        </p:nvSpPr>
        <p:spPr bwMode="auto">
          <a:xfrm>
            <a:off x="506469" y="3535236"/>
            <a:ext cx="144479" cy="51019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0" name="Rectangle 128"/>
          <p:cNvSpPr>
            <a:spLocks noChangeArrowheads="1"/>
          </p:cNvSpPr>
          <p:nvPr/>
        </p:nvSpPr>
        <p:spPr bwMode="auto">
          <a:xfrm>
            <a:off x="857132" y="3431392"/>
            <a:ext cx="36120" cy="716376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1" name="Rectangle 129"/>
          <p:cNvSpPr>
            <a:spLocks noChangeArrowheads="1"/>
          </p:cNvSpPr>
          <p:nvPr/>
        </p:nvSpPr>
        <p:spPr bwMode="auto">
          <a:xfrm>
            <a:off x="857132" y="3431392"/>
            <a:ext cx="36120" cy="716376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2" name="Line 130"/>
          <p:cNvSpPr>
            <a:spLocks noChangeShapeType="1"/>
          </p:cNvSpPr>
          <p:nvPr/>
        </p:nvSpPr>
        <p:spPr bwMode="auto">
          <a:xfrm>
            <a:off x="682553" y="3915999"/>
            <a:ext cx="174579" cy="21671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3" name="Rectangle 131"/>
          <p:cNvSpPr>
            <a:spLocks noChangeArrowheads="1"/>
          </p:cNvSpPr>
          <p:nvPr/>
        </p:nvSpPr>
        <p:spPr bwMode="auto">
          <a:xfrm>
            <a:off x="438744" y="4132717"/>
            <a:ext cx="454507" cy="4665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4" name="Rectangle 132"/>
          <p:cNvSpPr>
            <a:spLocks noChangeArrowheads="1"/>
          </p:cNvSpPr>
          <p:nvPr/>
        </p:nvSpPr>
        <p:spPr bwMode="auto">
          <a:xfrm>
            <a:off x="438744" y="4132717"/>
            <a:ext cx="454507" cy="4665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5" name="Line 133"/>
          <p:cNvSpPr>
            <a:spLocks noChangeShapeType="1"/>
          </p:cNvSpPr>
          <p:nvPr/>
        </p:nvSpPr>
        <p:spPr bwMode="auto">
          <a:xfrm>
            <a:off x="682553" y="3637575"/>
            <a:ext cx="0" cy="27842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6" name="Freeform 134"/>
          <p:cNvSpPr>
            <a:spLocks/>
          </p:cNvSpPr>
          <p:nvPr/>
        </p:nvSpPr>
        <p:spPr bwMode="auto">
          <a:xfrm>
            <a:off x="682553" y="3431392"/>
            <a:ext cx="174579" cy="701326"/>
          </a:xfrm>
          <a:custGeom>
            <a:avLst/>
            <a:gdLst>
              <a:gd name="T0" fmla="*/ 0 w 116"/>
              <a:gd name="T1" fmla="*/ 137 h 466"/>
              <a:gd name="T2" fmla="*/ 116 w 116"/>
              <a:gd name="T3" fmla="*/ 0 h 466"/>
              <a:gd name="T4" fmla="*/ 116 w 116"/>
              <a:gd name="T5" fmla="*/ 466 h 466"/>
              <a:gd name="T6" fmla="*/ 0 w 116"/>
              <a:gd name="T7" fmla="*/ 322 h 466"/>
              <a:gd name="T8" fmla="*/ 0 w 116"/>
              <a:gd name="T9" fmla="*/ 137 h 4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6" h="466">
                <a:moveTo>
                  <a:pt x="0" y="137"/>
                </a:moveTo>
                <a:lnTo>
                  <a:pt x="116" y="0"/>
                </a:lnTo>
                <a:lnTo>
                  <a:pt x="116" y="466"/>
                </a:lnTo>
                <a:lnTo>
                  <a:pt x="0" y="322"/>
                </a:lnTo>
                <a:lnTo>
                  <a:pt x="0" y="137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7" name="Freeform 135"/>
          <p:cNvSpPr>
            <a:spLocks/>
          </p:cNvSpPr>
          <p:nvPr/>
        </p:nvSpPr>
        <p:spPr bwMode="auto">
          <a:xfrm>
            <a:off x="682553" y="3431392"/>
            <a:ext cx="174579" cy="701326"/>
          </a:xfrm>
          <a:custGeom>
            <a:avLst/>
            <a:gdLst>
              <a:gd name="T0" fmla="*/ 0 w 34"/>
              <a:gd name="T1" fmla="*/ 137 h 136"/>
              <a:gd name="T2" fmla="*/ 116 w 34"/>
              <a:gd name="T3" fmla="*/ 0 h 136"/>
              <a:gd name="T4" fmla="*/ 116 w 34"/>
              <a:gd name="T5" fmla="*/ 466 h 136"/>
              <a:gd name="T6" fmla="*/ 0 w 34"/>
              <a:gd name="T7" fmla="*/ 322 h 136"/>
              <a:gd name="T8" fmla="*/ 0 w 34"/>
              <a:gd name="T9" fmla="*/ 322 h 136"/>
              <a:gd name="T10" fmla="*/ 0 w 34"/>
              <a:gd name="T11" fmla="*/ 137 h 1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" h="136">
                <a:moveTo>
                  <a:pt x="0" y="40"/>
                </a:moveTo>
                <a:lnTo>
                  <a:pt x="34" y="0"/>
                </a:lnTo>
                <a:lnTo>
                  <a:pt x="34" y="136"/>
                </a:lnTo>
                <a:lnTo>
                  <a:pt x="0" y="94"/>
                </a:lnTo>
                <a:lnTo>
                  <a:pt x="0" y="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8" name="Freeform 136"/>
          <p:cNvSpPr>
            <a:spLocks/>
          </p:cNvSpPr>
          <p:nvPr/>
        </p:nvSpPr>
        <p:spPr bwMode="auto">
          <a:xfrm>
            <a:off x="640413" y="3535236"/>
            <a:ext cx="42140" cy="493637"/>
          </a:xfrm>
          <a:custGeom>
            <a:avLst/>
            <a:gdLst>
              <a:gd name="T0" fmla="*/ 0 w 28"/>
              <a:gd name="T1" fmla="*/ 0 h 328"/>
              <a:gd name="T2" fmla="*/ 28 w 28"/>
              <a:gd name="T3" fmla="*/ 68 h 328"/>
              <a:gd name="T4" fmla="*/ 28 w 28"/>
              <a:gd name="T5" fmla="*/ 253 h 328"/>
              <a:gd name="T6" fmla="*/ 0 w 28"/>
              <a:gd name="T7" fmla="*/ 328 h 328"/>
              <a:gd name="T8" fmla="*/ 0 w 28"/>
              <a:gd name="T9" fmla="*/ 0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328">
                <a:moveTo>
                  <a:pt x="0" y="0"/>
                </a:moveTo>
                <a:lnTo>
                  <a:pt x="28" y="68"/>
                </a:lnTo>
                <a:lnTo>
                  <a:pt x="28" y="253"/>
                </a:lnTo>
                <a:lnTo>
                  <a:pt x="0" y="328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9" name="Freeform 137"/>
          <p:cNvSpPr>
            <a:spLocks/>
          </p:cNvSpPr>
          <p:nvPr/>
        </p:nvSpPr>
        <p:spPr bwMode="auto">
          <a:xfrm>
            <a:off x="640413" y="3535236"/>
            <a:ext cx="42140" cy="493637"/>
          </a:xfrm>
          <a:custGeom>
            <a:avLst/>
            <a:gdLst>
              <a:gd name="T0" fmla="*/ 0 w 8"/>
              <a:gd name="T1" fmla="*/ 0 h 96"/>
              <a:gd name="T2" fmla="*/ 28 w 8"/>
              <a:gd name="T3" fmla="*/ 68 h 96"/>
              <a:gd name="T4" fmla="*/ 28 w 8"/>
              <a:gd name="T5" fmla="*/ 253 h 96"/>
              <a:gd name="T6" fmla="*/ 0 w 8"/>
              <a:gd name="T7" fmla="*/ 328 h 96"/>
              <a:gd name="T8" fmla="*/ 0 w 8"/>
              <a:gd name="T9" fmla="*/ 328 h 96"/>
              <a:gd name="T10" fmla="*/ 0 w 8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" h="96">
                <a:moveTo>
                  <a:pt x="0" y="0"/>
                </a:moveTo>
                <a:lnTo>
                  <a:pt x="8" y="20"/>
                </a:lnTo>
                <a:lnTo>
                  <a:pt x="8" y="74"/>
                </a:lnTo>
                <a:lnTo>
                  <a:pt x="0" y="9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0" name="Rectangle 138"/>
          <p:cNvSpPr>
            <a:spLocks noChangeArrowheads="1"/>
          </p:cNvSpPr>
          <p:nvPr/>
        </p:nvSpPr>
        <p:spPr bwMode="auto">
          <a:xfrm>
            <a:off x="506469" y="3535236"/>
            <a:ext cx="144479" cy="15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1" name="Rectangle 139"/>
          <p:cNvSpPr>
            <a:spLocks noChangeArrowheads="1"/>
          </p:cNvSpPr>
          <p:nvPr/>
        </p:nvSpPr>
        <p:spPr bwMode="auto">
          <a:xfrm>
            <a:off x="506469" y="3535236"/>
            <a:ext cx="144479" cy="15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2" name="Rectangle 140"/>
          <p:cNvSpPr>
            <a:spLocks noChangeArrowheads="1"/>
          </p:cNvSpPr>
          <p:nvPr/>
        </p:nvSpPr>
        <p:spPr bwMode="auto">
          <a:xfrm>
            <a:off x="506469" y="3535236"/>
            <a:ext cx="133944" cy="493637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3" name="Freeform 141"/>
          <p:cNvSpPr>
            <a:spLocks/>
          </p:cNvSpPr>
          <p:nvPr/>
        </p:nvSpPr>
        <p:spPr bwMode="auto">
          <a:xfrm>
            <a:off x="506469" y="3535236"/>
            <a:ext cx="133944" cy="493637"/>
          </a:xfrm>
          <a:custGeom>
            <a:avLst/>
            <a:gdLst>
              <a:gd name="T0" fmla="*/ 0 w 26"/>
              <a:gd name="T1" fmla="*/ 0 h 96"/>
              <a:gd name="T2" fmla="*/ 89 w 26"/>
              <a:gd name="T3" fmla="*/ 0 h 96"/>
              <a:gd name="T4" fmla="*/ 89 w 26"/>
              <a:gd name="T5" fmla="*/ 328 h 96"/>
              <a:gd name="T6" fmla="*/ 0 w 26"/>
              <a:gd name="T7" fmla="*/ 328 h 96"/>
              <a:gd name="T8" fmla="*/ 0 w 26"/>
              <a:gd name="T9" fmla="*/ 328 h 96"/>
              <a:gd name="T10" fmla="*/ 0 w 26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" h="96">
                <a:moveTo>
                  <a:pt x="0" y="0"/>
                </a:moveTo>
                <a:lnTo>
                  <a:pt x="26" y="0"/>
                </a:lnTo>
                <a:lnTo>
                  <a:pt x="26" y="96"/>
                </a:lnTo>
                <a:lnTo>
                  <a:pt x="0" y="9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4" name="Rectangle 142"/>
          <p:cNvSpPr>
            <a:spLocks noChangeArrowheads="1"/>
          </p:cNvSpPr>
          <p:nvPr/>
        </p:nvSpPr>
        <p:spPr bwMode="auto">
          <a:xfrm>
            <a:off x="398109" y="3741420"/>
            <a:ext cx="108359" cy="7675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5" name="Freeform 143"/>
          <p:cNvSpPr>
            <a:spLocks/>
          </p:cNvSpPr>
          <p:nvPr/>
        </p:nvSpPr>
        <p:spPr bwMode="auto">
          <a:xfrm>
            <a:off x="398109" y="3741420"/>
            <a:ext cx="108359" cy="76755"/>
          </a:xfrm>
          <a:custGeom>
            <a:avLst/>
            <a:gdLst>
              <a:gd name="T0" fmla="*/ 0 w 21"/>
              <a:gd name="T1" fmla="*/ 0 h 15"/>
              <a:gd name="T2" fmla="*/ 72 w 21"/>
              <a:gd name="T3" fmla="*/ 0 h 15"/>
              <a:gd name="T4" fmla="*/ 72 w 21"/>
              <a:gd name="T5" fmla="*/ 51 h 15"/>
              <a:gd name="T6" fmla="*/ 0 w 21"/>
              <a:gd name="T7" fmla="*/ 51 h 15"/>
              <a:gd name="T8" fmla="*/ 0 w 21"/>
              <a:gd name="T9" fmla="*/ 51 h 15"/>
              <a:gd name="T10" fmla="*/ 0 w 21"/>
              <a:gd name="T11" fmla="*/ 0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" h="15">
                <a:moveTo>
                  <a:pt x="0" y="0"/>
                </a:moveTo>
                <a:lnTo>
                  <a:pt x="21" y="0"/>
                </a:lnTo>
                <a:lnTo>
                  <a:pt x="21" y="15"/>
                </a:lnTo>
                <a:lnTo>
                  <a:pt x="0" y="1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6" name="Rectangle 144"/>
          <p:cNvSpPr>
            <a:spLocks noChangeArrowheads="1"/>
          </p:cNvSpPr>
          <p:nvPr/>
        </p:nvSpPr>
        <p:spPr bwMode="auto">
          <a:xfrm>
            <a:off x="470349" y="3854294"/>
            <a:ext cx="401833" cy="6170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7" name="Rectangle 145"/>
          <p:cNvSpPr>
            <a:spLocks noChangeArrowheads="1"/>
          </p:cNvSpPr>
          <p:nvPr/>
        </p:nvSpPr>
        <p:spPr bwMode="auto">
          <a:xfrm>
            <a:off x="470349" y="3854294"/>
            <a:ext cx="401833" cy="6170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8" name="Rectangle 146"/>
          <p:cNvSpPr>
            <a:spLocks noChangeArrowheads="1"/>
          </p:cNvSpPr>
          <p:nvPr/>
        </p:nvSpPr>
        <p:spPr bwMode="auto">
          <a:xfrm>
            <a:off x="438744" y="3714330"/>
            <a:ext cx="46655" cy="433437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9" name="Rectangle 147"/>
          <p:cNvSpPr>
            <a:spLocks noChangeArrowheads="1"/>
          </p:cNvSpPr>
          <p:nvPr/>
        </p:nvSpPr>
        <p:spPr bwMode="auto">
          <a:xfrm>
            <a:off x="438744" y="3714330"/>
            <a:ext cx="46655" cy="4334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0" name="Line 148"/>
          <p:cNvSpPr>
            <a:spLocks noChangeShapeType="1"/>
          </p:cNvSpPr>
          <p:nvPr/>
        </p:nvSpPr>
        <p:spPr bwMode="auto">
          <a:xfrm>
            <a:off x="506469" y="3580386"/>
            <a:ext cx="13394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1" name="Line 149"/>
          <p:cNvSpPr>
            <a:spLocks noChangeShapeType="1"/>
          </p:cNvSpPr>
          <p:nvPr/>
        </p:nvSpPr>
        <p:spPr bwMode="auto">
          <a:xfrm>
            <a:off x="506469" y="3658645"/>
            <a:ext cx="13394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2" name="Line 150"/>
          <p:cNvSpPr>
            <a:spLocks noChangeShapeType="1"/>
          </p:cNvSpPr>
          <p:nvPr/>
        </p:nvSpPr>
        <p:spPr bwMode="auto">
          <a:xfrm>
            <a:off x="506469" y="3797104"/>
            <a:ext cx="13394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3" name="Line 151"/>
          <p:cNvSpPr>
            <a:spLocks noChangeShapeType="1"/>
          </p:cNvSpPr>
          <p:nvPr/>
        </p:nvSpPr>
        <p:spPr bwMode="auto">
          <a:xfrm>
            <a:off x="500449" y="4003288"/>
            <a:ext cx="13996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4" name="Line 152"/>
          <p:cNvSpPr>
            <a:spLocks noChangeShapeType="1"/>
          </p:cNvSpPr>
          <p:nvPr/>
        </p:nvSpPr>
        <p:spPr bwMode="auto">
          <a:xfrm>
            <a:off x="506469" y="3947603"/>
            <a:ext cx="13394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5" name="Rectangle 153"/>
          <p:cNvSpPr>
            <a:spLocks noChangeArrowheads="1"/>
          </p:cNvSpPr>
          <p:nvPr/>
        </p:nvSpPr>
        <p:spPr bwMode="auto">
          <a:xfrm>
            <a:off x="340920" y="3359152"/>
            <a:ext cx="588452" cy="866875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6" name="Rectangle 154"/>
          <p:cNvSpPr>
            <a:spLocks noChangeArrowheads="1"/>
          </p:cNvSpPr>
          <p:nvPr/>
        </p:nvSpPr>
        <p:spPr bwMode="auto">
          <a:xfrm>
            <a:off x="3150738" y="2287599"/>
            <a:ext cx="495142" cy="8713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7" name="Rectangle 155"/>
          <p:cNvSpPr>
            <a:spLocks noChangeArrowheads="1"/>
          </p:cNvSpPr>
          <p:nvPr/>
        </p:nvSpPr>
        <p:spPr bwMode="auto">
          <a:xfrm>
            <a:off x="3155253" y="2292114"/>
            <a:ext cx="490627" cy="8608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8" name="Rectangle 156"/>
          <p:cNvSpPr>
            <a:spLocks noChangeArrowheads="1"/>
          </p:cNvSpPr>
          <p:nvPr/>
        </p:nvSpPr>
        <p:spPr bwMode="auto">
          <a:xfrm>
            <a:off x="3399062" y="2462178"/>
            <a:ext cx="117389" cy="5162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9" name="Rectangle 157"/>
          <p:cNvSpPr>
            <a:spLocks noChangeArrowheads="1"/>
          </p:cNvSpPr>
          <p:nvPr/>
        </p:nvSpPr>
        <p:spPr bwMode="auto">
          <a:xfrm>
            <a:off x="3191373" y="2359838"/>
            <a:ext cx="31605" cy="72089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0" name="Rectangle 158"/>
          <p:cNvSpPr>
            <a:spLocks noChangeArrowheads="1"/>
          </p:cNvSpPr>
          <p:nvPr/>
        </p:nvSpPr>
        <p:spPr bwMode="auto">
          <a:xfrm>
            <a:off x="3191373" y="2359838"/>
            <a:ext cx="31605" cy="72089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1" name="Line 159"/>
          <p:cNvSpPr>
            <a:spLocks noChangeShapeType="1"/>
          </p:cNvSpPr>
          <p:nvPr/>
        </p:nvSpPr>
        <p:spPr bwMode="auto">
          <a:xfrm flipH="1">
            <a:off x="3212443" y="2848960"/>
            <a:ext cx="144479" cy="21671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2" name="Rectangle 160"/>
          <p:cNvSpPr>
            <a:spLocks noChangeArrowheads="1"/>
          </p:cNvSpPr>
          <p:nvPr/>
        </p:nvSpPr>
        <p:spPr bwMode="auto">
          <a:xfrm>
            <a:off x="3191373" y="3065679"/>
            <a:ext cx="382268" cy="4063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3" name="Rectangle 161"/>
          <p:cNvSpPr>
            <a:spLocks noChangeArrowheads="1"/>
          </p:cNvSpPr>
          <p:nvPr/>
        </p:nvSpPr>
        <p:spPr bwMode="auto">
          <a:xfrm>
            <a:off x="3191373" y="3065679"/>
            <a:ext cx="382268" cy="4063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4" name="Line 162"/>
          <p:cNvSpPr>
            <a:spLocks noChangeShapeType="1"/>
          </p:cNvSpPr>
          <p:nvPr/>
        </p:nvSpPr>
        <p:spPr bwMode="auto">
          <a:xfrm>
            <a:off x="3356922" y="2566022"/>
            <a:ext cx="0" cy="282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5" name="Freeform 163"/>
          <p:cNvSpPr>
            <a:spLocks/>
          </p:cNvSpPr>
          <p:nvPr/>
        </p:nvSpPr>
        <p:spPr bwMode="auto">
          <a:xfrm>
            <a:off x="3212443" y="2359838"/>
            <a:ext cx="144479" cy="705841"/>
          </a:xfrm>
          <a:custGeom>
            <a:avLst/>
            <a:gdLst>
              <a:gd name="T0" fmla="*/ 96 w 96"/>
              <a:gd name="T1" fmla="*/ 137 h 469"/>
              <a:gd name="T2" fmla="*/ 0 w 96"/>
              <a:gd name="T3" fmla="*/ 0 h 469"/>
              <a:gd name="T4" fmla="*/ 0 w 96"/>
              <a:gd name="T5" fmla="*/ 469 h 469"/>
              <a:gd name="T6" fmla="*/ 96 w 96"/>
              <a:gd name="T7" fmla="*/ 325 h 469"/>
              <a:gd name="T8" fmla="*/ 96 w 96"/>
              <a:gd name="T9" fmla="*/ 137 h 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" h="469">
                <a:moveTo>
                  <a:pt x="96" y="137"/>
                </a:moveTo>
                <a:lnTo>
                  <a:pt x="0" y="0"/>
                </a:lnTo>
                <a:lnTo>
                  <a:pt x="0" y="469"/>
                </a:lnTo>
                <a:lnTo>
                  <a:pt x="96" y="325"/>
                </a:lnTo>
                <a:lnTo>
                  <a:pt x="96" y="137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6" name="Freeform 164"/>
          <p:cNvSpPr>
            <a:spLocks/>
          </p:cNvSpPr>
          <p:nvPr/>
        </p:nvSpPr>
        <p:spPr bwMode="auto">
          <a:xfrm>
            <a:off x="3212443" y="2359838"/>
            <a:ext cx="144479" cy="705841"/>
          </a:xfrm>
          <a:custGeom>
            <a:avLst/>
            <a:gdLst>
              <a:gd name="T0" fmla="*/ 96 w 28"/>
              <a:gd name="T1" fmla="*/ 137 h 137"/>
              <a:gd name="T2" fmla="*/ 0 w 28"/>
              <a:gd name="T3" fmla="*/ 0 h 137"/>
              <a:gd name="T4" fmla="*/ 0 w 28"/>
              <a:gd name="T5" fmla="*/ 469 h 137"/>
              <a:gd name="T6" fmla="*/ 96 w 28"/>
              <a:gd name="T7" fmla="*/ 325 h 137"/>
              <a:gd name="T8" fmla="*/ 96 w 28"/>
              <a:gd name="T9" fmla="*/ 325 h 137"/>
              <a:gd name="T10" fmla="*/ 96 w 28"/>
              <a:gd name="T11" fmla="*/ 137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" h="137">
                <a:moveTo>
                  <a:pt x="28" y="40"/>
                </a:moveTo>
                <a:lnTo>
                  <a:pt x="0" y="0"/>
                </a:lnTo>
                <a:lnTo>
                  <a:pt x="0" y="137"/>
                </a:lnTo>
                <a:lnTo>
                  <a:pt x="28" y="95"/>
                </a:lnTo>
                <a:lnTo>
                  <a:pt x="28" y="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7" name="Freeform 165"/>
          <p:cNvSpPr>
            <a:spLocks/>
          </p:cNvSpPr>
          <p:nvPr/>
        </p:nvSpPr>
        <p:spPr bwMode="auto">
          <a:xfrm>
            <a:off x="3356922" y="2462178"/>
            <a:ext cx="42140" cy="499657"/>
          </a:xfrm>
          <a:custGeom>
            <a:avLst/>
            <a:gdLst>
              <a:gd name="T0" fmla="*/ 28 w 28"/>
              <a:gd name="T1" fmla="*/ 0 h 332"/>
              <a:gd name="T2" fmla="*/ 0 w 28"/>
              <a:gd name="T3" fmla="*/ 69 h 332"/>
              <a:gd name="T4" fmla="*/ 0 w 28"/>
              <a:gd name="T5" fmla="*/ 257 h 332"/>
              <a:gd name="T6" fmla="*/ 28 w 28"/>
              <a:gd name="T7" fmla="*/ 332 h 332"/>
              <a:gd name="T8" fmla="*/ 28 w 28"/>
              <a:gd name="T9" fmla="*/ 0 h 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332">
                <a:moveTo>
                  <a:pt x="28" y="0"/>
                </a:moveTo>
                <a:lnTo>
                  <a:pt x="0" y="69"/>
                </a:lnTo>
                <a:lnTo>
                  <a:pt x="0" y="257"/>
                </a:lnTo>
                <a:lnTo>
                  <a:pt x="28" y="332"/>
                </a:lnTo>
                <a:lnTo>
                  <a:pt x="28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8" name="Freeform 166"/>
          <p:cNvSpPr>
            <a:spLocks/>
          </p:cNvSpPr>
          <p:nvPr/>
        </p:nvSpPr>
        <p:spPr bwMode="auto">
          <a:xfrm>
            <a:off x="3356922" y="2462178"/>
            <a:ext cx="42140" cy="499657"/>
          </a:xfrm>
          <a:custGeom>
            <a:avLst/>
            <a:gdLst>
              <a:gd name="T0" fmla="*/ 28 w 8"/>
              <a:gd name="T1" fmla="*/ 0 h 97"/>
              <a:gd name="T2" fmla="*/ 0 w 8"/>
              <a:gd name="T3" fmla="*/ 68 h 97"/>
              <a:gd name="T4" fmla="*/ 0 w 8"/>
              <a:gd name="T5" fmla="*/ 257 h 97"/>
              <a:gd name="T6" fmla="*/ 28 w 8"/>
              <a:gd name="T7" fmla="*/ 332 h 97"/>
              <a:gd name="T8" fmla="*/ 28 w 8"/>
              <a:gd name="T9" fmla="*/ 332 h 97"/>
              <a:gd name="T10" fmla="*/ 28 w 8"/>
              <a:gd name="T11" fmla="*/ 0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" h="97">
                <a:moveTo>
                  <a:pt x="8" y="0"/>
                </a:moveTo>
                <a:lnTo>
                  <a:pt x="0" y="20"/>
                </a:lnTo>
                <a:lnTo>
                  <a:pt x="0" y="75"/>
                </a:lnTo>
                <a:lnTo>
                  <a:pt x="8" y="97"/>
                </a:lnTo>
                <a:lnTo>
                  <a:pt x="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9" name="Rectangle 167"/>
          <p:cNvSpPr>
            <a:spLocks noChangeArrowheads="1"/>
          </p:cNvSpPr>
          <p:nvPr/>
        </p:nvSpPr>
        <p:spPr bwMode="auto">
          <a:xfrm>
            <a:off x="3399062" y="2462178"/>
            <a:ext cx="117389" cy="15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0" name="Rectangle 168"/>
          <p:cNvSpPr>
            <a:spLocks noChangeArrowheads="1"/>
          </p:cNvSpPr>
          <p:nvPr/>
        </p:nvSpPr>
        <p:spPr bwMode="auto">
          <a:xfrm>
            <a:off x="3399062" y="2462178"/>
            <a:ext cx="117389" cy="15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1" name="Rectangle 169"/>
          <p:cNvSpPr>
            <a:spLocks noChangeArrowheads="1"/>
          </p:cNvSpPr>
          <p:nvPr/>
        </p:nvSpPr>
        <p:spPr bwMode="auto">
          <a:xfrm>
            <a:off x="3399062" y="2462178"/>
            <a:ext cx="108359" cy="499657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2" name="Freeform 170"/>
          <p:cNvSpPr>
            <a:spLocks/>
          </p:cNvSpPr>
          <p:nvPr/>
        </p:nvSpPr>
        <p:spPr bwMode="auto">
          <a:xfrm>
            <a:off x="3399062" y="2462178"/>
            <a:ext cx="108359" cy="499657"/>
          </a:xfrm>
          <a:custGeom>
            <a:avLst/>
            <a:gdLst>
              <a:gd name="T0" fmla="*/ 72 w 21"/>
              <a:gd name="T1" fmla="*/ 0 h 97"/>
              <a:gd name="T2" fmla="*/ 0 w 21"/>
              <a:gd name="T3" fmla="*/ 0 h 97"/>
              <a:gd name="T4" fmla="*/ 0 w 21"/>
              <a:gd name="T5" fmla="*/ 332 h 97"/>
              <a:gd name="T6" fmla="*/ 72 w 21"/>
              <a:gd name="T7" fmla="*/ 332 h 97"/>
              <a:gd name="T8" fmla="*/ 72 w 21"/>
              <a:gd name="T9" fmla="*/ 332 h 97"/>
              <a:gd name="T10" fmla="*/ 72 w 21"/>
              <a:gd name="T11" fmla="*/ 0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" h="97">
                <a:moveTo>
                  <a:pt x="21" y="0"/>
                </a:moveTo>
                <a:lnTo>
                  <a:pt x="0" y="0"/>
                </a:lnTo>
                <a:lnTo>
                  <a:pt x="0" y="97"/>
                </a:lnTo>
                <a:lnTo>
                  <a:pt x="21" y="97"/>
                </a:lnTo>
                <a:lnTo>
                  <a:pt x="21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3" name="Rectangle 171"/>
          <p:cNvSpPr>
            <a:spLocks noChangeArrowheads="1"/>
          </p:cNvSpPr>
          <p:nvPr/>
        </p:nvSpPr>
        <p:spPr bwMode="auto">
          <a:xfrm>
            <a:off x="3507421" y="2668361"/>
            <a:ext cx="91804" cy="7675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4" name="Freeform 172"/>
          <p:cNvSpPr>
            <a:spLocks/>
          </p:cNvSpPr>
          <p:nvPr/>
        </p:nvSpPr>
        <p:spPr bwMode="auto">
          <a:xfrm>
            <a:off x="3507421" y="2668361"/>
            <a:ext cx="91804" cy="76755"/>
          </a:xfrm>
          <a:custGeom>
            <a:avLst/>
            <a:gdLst>
              <a:gd name="T0" fmla="*/ 61 w 18"/>
              <a:gd name="T1" fmla="*/ 0 h 15"/>
              <a:gd name="T2" fmla="*/ 0 w 18"/>
              <a:gd name="T3" fmla="*/ 0 h 15"/>
              <a:gd name="T4" fmla="*/ 0 w 18"/>
              <a:gd name="T5" fmla="*/ 51 h 15"/>
              <a:gd name="T6" fmla="*/ 61 w 18"/>
              <a:gd name="T7" fmla="*/ 51 h 15"/>
              <a:gd name="T8" fmla="*/ 61 w 18"/>
              <a:gd name="T9" fmla="*/ 51 h 15"/>
              <a:gd name="T10" fmla="*/ 61 w 18"/>
              <a:gd name="T11" fmla="*/ 0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15">
                <a:moveTo>
                  <a:pt x="18" y="0"/>
                </a:moveTo>
                <a:lnTo>
                  <a:pt x="0" y="0"/>
                </a:lnTo>
                <a:lnTo>
                  <a:pt x="0" y="15"/>
                </a:lnTo>
                <a:lnTo>
                  <a:pt x="18" y="15"/>
                </a:lnTo>
                <a:lnTo>
                  <a:pt x="1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5" name="Rectangle 173"/>
          <p:cNvSpPr>
            <a:spLocks noChangeArrowheads="1"/>
          </p:cNvSpPr>
          <p:nvPr/>
        </p:nvSpPr>
        <p:spPr bwMode="auto">
          <a:xfrm>
            <a:off x="3212443" y="2781236"/>
            <a:ext cx="335613" cy="6321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6" name="Rectangle 174"/>
          <p:cNvSpPr>
            <a:spLocks noChangeArrowheads="1"/>
          </p:cNvSpPr>
          <p:nvPr/>
        </p:nvSpPr>
        <p:spPr bwMode="auto">
          <a:xfrm>
            <a:off x="3212443" y="2781236"/>
            <a:ext cx="335613" cy="6321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7" name="Rectangle 175"/>
          <p:cNvSpPr>
            <a:spLocks noChangeArrowheads="1"/>
          </p:cNvSpPr>
          <p:nvPr/>
        </p:nvSpPr>
        <p:spPr bwMode="auto">
          <a:xfrm>
            <a:off x="3537521" y="2642777"/>
            <a:ext cx="36120" cy="437952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8" name="Rectangle 176"/>
          <p:cNvSpPr>
            <a:spLocks noChangeArrowheads="1"/>
          </p:cNvSpPr>
          <p:nvPr/>
        </p:nvSpPr>
        <p:spPr bwMode="auto">
          <a:xfrm>
            <a:off x="3537521" y="2642777"/>
            <a:ext cx="36120" cy="43795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9" name="Line 177"/>
          <p:cNvSpPr>
            <a:spLocks noChangeShapeType="1"/>
          </p:cNvSpPr>
          <p:nvPr/>
        </p:nvSpPr>
        <p:spPr bwMode="auto">
          <a:xfrm flipH="1">
            <a:off x="3399062" y="2508832"/>
            <a:ext cx="10835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0" name="Line 178"/>
          <p:cNvSpPr>
            <a:spLocks noChangeShapeType="1"/>
          </p:cNvSpPr>
          <p:nvPr/>
        </p:nvSpPr>
        <p:spPr bwMode="auto">
          <a:xfrm flipH="1">
            <a:off x="3399062" y="2585587"/>
            <a:ext cx="10835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1" name="Line 179"/>
          <p:cNvSpPr>
            <a:spLocks noChangeShapeType="1"/>
          </p:cNvSpPr>
          <p:nvPr/>
        </p:nvSpPr>
        <p:spPr bwMode="auto">
          <a:xfrm flipH="1">
            <a:off x="3399062" y="2725551"/>
            <a:ext cx="10835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2" name="Line 180"/>
          <p:cNvSpPr>
            <a:spLocks noChangeShapeType="1"/>
          </p:cNvSpPr>
          <p:nvPr/>
        </p:nvSpPr>
        <p:spPr bwMode="auto">
          <a:xfrm flipH="1">
            <a:off x="3399062" y="2931735"/>
            <a:ext cx="10835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3" name="Line 181"/>
          <p:cNvSpPr>
            <a:spLocks noChangeShapeType="1"/>
          </p:cNvSpPr>
          <p:nvPr/>
        </p:nvSpPr>
        <p:spPr bwMode="auto">
          <a:xfrm flipH="1">
            <a:off x="3399062" y="2874545"/>
            <a:ext cx="10835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4" name="Rectangle 182"/>
          <p:cNvSpPr>
            <a:spLocks noChangeArrowheads="1"/>
          </p:cNvSpPr>
          <p:nvPr/>
        </p:nvSpPr>
        <p:spPr bwMode="auto">
          <a:xfrm>
            <a:off x="3150738" y="2287599"/>
            <a:ext cx="495142" cy="87139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Boxed Book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Summarizing Primary Air and Humidity Concern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200" dirty="0" smtClean="0"/>
              <a:t>Traditional beam system approach utilizes higher </a:t>
            </a:r>
            <a:r>
              <a:rPr lang="en-US" sz="2200" dirty="0" err="1" smtClean="0"/>
              <a:t>dewpoint</a:t>
            </a:r>
            <a:r>
              <a:rPr lang="en-US" sz="2200" dirty="0" smtClean="0"/>
              <a:t>/colder air</a:t>
            </a:r>
          </a:p>
          <a:p>
            <a:endParaRPr lang="en-US" sz="2200" dirty="0"/>
          </a:p>
          <a:p>
            <a:r>
              <a:rPr lang="en-US" sz="2200" dirty="0" smtClean="0"/>
              <a:t>Primary benefit of chilled beam system is horsepower reduction</a:t>
            </a:r>
          </a:p>
          <a:p>
            <a:endParaRPr lang="en-US" sz="2200" dirty="0"/>
          </a:p>
          <a:p>
            <a:r>
              <a:rPr lang="en-US" sz="2200" dirty="0" smtClean="0"/>
              <a:t>To maximize energy benefit, minimize primary air</a:t>
            </a:r>
          </a:p>
          <a:p>
            <a:endParaRPr lang="en-US" sz="2200" dirty="0"/>
          </a:p>
          <a:p>
            <a:r>
              <a:rPr lang="en-US" sz="2200" dirty="0" smtClean="0"/>
              <a:t>Lower the airflow, the lower the </a:t>
            </a:r>
            <a:r>
              <a:rPr lang="en-US" sz="2200" dirty="0" err="1" smtClean="0"/>
              <a:t>dewpoint</a:t>
            </a:r>
            <a:r>
              <a:rPr lang="en-US" sz="2200" dirty="0" smtClean="0"/>
              <a:t> required.</a:t>
            </a:r>
          </a:p>
          <a:p>
            <a:endParaRPr lang="en-US" sz="2200" dirty="0"/>
          </a:p>
          <a:p>
            <a:r>
              <a:rPr lang="en-US" sz="2200" dirty="0" smtClean="0"/>
              <a:t>Application type impacts approach – 3fficiency system can be adjusted to suit the application and amount of outdoor air required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66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Configuration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Feature </a:t>
            </a:r>
            <a:r>
              <a:rPr lang="en-US" dirty="0"/>
              <a:t>set includes:</a:t>
            </a:r>
          </a:p>
          <a:p>
            <a:pPr marL="0" indent="0">
              <a:buNone/>
            </a:pPr>
            <a:r>
              <a:rPr lang="en-US" dirty="0"/>
              <a:t>1</a:t>
            </a:r>
            <a:r>
              <a:rPr lang="en-US" dirty="0" smtClean="0"/>
              <a:t>.  The </a:t>
            </a:r>
            <a:r>
              <a:rPr lang="en-US" dirty="0"/>
              <a:t>outside air portion of the system will be treated by a Pinnacle</a:t>
            </a:r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dirty="0" smtClean="0"/>
              <a:t>.  Each </a:t>
            </a:r>
            <a:r>
              <a:rPr lang="en-US" dirty="0"/>
              <a:t>zone has a combination of:</a:t>
            </a:r>
          </a:p>
          <a:p>
            <a:pPr marL="400050" lvl="1" indent="0">
              <a:buNone/>
            </a:pPr>
            <a:r>
              <a:rPr lang="en-US" dirty="0"/>
              <a:t>a.	A chilled beam</a:t>
            </a:r>
          </a:p>
          <a:p>
            <a:pPr marL="400050" lvl="1" indent="0">
              <a:buNone/>
            </a:pPr>
            <a:r>
              <a:rPr lang="en-US" dirty="0"/>
              <a:t>b.	Diffuser </a:t>
            </a:r>
          </a:p>
          <a:p>
            <a:pPr marL="400050" lvl="1" indent="0">
              <a:buNone/>
            </a:pPr>
            <a:r>
              <a:rPr lang="en-US" dirty="0"/>
              <a:t>c.	Return grill</a:t>
            </a:r>
          </a:p>
          <a:p>
            <a:pPr marL="400050" lvl="1" indent="0">
              <a:buNone/>
            </a:pPr>
            <a:r>
              <a:rPr lang="en-US" dirty="0"/>
              <a:t>d.	Temp and humidity sensor</a:t>
            </a:r>
          </a:p>
          <a:p>
            <a:pPr marL="400050" lvl="1" indent="0">
              <a:buNone/>
            </a:pPr>
            <a:r>
              <a:rPr lang="en-US" dirty="0"/>
              <a:t>e.	Opt 2 way valve (if multiple zones are required)</a:t>
            </a:r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.  Each </a:t>
            </a:r>
            <a:r>
              <a:rPr lang="en-US" dirty="0"/>
              <a:t>1-5 zones will have a NEUTON (See Figure 1)</a:t>
            </a:r>
          </a:p>
          <a:p>
            <a:pPr marL="0" indent="0">
              <a:buNone/>
            </a:pPr>
            <a:r>
              <a:rPr lang="en-US" dirty="0"/>
              <a:t>4</a:t>
            </a:r>
            <a:r>
              <a:rPr lang="en-US" dirty="0" smtClean="0"/>
              <a:t>.  Controls </a:t>
            </a:r>
            <a:r>
              <a:rPr lang="en-US" dirty="0"/>
              <a:t>are all native </a:t>
            </a:r>
            <a:r>
              <a:rPr lang="en-US" dirty="0" err="1"/>
              <a:t>Bacnet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0779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40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Impacts Primary Air</a:t>
            </a:r>
            <a:endParaRPr lang="en-US" dirty="0"/>
          </a:p>
        </p:txBody>
      </p:sp>
      <p:graphicFrame>
        <p:nvGraphicFramePr>
          <p:cNvPr id="5" name="Chart 1"/>
          <p:cNvGraphicFramePr>
            <a:graphicFrameLocks/>
          </p:cNvGraphicFramePr>
          <p:nvPr/>
        </p:nvGraphicFramePr>
        <p:xfrm>
          <a:off x="633415" y="1001714"/>
          <a:ext cx="4637087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r:id="rId4" imgW="4639458" imgH="2334970" progId="Excel.Chart.8">
                  <p:embed/>
                </p:oleObj>
              </mc:Choice>
              <mc:Fallback>
                <p:oleObj r:id="rId4" imgW="4639458" imgH="233497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5" y="1001714"/>
                        <a:ext cx="4637087" cy="233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2"/>
          <p:cNvGraphicFramePr>
            <a:graphicFrameLocks/>
          </p:cNvGraphicFramePr>
          <p:nvPr/>
        </p:nvGraphicFramePr>
        <p:xfrm>
          <a:off x="4849813" y="1001713"/>
          <a:ext cx="3325812" cy="232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r:id="rId7" imgW="3322608" imgH="2322777" progId="Excel.Chart.8">
                  <p:embed/>
                </p:oleObj>
              </mc:Choice>
              <mc:Fallback>
                <p:oleObj r:id="rId7" imgW="3322608" imgH="232277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9813" y="1001713"/>
                        <a:ext cx="3325812" cy="2322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10"/>
          <p:cNvGraphicFramePr>
            <a:graphicFrameLocks/>
          </p:cNvGraphicFramePr>
          <p:nvPr/>
        </p:nvGraphicFramePr>
        <p:xfrm>
          <a:off x="633415" y="3665539"/>
          <a:ext cx="4637087" cy="233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r:id="rId10" imgW="4639458" imgH="2334970" progId="Excel.Chart.8">
                  <p:embed/>
                </p:oleObj>
              </mc:Choice>
              <mc:Fallback>
                <p:oleObj r:id="rId10" imgW="4639458" imgH="233497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5" y="3665539"/>
                        <a:ext cx="4637087" cy="2335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hart 11"/>
          <p:cNvGraphicFramePr>
            <a:graphicFrameLocks/>
          </p:cNvGraphicFramePr>
          <p:nvPr/>
        </p:nvGraphicFramePr>
        <p:xfrm>
          <a:off x="4849813" y="3665539"/>
          <a:ext cx="3325812" cy="232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r:id="rId13" imgW="3322608" imgH="2322777" progId="Excel.Chart.8">
                  <p:embed/>
                </p:oleObj>
              </mc:Choice>
              <mc:Fallback>
                <p:oleObj r:id="rId13" imgW="3322608" imgH="232277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9813" y="3665539"/>
                        <a:ext cx="3325812" cy="2322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00076" y="3235325"/>
            <a:ext cx="7921784" cy="369332"/>
          </a:xfrm>
          <a:prstGeom prst="rect">
            <a:avLst/>
          </a:prstGeom>
          <a:solidFill>
            <a:srgbClr val="7CFB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Boxed Book" panose="02000506040000020004" pitchFamily="2" charset="0"/>
                <a:ea typeface="MS PGothic" pitchFamily="34" charset="-128"/>
              </a:rPr>
              <a:t>Chilled Beams require ½ the airflow of a traditional VAV system design</a:t>
            </a:r>
          </a:p>
        </p:txBody>
      </p:sp>
    </p:spTree>
    <p:extLst>
      <p:ext uri="{BB962C8B-B14F-4D97-AF65-F5344CB8AC3E}">
        <p14:creationId xmlns:p14="http://schemas.microsoft.com/office/powerpoint/2010/main" val="11786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41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Modeling: Systems Compared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95400"/>
            <a:ext cx="7632012" cy="350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5029200"/>
            <a:ext cx="7632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Boxed Book" panose="02000506040000020004" pitchFamily="2" charset="0"/>
              </a:rPr>
              <a:t>Energy modeling completed for an actual High School project comparing three design approaches which highlights the significant fan and pump energy savings offered by the </a:t>
            </a:r>
            <a:r>
              <a:rPr lang="en-US" dirty="0" smtClean="0">
                <a:latin typeface="Boxed Book" panose="02000506040000020004" pitchFamily="2" charset="0"/>
              </a:rPr>
              <a:t>3fficiency system.</a:t>
            </a:r>
            <a:endParaRPr lang="en-US" dirty="0">
              <a:latin typeface="Boxed Book" panose="0200050604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600200"/>
            <a:ext cx="129827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Integration 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smtClean="0"/>
              <a:t>Geography doesn’t eliminate humidity concerns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Lower </a:t>
            </a:r>
            <a:r>
              <a:rPr lang="en-US" sz="1600" dirty="0" err="1" smtClean="0"/>
              <a:t>dewpoints</a:t>
            </a:r>
            <a:r>
              <a:rPr lang="en-US" sz="1600" dirty="0" smtClean="0"/>
              <a:t> requires lower primary airflow requirement</a:t>
            </a:r>
          </a:p>
          <a:p>
            <a:pPr>
              <a:buFont typeface="+mj-lt"/>
              <a:buAutoNum type="arabicPeriod"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A Pinnacle unit uses the lowest </a:t>
            </a:r>
            <a:r>
              <a:rPr lang="en-US" sz="1600" dirty="0" err="1" smtClean="0"/>
              <a:t>dewpoint</a:t>
            </a:r>
            <a:r>
              <a:rPr lang="en-US" sz="1600" dirty="0" smtClean="0"/>
              <a:t> with the least energy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Primary Air is determined by </a:t>
            </a:r>
          </a:p>
          <a:p>
            <a:pPr lvl="1">
              <a:buFont typeface="+mj-lt"/>
              <a:buAutoNum type="arabicPeriod"/>
            </a:pPr>
            <a:r>
              <a:rPr lang="en-US" sz="1600" dirty="0" smtClean="0"/>
              <a:t>ASHRAE 62</a:t>
            </a:r>
          </a:p>
          <a:p>
            <a:pPr lvl="1">
              <a:buFont typeface="+mj-lt"/>
              <a:buAutoNum type="arabicPeriod"/>
            </a:pPr>
            <a:r>
              <a:rPr lang="en-US" sz="1600" dirty="0" smtClean="0"/>
              <a:t>Minimum Dehumidification</a:t>
            </a:r>
          </a:p>
          <a:p>
            <a:pPr lvl="1">
              <a:buFont typeface="+mj-lt"/>
              <a:buAutoNum type="arabicPeriod"/>
            </a:pPr>
            <a:r>
              <a:rPr lang="en-US" sz="1600" dirty="0" smtClean="0"/>
              <a:t>Minimum Sensible</a:t>
            </a:r>
          </a:p>
          <a:p>
            <a:pPr lvl="1">
              <a:buFont typeface="+mj-lt"/>
              <a:buAutoNum type="arabicPeriod"/>
            </a:pPr>
            <a:r>
              <a:rPr lang="en-US" sz="1600" dirty="0" smtClean="0"/>
              <a:t>Make up air requirement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Adjustable nozzles makes test and balance easier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A chilled beam system can save more than 50% of the building’s HVAC energy</a:t>
            </a:r>
            <a:br>
              <a:rPr lang="en-US" sz="1600" dirty="0" smtClean="0"/>
            </a:b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/>
              <a:t>3fficiency uses an average of 70% less pump </a:t>
            </a:r>
            <a:r>
              <a:rPr lang="en-US" sz="1600" dirty="0" smtClean="0"/>
              <a:t>energy to </a:t>
            </a:r>
            <a:r>
              <a:rPr lang="en-US" sz="1600" dirty="0"/>
              <a:t>achieve better comfort than traditional </a:t>
            </a:r>
            <a:r>
              <a:rPr lang="en-US" sz="1600" dirty="0" smtClean="0"/>
              <a:t>equipment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50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371600"/>
            <a:ext cx="5155624" cy="29718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962400"/>
            <a:ext cx="8839200" cy="1066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81462"/>
            <a:ext cx="7772400" cy="523875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Boxed Semibold" panose="02000506030000020004" pitchFamily="2" charset="0"/>
              </a:rPr>
              <a:t>competition</a:t>
            </a:r>
            <a:endParaRPr lang="en-US" sz="3600" dirty="0">
              <a:solidFill>
                <a:schemeClr val="bg1"/>
              </a:solidFill>
              <a:latin typeface="Boxed Semibold" panose="02000506030000020004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29137"/>
            <a:ext cx="7772400" cy="4445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DUAL WHEEL DEHUMIDIFIERS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834106"/>
            <a:ext cx="2286000" cy="22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6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44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Competitor #1 – Peak Dry Bulb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057400" y="1749427"/>
            <a:ext cx="11398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Total Energy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105195" y="1749427"/>
            <a:ext cx="10858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Passive DH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270918" y="1987552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291726" y="1987552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370137" y="2151064"/>
            <a:ext cx="5143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0.80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406820" y="2151064"/>
            <a:ext cx="4826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774825" y="2519364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7931944" y="3108327"/>
            <a:ext cx="6858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Cooling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6406820" y="4737102"/>
            <a:ext cx="4826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6291726" y="4983164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5943600" y="5229227"/>
            <a:ext cx="14090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424242"/>
                </a:solidFill>
                <a:latin typeface="Boxed Book" panose="02000506040000020004" pitchFamily="2" charset="0"/>
              </a:rPr>
              <a:t>(PD Wheel Speed RPM) </a:t>
            </a:r>
            <a:r>
              <a:rPr lang="en-US" altLang="en-US" sz="800" dirty="0" smtClean="0">
                <a:solidFill>
                  <a:srgbClr val="424242"/>
                </a:solidFill>
                <a:latin typeface="Boxed Book" panose="02000506040000020004" pitchFamily="2" charset="0"/>
              </a:rPr>
              <a:t>– 0.61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267" name="Group 266"/>
          <p:cNvGrpSpPr/>
          <p:nvPr/>
        </p:nvGrpSpPr>
        <p:grpSpPr>
          <a:xfrm>
            <a:off x="2148681" y="4713289"/>
            <a:ext cx="957263" cy="795338"/>
            <a:chOff x="2314575" y="4713289"/>
            <a:chExt cx="957263" cy="795338"/>
          </a:xfrm>
        </p:grpSpPr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2636837" y="4713289"/>
              <a:ext cx="31273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0.797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2314575" y="4957764"/>
              <a:ext cx="9572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TE Effectiveness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2540794" y="5229227"/>
              <a:ext cx="504825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0.70 </a:t>
              </a:r>
              <a:r>
                <a:rPr lang="en-US" altLang="en-US" sz="8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in.wg</a:t>
              </a: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.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2436812" y="5384802"/>
              <a:ext cx="712788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(Pressure loss)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5228431" y="2322514"/>
            <a:ext cx="969963" cy="742951"/>
            <a:chOff x="5222875" y="2322514"/>
            <a:chExt cx="969963" cy="742951"/>
          </a:xfrm>
        </p:grpSpPr>
        <p:grpSp>
          <p:nvGrpSpPr>
            <p:cNvPr id="256" name="Group 255"/>
            <p:cNvGrpSpPr/>
            <p:nvPr/>
          </p:nvGrpSpPr>
          <p:grpSpPr>
            <a:xfrm>
              <a:off x="5222875" y="2519364"/>
              <a:ext cx="969963" cy="153988"/>
              <a:chOff x="5222875" y="2519364"/>
              <a:chExt cx="969963" cy="153988"/>
            </a:xfrm>
          </p:grpSpPr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5222875" y="2519364"/>
                <a:ext cx="431800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81.3°db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5665788" y="2519364"/>
                <a:ext cx="71438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5730875" y="2519364"/>
                <a:ext cx="461963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67.7°wb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5365750" y="2322514"/>
              <a:ext cx="68421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10,538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5498306" y="2716214"/>
              <a:ext cx="4191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80.2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5368131" y="2911477"/>
              <a:ext cx="67945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32.1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5222875" y="3714752"/>
            <a:ext cx="981075" cy="742950"/>
            <a:chOff x="5222875" y="3714752"/>
            <a:chExt cx="981075" cy="742950"/>
          </a:xfrm>
        </p:grpSpPr>
        <p:grpSp>
          <p:nvGrpSpPr>
            <p:cNvPr id="255" name="Group 254"/>
            <p:cNvGrpSpPr/>
            <p:nvPr/>
          </p:nvGrpSpPr>
          <p:grpSpPr>
            <a:xfrm>
              <a:off x="5222875" y="3910014"/>
              <a:ext cx="981075" cy="153988"/>
              <a:chOff x="5222875" y="3910014"/>
              <a:chExt cx="981075" cy="153988"/>
            </a:xfrm>
          </p:grpSpPr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5222875" y="3910014"/>
                <a:ext cx="442913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57.0°db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5665788" y="3910014"/>
                <a:ext cx="71438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36" name="Rectangle 34"/>
              <p:cNvSpPr>
                <a:spLocks noChangeArrowheads="1"/>
              </p:cNvSpPr>
              <p:nvPr/>
            </p:nvSpPr>
            <p:spPr bwMode="auto">
              <a:xfrm>
                <a:off x="5730875" y="3910014"/>
                <a:ext cx="473075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50.7°wb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5368925" y="3714752"/>
              <a:ext cx="68897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10,000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5507037" y="4106864"/>
              <a:ext cx="41275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45.0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5368131" y="4303714"/>
              <a:ext cx="6905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20.7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7781132" y="3714752"/>
            <a:ext cx="987425" cy="742950"/>
            <a:chOff x="7770813" y="3714752"/>
            <a:chExt cx="987425" cy="742950"/>
          </a:xfrm>
        </p:grpSpPr>
        <p:grpSp>
          <p:nvGrpSpPr>
            <p:cNvPr id="259" name="Group 258"/>
            <p:cNvGrpSpPr/>
            <p:nvPr/>
          </p:nvGrpSpPr>
          <p:grpSpPr>
            <a:xfrm>
              <a:off x="7770813" y="3910014"/>
              <a:ext cx="987425" cy="153988"/>
              <a:chOff x="7770813" y="3910014"/>
              <a:chExt cx="987425" cy="153988"/>
            </a:xfrm>
          </p:grpSpPr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>
                <a:off x="7770813" y="3910014"/>
                <a:ext cx="433388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51.0°db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38" name="Rectangle 36"/>
              <p:cNvSpPr>
                <a:spLocks noChangeArrowheads="1"/>
              </p:cNvSpPr>
              <p:nvPr/>
            </p:nvSpPr>
            <p:spPr bwMode="auto">
              <a:xfrm>
                <a:off x="8221663" y="3910014"/>
                <a:ext cx="71438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39" name="Rectangle 37"/>
              <p:cNvSpPr>
                <a:spLocks noChangeArrowheads="1"/>
              </p:cNvSpPr>
              <p:nvPr/>
            </p:nvSpPr>
            <p:spPr bwMode="auto">
              <a:xfrm>
                <a:off x="8294688" y="3910014"/>
                <a:ext cx="463550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51.0°wb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7913688" y="4303714"/>
              <a:ext cx="70167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20.8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7922419" y="3714752"/>
              <a:ext cx="68421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10,538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8054181" y="4106864"/>
              <a:ext cx="42068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55.6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7770813" y="2322514"/>
            <a:ext cx="1008063" cy="742951"/>
            <a:chOff x="7770813" y="2322514"/>
            <a:chExt cx="1008063" cy="742951"/>
          </a:xfrm>
        </p:grpSpPr>
        <p:grpSp>
          <p:nvGrpSpPr>
            <p:cNvPr id="258" name="Group 257"/>
            <p:cNvGrpSpPr/>
            <p:nvPr/>
          </p:nvGrpSpPr>
          <p:grpSpPr>
            <a:xfrm>
              <a:off x="7770813" y="2519364"/>
              <a:ext cx="1008063" cy="153988"/>
              <a:chOff x="7770813" y="2519364"/>
              <a:chExt cx="1008063" cy="153988"/>
            </a:xfrm>
          </p:grpSpPr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7770813" y="2519364"/>
                <a:ext cx="430213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77.3°db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8221663" y="2519364"/>
                <a:ext cx="71438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8294688" y="2519364"/>
                <a:ext cx="484188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68.5°wb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8063707" y="2716214"/>
              <a:ext cx="42227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90.8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7932738" y="2322514"/>
              <a:ext cx="68421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10,538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7924800" y="2911477"/>
              <a:ext cx="70008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32.8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1143316" y="3714752"/>
            <a:ext cx="1083630" cy="742950"/>
            <a:chOff x="1266825" y="3714752"/>
            <a:chExt cx="1083630" cy="742950"/>
          </a:xfrm>
        </p:grpSpPr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1266825" y="3910014"/>
              <a:ext cx="108363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Boxed Book" panose="02000506040000020004" pitchFamily="2" charset="0"/>
                </a:rPr>
                <a:t>93.5°db / 76.0°wb</a:t>
              </a:r>
              <a:endParaRPr lang="en-US" altLang="en-US" sz="1000" dirty="0">
                <a:latin typeface="Boxed Book" panose="02000506040000020004" pitchFamily="2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1464946" y="3714752"/>
              <a:ext cx="68738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10,366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1576071" y="4106864"/>
              <a:ext cx="46513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107.9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1457803" y="4303714"/>
              <a:ext cx="70167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38.5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43000" y="2322514"/>
            <a:ext cx="1084263" cy="742951"/>
            <a:chOff x="1266825" y="2322514"/>
            <a:chExt cx="1084263" cy="742951"/>
          </a:xfrm>
        </p:grpSpPr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266825" y="2519364"/>
              <a:ext cx="10842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Boxed Book" panose="02000506040000020004" pitchFamily="2" charset="0"/>
                </a:rPr>
                <a:t>95.0°db / 78.0°wb</a:t>
              </a:r>
              <a:endParaRPr lang="en-US" altLang="en-US" sz="1000" dirty="0">
                <a:latin typeface="Boxed Book" panose="02000506040000020004" pitchFamily="2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1476375" y="2322514"/>
              <a:ext cx="6651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11,366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1595438" y="2716214"/>
              <a:ext cx="4286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118.1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1476375" y="2911477"/>
              <a:ext cx="6651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41.4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3744119" y="2322514"/>
            <a:ext cx="969963" cy="742951"/>
            <a:chOff x="3732213" y="2322514"/>
            <a:chExt cx="969963" cy="742951"/>
          </a:xfrm>
        </p:grpSpPr>
        <p:grpSp>
          <p:nvGrpSpPr>
            <p:cNvPr id="257" name="Group 256"/>
            <p:cNvGrpSpPr/>
            <p:nvPr/>
          </p:nvGrpSpPr>
          <p:grpSpPr>
            <a:xfrm>
              <a:off x="3732213" y="2519364"/>
              <a:ext cx="969963" cy="153988"/>
              <a:chOff x="3732213" y="2519364"/>
              <a:chExt cx="969963" cy="153988"/>
            </a:xfrm>
          </p:grpSpPr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3732213" y="2519364"/>
                <a:ext cx="431800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81.3°db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175125" y="2519364"/>
                <a:ext cx="71438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240213" y="2519364"/>
                <a:ext cx="461963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67.7°wb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3875088" y="2322514"/>
              <a:ext cx="68421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10,538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4007644" y="2716214"/>
              <a:ext cx="4191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80.2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3877469" y="2911477"/>
              <a:ext cx="67945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32.1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3733800" y="3714752"/>
            <a:ext cx="990600" cy="742950"/>
            <a:chOff x="3732213" y="3714752"/>
            <a:chExt cx="990600" cy="742950"/>
          </a:xfrm>
        </p:grpSpPr>
        <p:grpSp>
          <p:nvGrpSpPr>
            <p:cNvPr id="5" name="Group 4"/>
            <p:cNvGrpSpPr/>
            <p:nvPr/>
          </p:nvGrpSpPr>
          <p:grpSpPr>
            <a:xfrm>
              <a:off x="3732213" y="3910014"/>
              <a:ext cx="990600" cy="153988"/>
              <a:chOff x="3732213" y="3910014"/>
              <a:chExt cx="990600" cy="153988"/>
            </a:xfrm>
          </p:grpSpPr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3732213" y="3910014"/>
                <a:ext cx="442913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75.0°db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175125" y="3910014"/>
                <a:ext cx="71438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/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240213" y="3910014"/>
                <a:ext cx="482600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000" dirty="0" smtClean="0">
                    <a:solidFill>
                      <a:srgbClr val="000000"/>
                    </a:solidFill>
                    <a:latin typeface="Boxed Book" panose="02000506040000020004" pitchFamily="2" charset="0"/>
                  </a:rPr>
                  <a:t>62.5°wb</a:t>
                </a: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3910013" y="3714752"/>
              <a:ext cx="6350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9,000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4016376" y="4106864"/>
              <a:ext cx="42227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65.0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3878263" y="4303714"/>
              <a:ext cx="6985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28.2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4781550" y="3484564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6" name="Rectangle 76"/>
          <p:cNvSpPr>
            <a:spLocks noChangeArrowheads="1"/>
          </p:cNvSpPr>
          <p:nvPr/>
        </p:nvSpPr>
        <p:spPr bwMode="auto">
          <a:xfrm>
            <a:off x="4781550" y="3484564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7" name="Line 77"/>
          <p:cNvSpPr>
            <a:spLocks noChangeShapeType="1"/>
          </p:cNvSpPr>
          <p:nvPr/>
        </p:nvSpPr>
        <p:spPr bwMode="auto">
          <a:xfrm>
            <a:off x="250825" y="3468689"/>
            <a:ext cx="45307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8" name="Rectangle 78"/>
          <p:cNvSpPr>
            <a:spLocks noChangeArrowheads="1"/>
          </p:cNvSpPr>
          <p:nvPr/>
        </p:nvSpPr>
        <p:spPr bwMode="auto">
          <a:xfrm>
            <a:off x="250825" y="3468689"/>
            <a:ext cx="4530725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9" name="Line 79"/>
          <p:cNvSpPr>
            <a:spLocks noChangeShapeType="1"/>
          </p:cNvSpPr>
          <p:nvPr/>
        </p:nvSpPr>
        <p:spPr bwMode="auto">
          <a:xfrm>
            <a:off x="250825" y="3484564"/>
            <a:ext cx="45307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0" name="Rectangle 80"/>
          <p:cNvSpPr>
            <a:spLocks noChangeArrowheads="1"/>
          </p:cNvSpPr>
          <p:nvPr/>
        </p:nvSpPr>
        <p:spPr bwMode="auto">
          <a:xfrm>
            <a:off x="250825" y="3484564"/>
            <a:ext cx="4530725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1" name="Line 81"/>
          <p:cNvSpPr>
            <a:spLocks noChangeShapeType="1"/>
          </p:cNvSpPr>
          <p:nvPr/>
        </p:nvSpPr>
        <p:spPr bwMode="auto">
          <a:xfrm>
            <a:off x="4797425" y="3484564"/>
            <a:ext cx="0" cy="7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2" name="Rectangle 82"/>
          <p:cNvSpPr>
            <a:spLocks noChangeArrowheads="1"/>
          </p:cNvSpPr>
          <p:nvPr/>
        </p:nvSpPr>
        <p:spPr bwMode="auto">
          <a:xfrm>
            <a:off x="4797425" y="3484564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3" name="Line 83"/>
          <p:cNvSpPr>
            <a:spLocks noChangeShapeType="1"/>
          </p:cNvSpPr>
          <p:nvPr/>
        </p:nvSpPr>
        <p:spPr bwMode="auto">
          <a:xfrm>
            <a:off x="4781550" y="3484564"/>
            <a:ext cx="0" cy="7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4" name="Rectangle 84"/>
          <p:cNvSpPr>
            <a:spLocks noChangeArrowheads="1"/>
          </p:cNvSpPr>
          <p:nvPr/>
        </p:nvSpPr>
        <p:spPr bwMode="auto">
          <a:xfrm>
            <a:off x="4781550" y="3484564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5" name="Line 85"/>
          <p:cNvSpPr>
            <a:spLocks noChangeShapeType="1"/>
          </p:cNvSpPr>
          <p:nvPr/>
        </p:nvSpPr>
        <p:spPr bwMode="auto">
          <a:xfrm>
            <a:off x="4781550" y="3492502"/>
            <a:ext cx="0" cy="16383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6" name="Rectangle 86"/>
          <p:cNvSpPr>
            <a:spLocks noChangeArrowheads="1"/>
          </p:cNvSpPr>
          <p:nvPr/>
        </p:nvSpPr>
        <p:spPr bwMode="auto">
          <a:xfrm>
            <a:off x="4781550" y="3492502"/>
            <a:ext cx="7938" cy="163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7" name="Line 87"/>
          <p:cNvSpPr>
            <a:spLocks noChangeShapeType="1"/>
          </p:cNvSpPr>
          <p:nvPr/>
        </p:nvSpPr>
        <p:spPr bwMode="auto">
          <a:xfrm>
            <a:off x="4797425" y="3492502"/>
            <a:ext cx="0" cy="16383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8" name="Rectangle 88"/>
          <p:cNvSpPr>
            <a:spLocks noChangeArrowheads="1"/>
          </p:cNvSpPr>
          <p:nvPr/>
        </p:nvSpPr>
        <p:spPr bwMode="auto">
          <a:xfrm>
            <a:off x="4797425" y="3492502"/>
            <a:ext cx="7938" cy="163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9" name="Line 89"/>
          <p:cNvSpPr>
            <a:spLocks noChangeShapeType="1"/>
          </p:cNvSpPr>
          <p:nvPr/>
        </p:nvSpPr>
        <p:spPr bwMode="auto">
          <a:xfrm>
            <a:off x="4805363" y="3468689"/>
            <a:ext cx="40878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0" name="Rectangle 90"/>
          <p:cNvSpPr>
            <a:spLocks noChangeArrowheads="1"/>
          </p:cNvSpPr>
          <p:nvPr/>
        </p:nvSpPr>
        <p:spPr bwMode="auto">
          <a:xfrm>
            <a:off x="4805363" y="3468689"/>
            <a:ext cx="408781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1" name="Line 91"/>
          <p:cNvSpPr>
            <a:spLocks noChangeShapeType="1"/>
          </p:cNvSpPr>
          <p:nvPr/>
        </p:nvSpPr>
        <p:spPr bwMode="auto">
          <a:xfrm>
            <a:off x="4805363" y="3484564"/>
            <a:ext cx="40878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2" name="Rectangle 92"/>
          <p:cNvSpPr>
            <a:spLocks noChangeArrowheads="1"/>
          </p:cNvSpPr>
          <p:nvPr/>
        </p:nvSpPr>
        <p:spPr bwMode="auto">
          <a:xfrm>
            <a:off x="4805363" y="3484564"/>
            <a:ext cx="408781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3" name="Line 93"/>
          <p:cNvSpPr>
            <a:spLocks noChangeShapeType="1"/>
          </p:cNvSpPr>
          <p:nvPr/>
        </p:nvSpPr>
        <p:spPr bwMode="auto">
          <a:xfrm>
            <a:off x="4781550" y="3468689"/>
            <a:ext cx="238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4" name="Rectangle 94"/>
          <p:cNvSpPr>
            <a:spLocks noChangeArrowheads="1"/>
          </p:cNvSpPr>
          <p:nvPr/>
        </p:nvSpPr>
        <p:spPr bwMode="auto">
          <a:xfrm>
            <a:off x="4781550" y="3468689"/>
            <a:ext cx="2381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5" name="Line 95"/>
          <p:cNvSpPr>
            <a:spLocks noChangeShapeType="1"/>
          </p:cNvSpPr>
          <p:nvPr/>
        </p:nvSpPr>
        <p:spPr bwMode="auto">
          <a:xfrm>
            <a:off x="4797425" y="3484564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6" name="Rectangle 96"/>
          <p:cNvSpPr>
            <a:spLocks noChangeArrowheads="1"/>
          </p:cNvSpPr>
          <p:nvPr/>
        </p:nvSpPr>
        <p:spPr bwMode="auto">
          <a:xfrm>
            <a:off x="4797425" y="3484564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7" name="Rectangle 97"/>
          <p:cNvSpPr>
            <a:spLocks noChangeArrowheads="1"/>
          </p:cNvSpPr>
          <p:nvPr/>
        </p:nvSpPr>
        <p:spPr bwMode="auto">
          <a:xfrm>
            <a:off x="2982913" y="2327277"/>
            <a:ext cx="581025" cy="1030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6" name="Freeform 98"/>
          <p:cNvSpPr>
            <a:spLocks/>
          </p:cNvSpPr>
          <p:nvPr/>
        </p:nvSpPr>
        <p:spPr bwMode="auto">
          <a:xfrm>
            <a:off x="3038475" y="2420939"/>
            <a:ext cx="479425" cy="855663"/>
          </a:xfrm>
          <a:custGeom>
            <a:avLst/>
            <a:gdLst>
              <a:gd name="T0" fmla="*/ 302 w 302"/>
              <a:gd name="T1" fmla="*/ 257 h 539"/>
              <a:gd name="T2" fmla="*/ 164 w 302"/>
              <a:gd name="T3" fmla="*/ 0 h 539"/>
              <a:gd name="T4" fmla="*/ 164 w 302"/>
              <a:gd name="T5" fmla="*/ 88 h 539"/>
              <a:gd name="T6" fmla="*/ 0 w 302"/>
              <a:gd name="T7" fmla="*/ 88 h 539"/>
              <a:gd name="T8" fmla="*/ 0 w 302"/>
              <a:gd name="T9" fmla="*/ 467 h 539"/>
              <a:gd name="T10" fmla="*/ 164 w 302"/>
              <a:gd name="T11" fmla="*/ 467 h 539"/>
              <a:gd name="T12" fmla="*/ 164 w 302"/>
              <a:gd name="T13" fmla="*/ 539 h 539"/>
              <a:gd name="T14" fmla="*/ 164 w 302"/>
              <a:gd name="T15" fmla="*/ 539 h 539"/>
              <a:gd name="T16" fmla="*/ 302 w 302"/>
              <a:gd name="T17" fmla="*/ 257 h 5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2" h="539">
                <a:moveTo>
                  <a:pt x="302" y="257"/>
                </a:moveTo>
                <a:lnTo>
                  <a:pt x="164" y="0"/>
                </a:lnTo>
                <a:lnTo>
                  <a:pt x="164" y="88"/>
                </a:lnTo>
                <a:lnTo>
                  <a:pt x="0" y="88"/>
                </a:lnTo>
                <a:lnTo>
                  <a:pt x="0" y="467"/>
                </a:lnTo>
                <a:lnTo>
                  <a:pt x="164" y="467"/>
                </a:lnTo>
                <a:lnTo>
                  <a:pt x="164" y="539"/>
                </a:lnTo>
                <a:lnTo>
                  <a:pt x="302" y="257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7" name="Line 99"/>
          <p:cNvSpPr>
            <a:spLocks noChangeShapeType="1"/>
          </p:cNvSpPr>
          <p:nvPr/>
        </p:nvSpPr>
        <p:spPr bwMode="auto">
          <a:xfrm flipH="1" flipV="1">
            <a:off x="3298825" y="2420939"/>
            <a:ext cx="219075" cy="40798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8" name="Line 100"/>
          <p:cNvSpPr>
            <a:spLocks noChangeShapeType="1"/>
          </p:cNvSpPr>
          <p:nvPr/>
        </p:nvSpPr>
        <p:spPr bwMode="auto">
          <a:xfrm>
            <a:off x="3298825" y="2420939"/>
            <a:ext cx="0" cy="1397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9" name="Line 101"/>
          <p:cNvSpPr>
            <a:spLocks noChangeShapeType="1"/>
          </p:cNvSpPr>
          <p:nvPr/>
        </p:nvSpPr>
        <p:spPr bwMode="auto">
          <a:xfrm flipH="1">
            <a:off x="3038475" y="2560639"/>
            <a:ext cx="2603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0" name="Line 102"/>
          <p:cNvSpPr>
            <a:spLocks noChangeShapeType="1"/>
          </p:cNvSpPr>
          <p:nvPr/>
        </p:nvSpPr>
        <p:spPr bwMode="auto">
          <a:xfrm>
            <a:off x="3038475" y="2560639"/>
            <a:ext cx="0" cy="6016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1" name="Line 103"/>
          <p:cNvSpPr>
            <a:spLocks noChangeShapeType="1"/>
          </p:cNvSpPr>
          <p:nvPr/>
        </p:nvSpPr>
        <p:spPr bwMode="auto">
          <a:xfrm>
            <a:off x="3038475" y="3162302"/>
            <a:ext cx="2603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2" name="Line 104"/>
          <p:cNvSpPr>
            <a:spLocks noChangeShapeType="1"/>
          </p:cNvSpPr>
          <p:nvPr/>
        </p:nvSpPr>
        <p:spPr bwMode="auto">
          <a:xfrm>
            <a:off x="3298825" y="3162302"/>
            <a:ext cx="0" cy="1143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3" name="Line 105"/>
          <p:cNvSpPr>
            <a:spLocks noChangeShapeType="1"/>
          </p:cNvSpPr>
          <p:nvPr/>
        </p:nvSpPr>
        <p:spPr bwMode="auto">
          <a:xfrm flipV="1">
            <a:off x="3298825" y="2828927"/>
            <a:ext cx="219075" cy="4476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9" name="Freeform 107"/>
          <p:cNvSpPr>
            <a:spLocks noEditPoints="1"/>
          </p:cNvSpPr>
          <p:nvPr/>
        </p:nvSpPr>
        <p:spPr bwMode="auto">
          <a:xfrm>
            <a:off x="2974975" y="2319339"/>
            <a:ext cx="596900" cy="1047750"/>
          </a:xfrm>
          <a:custGeom>
            <a:avLst/>
            <a:gdLst>
              <a:gd name="T0" fmla="*/ 0 w 376"/>
              <a:gd name="T1" fmla="*/ 0 h 660"/>
              <a:gd name="T2" fmla="*/ 376 w 376"/>
              <a:gd name="T3" fmla="*/ 0 h 660"/>
              <a:gd name="T4" fmla="*/ 376 w 376"/>
              <a:gd name="T5" fmla="*/ 660 h 660"/>
              <a:gd name="T6" fmla="*/ 0 w 376"/>
              <a:gd name="T7" fmla="*/ 660 h 660"/>
              <a:gd name="T8" fmla="*/ 0 w 376"/>
              <a:gd name="T9" fmla="*/ 0 h 660"/>
              <a:gd name="T10" fmla="*/ 5 w 376"/>
              <a:gd name="T11" fmla="*/ 657 h 660"/>
              <a:gd name="T12" fmla="*/ 2 w 376"/>
              <a:gd name="T13" fmla="*/ 654 h 660"/>
              <a:gd name="T14" fmla="*/ 374 w 376"/>
              <a:gd name="T15" fmla="*/ 654 h 660"/>
              <a:gd name="T16" fmla="*/ 371 w 376"/>
              <a:gd name="T17" fmla="*/ 657 h 660"/>
              <a:gd name="T18" fmla="*/ 371 w 376"/>
              <a:gd name="T19" fmla="*/ 2 h 660"/>
              <a:gd name="T20" fmla="*/ 374 w 376"/>
              <a:gd name="T21" fmla="*/ 5 h 660"/>
              <a:gd name="T22" fmla="*/ 2 w 376"/>
              <a:gd name="T23" fmla="*/ 5 h 660"/>
              <a:gd name="T24" fmla="*/ 5 w 376"/>
              <a:gd name="T25" fmla="*/ 2 h 660"/>
              <a:gd name="T26" fmla="*/ 5 w 376"/>
              <a:gd name="T27" fmla="*/ 657 h 6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6" h="660">
                <a:moveTo>
                  <a:pt x="0" y="0"/>
                </a:moveTo>
                <a:lnTo>
                  <a:pt x="376" y="0"/>
                </a:lnTo>
                <a:lnTo>
                  <a:pt x="376" y="660"/>
                </a:lnTo>
                <a:lnTo>
                  <a:pt x="0" y="660"/>
                </a:lnTo>
                <a:lnTo>
                  <a:pt x="0" y="0"/>
                </a:lnTo>
                <a:close/>
                <a:moveTo>
                  <a:pt x="5" y="657"/>
                </a:moveTo>
                <a:lnTo>
                  <a:pt x="2" y="654"/>
                </a:lnTo>
                <a:lnTo>
                  <a:pt x="374" y="654"/>
                </a:lnTo>
                <a:lnTo>
                  <a:pt x="371" y="657"/>
                </a:lnTo>
                <a:lnTo>
                  <a:pt x="371" y="2"/>
                </a:lnTo>
                <a:lnTo>
                  <a:pt x="374" y="5"/>
                </a:lnTo>
                <a:lnTo>
                  <a:pt x="2" y="5"/>
                </a:lnTo>
                <a:lnTo>
                  <a:pt x="5" y="2"/>
                </a:lnTo>
                <a:lnTo>
                  <a:pt x="5" y="65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0" name="Rectangle 108"/>
          <p:cNvSpPr>
            <a:spLocks noChangeArrowheads="1"/>
          </p:cNvSpPr>
          <p:nvPr/>
        </p:nvSpPr>
        <p:spPr bwMode="auto">
          <a:xfrm>
            <a:off x="7013575" y="3538539"/>
            <a:ext cx="606425" cy="1014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8" name="Freeform 109"/>
          <p:cNvSpPr>
            <a:spLocks/>
          </p:cNvSpPr>
          <p:nvPr/>
        </p:nvSpPr>
        <p:spPr bwMode="auto">
          <a:xfrm>
            <a:off x="7064375" y="3630614"/>
            <a:ext cx="509588" cy="842963"/>
          </a:xfrm>
          <a:custGeom>
            <a:avLst/>
            <a:gdLst>
              <a:gd name="T0" fmla="*/ 0 w 321"/>
              <a:gd name="T1" fmla="*/ 254 h 531"/>
              <a:gd name="T2" fmla="*/ 146 w 321"/>
              <a:gd name="T3" fmla="*/ 0 h 531"/>
              <a:gd name="T4" fmla="*/ 146 w 321"/>
              <a:gd name="T5" fmla="*/ 87 h 531"/>
              <a:gd name="T6" fmla="*/ 321 w 321"/>
              <a:gd name="T7" fmla="*/ 87 h 531"/>
              <a:gd name="T8" fmla="*/ 321 w 321"/>
              <a:gd name="T9" fmla="*/ 459 h 531"/>
              <a:gd name="T10" fmla="*/ 146 w 321"/>
              <a:gd name="T11" fmla="*/ 459 h 531"/>
              <a:gd name="T12" fmla="*/ 146 w 321"/>
              <a:gd name="T13" fmla="*/ 531 h 531"/>
              <a:gd name="T14" fmla="*/ 146 w 321"/>
              <a:gd name="T15" fmla="*/ 531 h 531"/>
              <a:gd name="T16" fmla="*/ 0 w 321"/>
              <a:gd name="T17" fmla="*/ 254 h 5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1" h="531">
                <a:moveTo>
                  <a:pt x="0" y="254"/>
                </a:moveTo>
                <a:lnTo>
                  <a:pt x="146" y="0"/>
                </a:lnTo>
                <a:lnTo>
                  <a:pt x="146" y="87"/>
                </a:lnTo>
                <a:lnTo>
                  <a:pt x="321" y="87"/>
                </a:lnTo>
                <a:lnTo>
                  <a:pt x="321" y="459"/>
                </a:lnTo>
                <a:lnTo>
                  <a:pt x="146" y="459"/>
                </a:lnTo>
                <a:lnTo>
                  <a:pt x="146" y="531"/>
                </a:lnTo>
                <a:lnTo>
                  <a:pt x="0" y="254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9" name="Line 110"/>
          <p:cNvSpPr>
            <a:spLocks noChangeShapeType="1"/>
          </p:cNvSpPr>
          <p:nvPr/>
        </p:nvSpPr>
        <p:spPr bwMode="auto">
          <a:xfrm flipV="1">
            <a:off x="7064375" y="3630614"/>
            <a:ext cx="231775" cy="403225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0" name="Line 111"/>
          <p:cNvSpPr>
            <a:spLocks noChangeShapeType="1"/>
          </p:cNvSpPr>
          <p:nvPr/>
        </p:nvSpPr>
        <p:spPr bwMode="auto">
          <a:xfrm>
            <a:off x="7296150" y="3630614"/>
            <a:ext cx="0" cy="138113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1" name="Line 112"/>
          <p:cNvSpPr>
            <a:spLocks noChangeShapeType="1"/>
          </p:cNvSpPr>
          <p:nvPr/>
        </p:nvSpPr>
        <p:spPr bwMode="auto">
          <a:xfrm>
            <a:off x="7296150" y="3768727"/>
            <a:ext cx="277813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2" name="Line 113"/>
          <p:cNvSpPr>
            <a:spLocks noChangeShapeType="1"/>
          </p:cNvSpPr>
          <p:nvPr/>
        </p:nvSpPr>
        <p:spPr bwMode="auto">
          <a:xfrm>
            <a:off x="7573963" y="3768727"/>
            <a:ext cx="0" cy="59055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3" name="Line 114"/>
          <p:cNvSpPr>
            <a:spLocks noChangeShapeType="1"/>
          </p:cNvSpPr>
          <p:nvPr/>
        </p:nvSpPr>
        <p:spPr bwMode="auto">
          <a:xfrm flipH="1">
            <a:off x="7296150" y="4359277"/>
            <a:ext cx="277813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4" name="Line 115"/>
          <p:cNvSpPr>
            <a:spLocks noChangeShapeType="1"/>
          </p:cNvSpPr>
          <p:nvPr/>
        </p:nvSpPr>
        <p:spPr bwMode="auto">
          <a:xfrm>
            <a:off x="7296150" y="4359277"/>
            <a:ext cx="0" cy="11430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5" name="Line 116"/>
          <p:cNvSpPr>
            <a:spLocks noChangeShapeType="1"/>
          </p:cNvSpPr>
          <p:nvPr/>
        </p:nvSpPr>
        <p:spPr bwMode="auto">
          <a:xfrm flipH="1" flipV="1">
            <a:off x="7064375" y="4033839"/>
            <a:ext cx="231775" cy="439738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2" name="Freeform 118"/>
          <p:cNvSpPr>
            <a:spLocks noEditPoints="1"/>
          </p:cNvSpPr>
          <p:nvPr/>
        </p:nvSpPr>
        <p:spPr bwMode="auto">
          <a:xfrm>
            <a:off x="7005638" y="3530602"/>
            <a:ext cx="622300" cy="1030288"/>
          </a:xfrm>
          <a:custGeom>
            <a:avLst/>
            <a:gdLst>
              <a:gd name="T0" fmla="*/ 0 w 392"/>
              <a:gd name="T1" fmla="*/ 0 h 649"/>
              <a:gd name="T2" fmla="*/ 392 w 392"/>
              <a:gd name="T3" fmla="*/ 0 h 649"/>
              <a:gd name="T4" fmla="*/ 392 w 392"/>
              <a:gd name="T5" fmla="*/ 649 h 649"/>
              <a:gd name="T6" fmla="*/ 0 w 392"/>
              <a:gd name="T7" fmla="*/ 649 h 649"/>
              <a:gd name="T8" fmla="*/ 0 w 392"/>
              <a:gd name="T9" fmla="*/ 0 h 649"/>
              <a:gd name="T10" fmla="*/ 5 w 392"/>
              <a:gd name="T11" fmla="*/ 647 h 649"/>
              <a:gd name="T12" fmla="*/ 2 w 392"/>
              <a:gd name="T13" fmla="*/ 644 h 649"/>
              <a:gd name="T14" fmla="*/ 389 w 392"/>
              <a:gd name="T15" fmla="*/ 644 h 649"/>
              <a:gd name="T16" fmla="*/ 387 w 392"/>
              <a:gd name="T17" fmla="*/ 647 h 649"/>
              <a:gd name="T18" fmla="*/ 387 w 392"/>
              <a:gd name="T19" fmla="*/ 2 h 649"/>
              <a:gd name="T20" fmla="*/ 389 w 392"/>
              <a:gd name="T21" fmla="*/ 5 h 649"/>
              <a:gd name="T22" fmla="*/ 2 w 392"/>
              <a:gd name="T23" fmla="*/ 5 h 649"/>
              <a:gd name="T24" fmla="*/ 5 w 392"/>
              <a:gd name="T25" fmla="*/ 2 h 649"/>
              <a:gd name="T26" fmla="*/ 5 w 392"/>
              <a:gd name="T27" fmla="*/ 647 h 64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2" h="649">
                <a:moveTo>
                  <a:pt x="0" y="0"/>
                </a:moveTo>
                <a:lnTo>
                  <a:pt x="392" y="0"/>
                </a:lnTo>
                <a:lnTo>
                  <a:pt x="392" y="649"/>
                </a:lnTo>
                <a:lnTo>
                  <a:pt x="0" y="649"/>
                </a:lnTo>
                <a:lnTo>
                  <a:pt x="0" y="0"/>
                </a:lnTo>
                <a:close/>
                <a:moveTo>
                  <a:pt x="5" y="647"/>
                </a:moveTo>
                <a:lnTo>
                  <a:pt x="2" y="644"/>
                </a:lnTo>
                <a:lnTo>
                  <a:pt x="389" y="644"/>
                </a:lnTo>
                <a:lnTo>
                  <a:pt x="387" y="647"/>
                </a:lnTo>
                <a:lnTo>
                  <a:pt x="387" y="2"/>
                </a:lnTo>
                <a:lnTo>
                  <a:pt x="389" y="5"/>
                </a:lnTo>
                <a:lnTo>
                  <a:pt x="2" y="5"/>
                </a:lnTo>
                <a:lnTo>
                  <a:pt x="5" y="2"/>
                </a:lnTo>
                <a:lnTo>
                  <a:pt x="5" y="64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3" name="Rectangle 119"/>
          <p:cNvSpPr>
            <a:spLocks noChangeArrowheads="1"/>
          </p:cNvSpPr>
          <p:nvPr/>
        </p:nvSpPr>
        <p:spPr bwMode="auto">
          <a:xfrm>
            <a:off x="2941638" y="3603627"/>
            <a:ext cx="565150" cy="1023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0" name="Freeform 120"/>
          <p:cNvSpPr>
            <a:spLocks/>
          </p:cNvSpPr>
          <p:nvPr/>
        </p:nvSpPr>
        <p:spPr bwMode="auto">
          <a:xfrm>
            <a:off x="2990850" y="3697289"/>
            <a:ext cx="473075" cy="849313"/>
          </a:xfrm>
          <a:custGeom>
            <a:avLst/>
            <a:gdLst>
              <a:gd name="T0" fmla="*/ 0 w 298"/>
              <a:gd name="T1" fmla="*/ 255 h 535"/>
              <a:gd name="T2" fmla="*/ 135 w 298"/>
              <a:gd name="T3" fmla="*/ 0 h 535"/>
              <a:gd name="T4" fmla="*/ 135 w 298"/>
              <a:gd name="T5" fmla="*/ 87 h 535"/>
              <a:gd name="T6" fmla="*/ 298 w 298"/>
              <a:gd name="T7" fmla="*/ 87 h 535"/>
              <a:gd name="T8" fmla="*/ 298 w 298"/>
              <a:gd name="T9" fmla="*/ 463 h 535"/>
              <a:gd name="T10" fmla="*/ 135 w 298"/>
              <a:gd name="T11" fmla="*/ 463 h 535"/>
              <a:gd name="T12" fmla="*/ 135 w 298"/>
              <a:gd name="T13" fmla="*/ 535 h 535"/>
              <a:gd name="T14" fmla="*/ 135 w 298"/>
              <a:gd name="T15" fmla="*/ 535 h 535"/>
              <a:gd name="T16" fmla="*/ 0 w 298"/>
              <a:gd name="T17" fmla="*/ 255 h 5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8" h="535">
                <a:moveTo>
                  <a:pt x="0" y="255"/>
                </a:moveTo>
                <a:lnTo>
                  <a:pt x="135" y="0"/>
                </a:lnTo>
                <a:lnTo>
                  <a:pt x="135" y="87"/>
                </a:lnTo>
                <a:lnTo>
                  <a:pt x="298" y="87"/>
                </a:lnTo>
                <a:lnTo>
                  <a:pt x="298" y="463"/>
                </a:lnTo>
                <a:lnTo>
                  <a:pt x="135" y="463"/>
                </a:lnTo>
                <a:lnTo>
                  <a:pt x="135" y="535"/>
                </a:lnTo>
                <a:lnTo>
                  <a:pt x="0" y="255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1" name="Line 121"/>
          <p:cNvSpPr>
            <a:spLocks noChangeShapeType="1"/>
          </p:cNvSpPr>
          <p:nvPr/>
        </p:nvSpPr>
        <p:spPr bwMode="auto">
          <a:xfrm flipV="1">
            <a:off x="2990850" y="3697289"/>
            <a:ext cx="214313" cy="40481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2" name="Line 122"/>
          <p:cNvSpPr>
            <a:spLocks noChangeShapeType="1"/>
          </p:cNvSpPr>
          <p:nvPr/>
        </p:nvSpPr>
        <p:spPr bwMode="auto">
          <a:xfrm>
            <a:off x="3205163" y="3697289"/>
            <a:ext cx="0" cy="13811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3" name="Line 123"/>
          <p:cNvSpPr>
            <a:spLocks noChangeShapeType="1"/>
          </p:cNvSpPr>
          <p:nvPr/>
        </p:nvSpPr>
        <p:spPr bwMode="auto">
          <a:xfrm>
            <a:off x="3205163" y="3835402"/>
            <a:ext cx="25876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4" name="Line 124"/>
          <p:cNvSpPr>
            <a:spLocks noChangeShapeType="1"/>
          </p:cNvSpPr>
          <p:nvPr/>
        </p:nvSpPr>
        <p:spPr bwMode="auto">
          <a:xfrm>
            <a:off x="3463925" y="3835402"/>
            <a:ext cx="0" cy="596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5" name="Line 125"/>
          <p:cNvSpPr>
            <a:spLocks noChangeShapeType="1"/>
          </p:cNvSpPr>
          <p:nvPr/>
        </p:nvSpPr>
        <p:spPr bwMode="auto">
          <a:xfrm flipH="1">
            <a:off x="3205163" y="4432302"/>
            <a:ext cx="25876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6" name="Line 126"/>
          <p:cNvSpPr>
            <a:spLocks noChangeShapeType="1"/>
          </p:cNvSpPr>
          <p:nvPr/>
        </p:nvSpPr>
        <p:spPr bwMode="auto">
          <a:xfrm>
            <a:off x="3205163" y="4432302"/>
            <a:ext cx="0" cy="1143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7" name="Line 127"/>
          <p:cNvSpPr>
            <a:spLocks noChangeShapeType="1"/>
          </p:cNvSpPr>
          <p:nvPr/>
        </p:nvSpPr>
        <p:spPr bwMode="auto">
          <a:xfrm flipH="1" flipV="1">
            <a:off x="2990850" y="4102102"/>
            <a:ext cx="214313" cy="4445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5" name="Freeform 129"/>
          <p:cNvSpPr>
            <a:spLocks noEditPoints="1"/>
          </p:cNvSpPr>
          <p:nvPr/>
        </p:nvSpPr>
        <p:spPr bwMode="auto">
          <a:xfrm>
            <a:off x="2933700" y="3595689"/>
            <a:ext cx="581025" cy="1039813"/>
          </a:xfrm>
          <a:custGeom>
            <a:avLst/>
            <a:gdLst>
              <a:gd name="T0" fmla="*/ 0 w 366"/>
              <a:gd name="T1" fmla="*/ 0 h 655"/>
              <a:gd name="T2" fmla="*/ 366 w 366"/>
              <a:gd name="T3" fmla="*/ 0 h 655"/>
              <a:gd name="T4" fmla="*/ 366 w 366"/>
              <a:gd name="T5" fmla="*/ 655 h 655"/>
              <a:gd name="T6" fmla="*/ 0 w 366"/>
              <a:gd name="T7" fmla="*/ 655 h 655"/>
              <a:gd name="T8" fmla="*/ 0 w 366"/>
              <a:gd name="T9" fmla="*/ 0 h 655"/>
              <a:gd name="T10" fmla="*/ 5 w 366"/>
              <a:gd name="T11" fmla="*/ 652 h 655"/>
              <a:gd name="T12" fmla="*/ 3 w 366"/>
              <a:gd name="T13" fmla="*/ 650 h 655"/>
              <a:gd name="T14" fmla="*/ 364 w 366"/>
              <a:gd name="T15" fmla="*/ 650 h 655"/>
              <a:gd name="T16" fmla="*/ 361 w 366"/>
              <a:gd name="T17" fmla="*/ 652 h 655"/>
              <a:gd name="T18" fmla="*/ 361 w 366"/>
              <a:gd name="T19" fmla="*/ 2 h 655"/>
              <a:gd name="T20" fmla="*/ 364 w 366"/>
              <a:gd name="T21" fmla="*/ 5 h 655"/>
              <a:gd name="T22" fmla="*/ 3 w 366"/>
              <a:gd name="T23" fmla="*/ 5 h 655"/>
              <a:gd name="T24" fmla="*/ 5 w 366"/>
              <a:gd name="T25" fmla="*/ 2 h 655"/>
              <a:gd name="T26" fmla="*/ 5 w 366"/>
              <a:gd name="T27" fmla="*/ 652 h 6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6" h="655">
                <a:moveTo>
                  <a:pt x="0" y="0"/>
                </a:moveTo>
                <a:lnTo>
                  <a:pt x="366" y="0"/>
                </a:lnTo>
                <a:lnTo>
                  <a:pt x="366" y="655"/>
                </a:lnTo>
                <a:lnTo>
                  <a:pt x="0" y="655"/>
                </a:lnTo>
                <a:lnTo>
                  <a:pt x="0" y="0"/>
                </a:lnTo>
                <a:close/>
                <a:moveTo>
                  <a:pt x="5" y="652"/>
                </a:moveTo>
                <a:lnTo>
                  <a:pt x="3" y="650"/>
                </a:lnTo>
                <a:lnTo>
                  <a:pt x="364" y="650"/>
                </a:lnTo>
                <a:lnTo>
                  <a:pt x="361" y="652"/>
                </a:lnTo>
                <a:lnTo>
                  <a:pt x="361" y="2"/>
                </a:lnTo>
                <a:lnTo>
                  <a:pt x="364" y="5"/>
                </a:lnTo>
                <a:lnTo>
                  <a:pt x="3" y="5"/>
                </a:lnTo>
                <a:lnTo>
                  <a:pt x="5" y="2"/>
                </a:lnTo>
                <a:lnTo>
                  <a:pt x="5" y="6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6" name="Rectangle 130"/>
          <p:cNvSpPr>
            <a:spLocks noChangeArrowheads="1"/>
          </p:cNvSpPr>
          <p:nvPr/>
        </p:nvSpPr>
        <p:spPr bwMode="auto">
          <a:xfrm>
            <a:off x="393700" y="2343152"/>
            <a:ext cx="574675" cy="1023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2" name="Freeform 131"/>
          <p:cNvSpPr>
            <a:spLocks/>
          </p:cNvSpPr>
          <p:nvPr/>
        </p:nvSpPr>
        <p:spPr bwMode="auto">
          <a:xfrm>
            <a:off x="447675" y="2436814"/>
            <a:ext cx="473075" cy="849313"/>
          </a:xfrm>
          <a:custGeom>
            <a:avLst/>
            <a:gdLst>
              <a:gd name="T0" fmla="*/ 298 w 298"/>
              <a:gd name="T1" fmla="*/ 255 h 535"/>
              <a:gd name="T2" fmla="*/ 163 w 298"/>
              <a:gd name="T3" fmla="*/ 0 h 535"/>
              <a:gd name="T4" fmla="*/ 163 w 298"/>
              <a:gd name="T5" fmla="*/ 87 h 535"/>
              <a:gd name="T6" fmla="*/ 0 w 298"/>
              <a:gd name="T7" fmla="*/ 87 h 535"/>
              <a:gd name="T8" fmla="*/ 0 w 298"/>
              <a:gd name="T9" fmla="*/ 463 h 535"/>
              <a:gd name="T10" fmla="*/ 163 w 298"/>
              <a:gd name="T11" fmla="*/ 463 h 535"/>
              <a:gd name="T12" fmla="*/ 163 w 298"/>
              <a:gd name="T13" fmla="*/ 535 h 535"/>
              <a:gd name="T14" fmla="*/ 163 w 298"/>
              <a:gd name="T15" fmla="*/ 535 h 535"/>
              <a:gd name="T16" fmla="*/ 298 w 298"/>
              <a:gd name="T17" fmla="*/ 255 h 5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8" h="535">
                <a:moveTo>
                  <a:pt x="298" y="255"/>
                </a:moveTo>
                <a:lnTo>
                  <a:pt x="163" y="0"/>
                </a:lnTo>
                <a:lnTo>
                  <a:pt x="163" y="87"/>
                </a:lnTo>
                <a:lnTo>
                  <a:pt x="0" y="87"/>
                </a:lnTo>
                <a:lnTo>
                  <a:pt x="0" y="463"/>
                </a:lnTo>
                <a:lnTo>
                  <a:pt x="163" y="463"/>
                </a:lnTo>
                <a:lnTo>
                  <a:pt x="163" y="535"/>
                </a:lnTo>
                <a:lnTo>
                  <a:pt x="298" y="255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3" name="Line 132"/>
          <p:cNvSpPr>
            <a:spLocks noChangeShapeType="1"/>
          </p:cNvSpPr>
          <p:nvPr/>
        </p:nvSpPr>
        <p:spPr bwMode="auto">
          <a:xfrm flipH="1" flipV="1">
            <a:off x="706438" y="2436814"/>
            <a:ext cx="214313" cy="404813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4" name="Line 133"/>
          <p:cNvSpPr>
            <a:spLocks noChangeShapeType="1"/>
          </p:cNvSpPr>
          <p:nvPr/>
        </p:nvSpPr>
        <p:spPr bwMode="auto">
          <a:xfrm>
            <a:off x="706438" y="2436814"/>
            <a:ext cx="0" cy="138113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5" name="Line 134"/>
          <p:cNvSpPr>
            <a:spLocks noChangeShapeType="1"/>
          </p:cNvSpPr>
          <p:nvPr/>
        </p:nvSpPr>
        <p:spPr bwMode="auto">
          <a:xfrm flipH="1">
            <a:off x="447675" y="2574927"/>
            <a:ext cx="258763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6" name="Line 135"/>
          <p:cNvSpPr>
            <a:spLocks noChangeShapeType="1"/>
          </p:cNvSpPr>
          <p:nvPr/>
        </p:nvSpPr>
        <p:spPr bwMode="auto">
          <a:xfrm>
            <a:off x="447675" y="2574927"/>
            <a:ext cx="0" cy="59690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7" name="Line 136"/>
          <p:cNvSpPr>
            <a:spLocks noChangeShapeType="1"/>
          </p:cNvSpPr>
          <p:nvPr/>
        </p:nvSpPr>
        <p:spPr bwMode="auto">
          <a:xfrm>
            <a:off x="447675" y="3171827"/>
            <a:ext cx="258763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8" name="Line 137"/>
          <p:cNvSpPr>
            <a:spLocks noChangeShapeType="1"/>
          </p:cNvSpPr>
          <p:nvPr/>
        </p:nvSpPr>
        <p:spPr bwMode="auto">
          <a:xfrm>
            <a:off x="706438" y="3171827"/>
            <a:ext cx="0" cy="11430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9" name="Line 138"/>
          <p:cNvSpPr>
            <a:spLocks noChangeShapeType="1"/>
          </p:cNvSpPr>
          <p:nvPr/>
        </p:nvSpPr>
        <p:spPr bwMode="auto">
          <a:xfrm flipV="1">
            <a:off x="706438" y="2841627"/>
            <a:ext cx="214313" cy="44450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8" name="Freeform 140"/>
          <p:cNvSpPr>
            <a:spLocks noEditPoints="1"/>
          </p:cNvSpPr>
          <p:nvPr/>
        </p:nvSpPr>
        <p:spPr bwMode="auto">
          <a:xfrm>
            <a:off x="385763" y="2335214"/>
            <a:ext cx="590550" cy="1039813"/>
          </a:xfrm>
          <a:custGeom>
            <a:avLst/>
            <a:gdLst>
              <a:gd name="T0" fmla="*/ 0 w 372"/>
              <a:gd name="T1" fmla="*/ 0 h 655"/>
              <a:gd name="T2" fmla="*/ 372 w 372"/>
              <a:gd name="T3" fmla="*/ 0 h 655"/>
              <a:gd name="T4" fmla="*/ 372 w 372"/>
              <a:gd name="T5" fmla="*/ 655 h 655"/>
              <a:gd name="T6" fmla="*/ 0 w 372"/>
              <a:gd name="T7" fmla="*/ 655 h 655"/>
              <a:gd name="T8" fmla="*/ 0 w 372"/>
              <a:gd name="T9" fmla="*/ 0 h 655"/>
              <a:gd name="T10" fmla="*/ 5 w 372"/>
              <a:gd name="T11" fmla="*/ 652 h 655"/>
              <a:gd name="T12" fmla="*/ 3 w 372"/>
              <a:gd name="T13" fmla="*/ 650 h 655"/>
              <a:gd name="T14" fmla="*/ 369 w 372"/>
              <a:gd name="T15" fmla="*/ 650 h 655"/>
              <a:gd name="T16" fmla="*/ 367 w 372"/>
              <a:gd name="T17" fmla="*/ 652 h 655"/>
              <a:gd name="T18" fmla="*/ 367 w 372"/>
              <a:gd name="T19" fmla="*/ 2 h 655"/>
              <a:gd name="T20" fmla="*/ 369 w 372"/>
              <a:gd name="T21" fmla="*/ 5 h 655"/>
              <a:gd name="T22" fmla="*/ 3 w 372"/>
              <a:gd name="T23" fmla="*/ 5 h 655"/>
              <a:gd name="T24" fmla="*/ 5 w 372"/>
              <a:gd name="T25" fmla="*/ 2 h 655"/>
              <a:gd name="T26" fmla="*/ 5 w 372"/>
              <a:gd name="T27" fmla="*/ 652 h 6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2" h="655">
                <a:moveTo>
                  <a:pt x="0" y="0"/>
                </a:moveTo>
                <a:lnTo>
                  <a:pt x="372" y="0"/>
                </a:lnTo>
                <a:lnTo>
                  <a:pt x="372" y="655"/>
                </a:lnTo>
                <a:lnTo>
                  <a:pt x="0" y="655"/>
                </a:lnTo>
                <a:lnTo>
                  <a:pt x="0" y="0"/>
                </a:lnTo>
                <a:close/>
                <a:moveTo>
                  <a:pt x="5" y="652"/>
                </a:moveTo>
                <a:lnTo>
                  <a:pt x="3" y="650"/>
                </a:lnTo>
                <a:lnTo>
                  <a:pt x="369" y="650"/>
                </a:lnTo>
                <a:lnTo>
                  <a:pt x="367" y="652"/>
                </a:lnTo>
                <a:lnTo>
                  <a:pt x="367" y="2"/>
                </a:lnTo>
                <a:lnTo>
                  <a:pt x="369" y="5"/>
                </a:lnTo>
                <a:lnTo>
                  <a:pt x="3" y="5"/>
                </a:lnTo>
                <a:lnTo>
                  <a:pt x="5" y="2"/>
                </a:lnTo>
                <a:lnTo>
                  <a:pt x="5" y="6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9" name="Rectangle 141"/>
          <p:cNvSpPr>
            <a:spLocks noChangeArrowheads="1"/>
          </p:cNvSpPr>
          <p:nvPr/>
        </p:nvSpPr>
        <p:spPr bwMode="auto">
          <a:xfrm>
            <a:off x="2417763" y="2366964"/>
            <a:ext cx="458788" cy="2251075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1" name="Line 142"/>
          <p:cNvSpPr>
            <a:spLocks noChangeShapeType="1"/>
          </p:cNvSpPr>
          <p:nvPr/>
        </p:nvSpPr>
        <p:spPr bwMode="auto">
          <a:xfrm>
            <a:off x="2455863" y="3395664"/>
            <a:ext cx="382588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2" name="Rectangle 143"/>
          <p:cNvSpPr>
            <a:spLocks noChangeArrowheads="1"/>
          </p:cNvSpPr>
          <p:nvPr/>
        </p:nvSpPr>
        <p:spPr bwMode="auto">
          <a:xfrm>
            <a:off x="2551113" y="2446339"/>
            <a:ext cx="182563" cy="2106613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3" name="Rectangle 144"/>
          <p:cNvSpPr>
            <a:spLocks noChangeArrowheads="1"/>
          </p:cNvSpPr>
          <p:nvPr/>
        </p:nvSpPr>
        <p:spPr bwMode="auto">
          <a:xfrm>
            <a:off x="2551113" y="2446339"/>
            <a:ext cx="182563" cy="2106613"/>
          </a:xfrm>
          <a:prstGeom prst="rect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4" name="Line 145"/>
          <p:cNvSpPr>
            <a:spLocks noChangeShapeType="1"/>
          </p:cNvSpPr>
          <p:nvPr/>
        </p:nvSpPr>
        <p:spPr bwMode="auto">
          <a:xfrm>
            <a:off x="2551113" y="2519364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5" name="Line 146"/>
          <p:cNvSpPr>
            <a:spLocks noChangeShapeType="1"/>
          </p:cNvSpPr>
          <p:nvPr/>
        </p:nvSpPr>
        <p:spPr bwMode="auto">
          <a:xfrm>
            <a:off x="2551113" y="3186114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6" name="Line 147"/>
          <p:cNvSpPr>
            <a:spLocks noChangeShapeType="1"/>
          </p:cNvSpPr>
          <p:nvPr/>
        </p:nvSpPr>
        <p:spPr bwMode="auto">
          <a:xfrm>
            <a:off x="2551113" y="3714752"/>
            <a:ext cx="173038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7" name="Line 148"/>
          <p:cNvSpPr>
            <a:spLocks noChangeShapeType="1"/>
          </p:cNvSpPr>
          <p:nvPr/>
        </p:nvSpPr>
        <p:spPr bwMode="auto">
          <a:xfrm>
            <a:off x="2551113" y="4294189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8" name="Line 149"/>
          <p:cNvSpPr>
            <a:spLocks noChangeShapeType="1"/>
          </p:cNvSpPr>
          <p:nvPr/>
        </p:nvSpPr>
        <p:spPr bwMode="auto">
          <a:xfrm>
            <a:off x="2551113" y="2803527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9" name="Line 150"/>
          <p:cNvSpPr>
            <a:spLocks noChangeShapeType="1"/>
          </p:cNvSpPr>
          <p:nvPr/>
        </p:nvSpPr>
        <p:spPr bwMode="auto">
          <a:xfrm flipV="1">
            <a:off x="2636838" y="3000377"/>
            <a:ext cx="0" cy="788988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0" name="Freeform 151"/>
          <p:cNvSpPr>
            <a:spLocks/>
          </p:cNvSpPr>
          <p:nvPr/>
        </p:nvSpPr>
        <p:spPr bwMode="auto">
          <a:xfrm>
            <a:off x="2627313" y="3802064"/>
            <a:ext cx="28575" cy="123825"/>
          </a:xfrm>
          <a:custGeom>
            <a:avLst/>
            <a:gdLst>
              <a:gd name="T0" fmla="*/ 9 w 18"/>
              <a:gd name="T1" fmla="*/ 78 h 78"/>
              <a:gd name="T2" fmla="*/ 18 w 18"/>
              <a:gd name="T3" fmla="*/ 0 h 78"/>
              <a:gd name="T4" fmla="*/ 9 w 18"/>
              <a:gd name="T5" fmla="*/ 0 h 78"/>
              <a:gd name="T6" fmla="*/ 0 w 18"/>
              <a:gd name="T7" fmla="*/ 0 h 78"/>
              <a:gd name="T8" fmla="*/ 9 w 18"/>
              <a:gd name="T9" fmla="*/ 78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78">
                <a:moveTo>
                  <a:pt x="9" y="78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1" name="Freeform 152"/>
          <p:cNvSpPr>
            <a:spLocks/>
          </p:cNvSpPr>
          <p:nvPr/>
        </p:nvSpPr>
        <p:spPr bwMode="auto">
          <a:xfrm>
            <a:off x="2627313" y="3802064"/>
            <a:ext cx="28575" cy="123825"/>
          </a:xfrm>
          <a:custGeom>
            <a:avLst/>
            <a:gdLst>
              <a:gd name="T0" fmla="*/ 9 w 18"/>
              <a:gd name="T1" fmla="*/ 78 h 78"/>
              <a:gd name="T2" fmla="*/ 18 w 18"/>
              <a:gd name="T3" fmla="*/ 0 h 78"/>
              <a:gd name="T4" fmla="*/ 9 w 18"/>
              <a:gd name="T5" fmla="*/ 0 h 78"/>
              <a:gd name="T6" fmla="*/ 0 w 18"/>
              <a:gd name="T7" fmla="*/ 0 h 78"/>
              <a:gd name="T8" fmla="*/ 9 w 18"/>
              <a:gd name="T9" fmla="*/ 78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78">
                <a:moveTo>
                  <a:pt x="9" y="78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78"/>
                </a:lnTo>
                <a:close/>
              </a:path>
            </a:pathLst>
          </a:custGeom>
          <a:noFill/>
          <a:ln w="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1" name="Freeform 154"/>
          <p:cNvSpPr>
            <a:spLocks noEditPoints="1"/>
          </p:cNvSpPr>
          <p:nvPr/>
        </p:nvSpPr>
        <p:spPr bwMode="auto">
          <a:xfrm>
            <a:off x="2409825" y="2359027"/>
            <a:ext cx="474663" cy="2268538"/>
          </a:xfrm>
          <a:custGeom>
            <a:avLst/>
            <a:gdLst>
              <a:gd name="T0" fmla="*/ 0 w 299"/>
              <a:gd name="T1" fmla="*/ 0 h 1429"/>
              <a:gd name="T2" fmla="*/ 299 w 299"/>
              <a:gd name="T3" fmla="*/ 0 h 1429"/>
              <a:gd name="T4" fmla="*/ 299 w 299"/>
              <a:gd name="T5" fmla="*/ 1429 h 1429"/>
              <a:gd name="T6" fmla="*/ 0 w 299"/>
              <a:gd name="T7" fmla="*/ 1429 h 1429"/>
              <a:gd name="T8" fmla="*/ 0 w 299"/>
              <a:gd name="T9" fmla="*/ 0 h 1429"/>
              <a:gd name="T10" fmla="*/ 5 w 299"/>
              <a:gd name="T11" fmla="*/ 1426 h 1429"/>
              <a:gd name="T12" fmla="*/ 2 w 299"/>
              <a:gd name="T13" fmla="*/ 1423 h 1429"/>
              <a:gd name="T14" fmla="*/ 296 w 299"/>
              <a:gd name="T15" fmla="*/ 1423 h 1429"/>
              <a:gd name="T16" fmla="*/ 294 w 299"/>
              <a:gd name="T17" fmla="*/ 1426 h 1429"/>
              <a:gd name="T18" fmla="*/ 294 w 299"/>
              <a:gd name="T19" fmla="*/ 3 h 1429"/>
              <a:gd name="T20" fmla="*/ 296 w 299"/>
              <a:gd name="T21" fmla="*/ 5 h 1429"/>
              <a:gd name="T22" fmla="*/ 2 w 299"/>
              <a:gd name="T23" fmla="*/ 5 h 1429"/>
              <a:gd name="T24" fmla="*/ 5 w 299"/>
              <a:gd name="T25" fmla="*/ 3 h 1429"/>
              <a:gd name="T26" fmla="*/ 5 w 299"/>
              <a:gd name="T27" fmla="*/ 1426 h 142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99" h="1429">
                <a:moveTo>
                  <a:pt x="0" y="0"/>
                </a:moveTo>
                <a:lnTo>
                  <a:pt x="299" y="0"/>
                </a:lnTo>
                <a:lnTo>
                  <a:pt x="299" y="1429"/>
                </a:lnTo>
                <a:lnTo>
                  <a:pt x="0" y="1429"/>
                </a:lnTo>
                <a:lnTo>
                  <a:pt x="0" y="0"/>
                </a:lnTo>
                <a:close/>
                <a:moveTo>
                  <a:pt x="5" y="1426"/>
                </a:moveTo>
                <a:lnTo>
                  <a:pt x="2" y="1423"/>
                </a:lnTo>
                <a:lnTo>
                  <a:pt x="296" y="1423"/>
                </a:lnTo>
                <a:lnTo>
                  <a:pt x="294" y="1426"/>
                </a:lnTo>
                <a:lnTo>
                  <a:pt x="294" y="3"/>
                </a:lnTo>
                <a:lnTo>
                  <a:pt x="296" y="5"/>
                </a:lnTo>
                <a:lnTo>
                  <a:pt x="2" y="5"/>
                </a:lnTo>
                <a:lnTo>
                  <a:pt x="5" y="3"/>
                </a:lnTo>
                <a:lnTo>
                  <a:pt x="5" y="142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2" name="Rectangle 155"/>
          <p:cNvSpPr>
            <a:spLocks noChangeArrowheads="1"/>
          </p:cNvSpPr>
          <p:nvPr/>
        </p:nvSpPr>
        <p:spPr bwMode="auto">
          <a:xfrm>
            <a:off x="6407150" y="2392364"/>
            <a:ext cx="458788" cy="2225675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0" name="Line 156"/>
          <p:cNvSpPr>
            <a:spLocks noChangeShapeType="1"/>
          </p:cNvSpPr>
          <p:nvPr/>
        </p:nvSpPr>
        <p:spPr bwMode="auto">
          <a:xfrm>
            <a:off x="6445250" y="3408365"/>
            <a:ext cx="382588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1" name="Rectangle 157"/>
          <p:cNvSpPr>
            <a:spLocks noChangeArrowheads="1"/>
          </p:cNvSpPr>
          <p:nvPr/>
        </p:nvSpPr>
        <p:spPr bwMode="auto">
          <a:xfrm>
            <a:off x="6540500" y="2470152"/>
            <a:ext cx="182563" cy="2084388"/>
          </a:xfrm>
          <a:prstGeom prst="rect">
            <a:avLst/>
          </a:prstGeom>
          <a:solidFill>
            <a:srgbClr val="00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2" name="Rectangle 158"/>
          <p:cNvSpPr>
            <a:spLocks noChangeArrowheads="1"/>
          </p:cNvSpPr>
          <p:nvPr/>
        </p:nvSpPr>
        <p:spPr bwMode="auto">
          <a:xfrm>
            <a:off x="6540500" y="2470152"/>
            <a:ext cx="182563" cy="2084388"/>
          </a:xfrm>
          <a:prstGeom prst="rect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3" name="Line 159"/>
          <p:cNvSpPr>
            <a:spLocks noChangeShapeType="1"/>
          </p:cNvSpPr>
          <p:nvPr/>
        </p:nvSpPr>
        <p:spPr bwMode="auto">
          <a:xfrm>
            <a:off x="6540500" y="2543177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4" name="Line 160"/>
          <p:cNvSpPr>
            <a:spLocks noChangeShapeType="1"/>
          </p:cNvSpPr>
          <p:nvPr/>
        </p:nvSpPr>
        <p:spPr bwMode="auto">
          <a:xfrm>
            <a:off x="6540500" y="3200402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5" name="Line 161"/>
          <p:cNvSpPr>
            <a:spLocks noChangeShapeType="1"/>
          </p:cNvSpPr>
          <p:nvPr/>
        </p:nvSpPr>
        <p:spPr bwMode="auto">
          <a:xfrm>
            <a:off x="6540500" y="3725865"/>
            <a:ext cx="173038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6" name="Line 162"/>
          <p:cNvSpPr>
            <a:spLocks noChangeShapeType="1"/>
          </p:cNvSpPr>
          <p:nvPr/>
        </p:nvSpPr>
        <p:spPr bwMode="auto">
          <a:xfrm>
            <a:off x="6540500" y="4298952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7" name="Line 163"/>
          <p:cNvSpPr>
            <a:spLocks noChangeShapeType="1"/>
          </p:cNvSpPr>
          <p:nvPr/>
        </p:nvSpPr>
        <p:spPr bwMode="auto">
          <a:xfrm>
            <a:off x="6540500" y="2822577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8" name="Line 164"/>
          <p:cNvSpPr>
            <a:spLocks noChangeShapeType="1"/>
          </p:cNvSpPr>
          <p:nvPr/>
        </p:nvSpPr>
        <p:spPr bwMode="auto">
          <a:xfrm flipV="1">
            <a:off x="6626225" y="3017840"/>
            <a:ext cx="0" cy="78105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9" name="Freeform 165"/>
          <p:cNvSpPr>
            <a:spLocks/>
          </p:cNvSpPr>
          <p:nvPr/>
        </p:nvSpPr>
        <p:spPr bwMode="auto">
          <a:xfrm>
            <a:off x="6616700" y="3810002"/>
            <a:ext cx="28575" cy="122238"/>
          </a:xfrm>
          <a:custGeom>
            <a:avLst/>
            <a:gdLst>
              <a:gd name="T0" fmla="*/ 9 w 18"/>
              <a:gd name="T1" fmla="*/ 77 h 77"/>
              <a:gd name="T2" fmla="*/ 18 w 18"/>
              <a:gd name="T3" fmla="*/ 0 h 77"/>
              <a:gd name="T4" fmla="*/ 9 w 18"/>
              <a:gd name="T5" fmla="*/ 0 h 77"/>
              <a:gd name="T6" fmla="*/ 0 w 18"/>
              <a:gd name="T7" fmla="*/ 0 h 77"/>
              <a:gd name="T8" fmla="*/ 9 w 18"/>
              <a:gd name="T9" fmla="*/ 7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77">
                <a:moveTo>
                  <a:pt x="9" y="77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0" name="Freeform 166"/>
          <p:cNvSpPr>
            <a:spLocks/>
          </p:cNvSpPr>
          <p:nvPr/>
        </p:nvSpPr>
        <p:spPr bwMode="auto">
          <a:xfrm>
            <a:off x="6616700" y="3810002"/>
            <a:ext cx="28575" cy="122238"/>
          </a:xfrm>
          <a:custGeom>
            <a:avLst/>
            <a:gdLst>
              <a:gd name="T0" fmla="*/ 9 w 18"/>
              <a:gd name="T1" fmla="*/ 77 h 77"/>
              <a:gd name="T2" fmla="*/ 18 w 18"/>
              <a:gd name="T3" fmla="*/ 0 h 77"/>
              <a:gd name="T4" fmla="*/ 9 w 18"/>
              <a:gd name="T5" fmla="*/ 0 h 77"/>
              <a:gd name="T6" fmla="*/ 0 w 18"/>
              <a:gd name="T7" fmla="*/ 0 h 77"/>
              <a:gd name="T8" fmla="*/ 9 w 18"/>
              <a:gd name="T9" fmla="*/ 7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77">
                <a:moveTo>
                  <a:pt x="9" y="77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77"/>
                </a:lnTo>
                <a:close/>
              </a:path>
            </a:pathLst>
          </a:custGeom>
          <a:noFill/>
          <a:ln w="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4" name="Freeform 168"/>
          <p:cNvSpPr>
            <a:spLocks noEditPoints="1"/>
          </p:cNvSpPr>
          <p:nvPr/>
        </p:nvSpPr>
        <p:spPr bwMode="auto">
          <a:xfrm>
            <a:off x="6399213" y="2384427"/>
            <a:ext cx="474663" cy="2243138"/>
          </a:xfrm>
          <a:custGeom>
            <a:avLst/>
            <a:gdLst>
              <a:gd name="T0" fmla="*/ 0 w 299"/>
              <a:gd name="T1" fmla="*/ 0 h 1413"/>
              <a:gd name="T2" fmla="*/ 299 w 299"/>
              <a:gd name="T3" fmla="*/ 0 h 1413"/>
              <a:gd name="T4" fmla="*/ 299 w 299"/>
              <a:gd name="T5" fmla="*/ 1413 h 1413"/>
              <a:gd name="T6" fmla="*/ 0 w 299"/>
              <a:gd name="T7" fmla="*/ 1413 h 1413"/>
              <a:gd name="T8" fmla="*/ 0 w 299"/>
              <a:gd name="T9" fmla="*/ 0 h 1413"/>
              <a:gd name="T10" fmla="*/ 5 w 299"/>
              <a:gd name="T11" fmla="*/ 1410 h 1413"/>
              <a:gd name="T12" fmla="*/ 2 w 299"/>
              <a:gd name="T13" fmla="*/ 1407 h 1413"/>
              <a:gd name="T14" fmla="*/ 296 w 299"/>
              <a:gd name="T15" fmla="*/ 1407 h 1413"/>
              <a:gd name="T16" fmla="*/ 294 w 299"/>
              <a:gd name="T17" fmla="*/ 1410 h 1413"/>
              <a:gd name="T18" fmla="*/ 294 w 299"/>
              <a:gd name="T19" fmla="*/ 2 h 1413"/>
              <a:gd name="T20" fmla="*/ 296 w 299"/>
              <a:gd name="T21" fmla="*/ 5 h 1413"/>
              <a:gd name="T22" fmla="*/ 2 w 299"/>
              <a:gd name="T23" fmla="*/ 5 h 1413"/>
              <a:gd name="T24" fmla="*/ 5 w 299"/>
              <a:gd name="T25" fmla="*/ 2 h 1413"/>
              <a:gd name="T26" fmla="*/ 5 w 299"/>
              <a:gd name="T27" fmla="*/ 1410 h 141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99" h="1413">
                <a:moveTo>
                  <a:pt x="0" y="0"/>
                </a:moveTo>
                <a:lnTo>
                  <a:pt x="299" y="0"/>
                </a:lnTo>
                <a:lnTo>
                  <a:pt x="299" y="1413"/>
                </a:lnTo>
                <a:lnTo>
                  <a:pt x="0" y="1413"/>
                </a:lnTo>
                <a:lnTo>
                  <a:pt x="0" y="0"/>
                </a:lnTo>
                <a:close/>
                <a:moveTo>
                  <a:pt x="5" y="1410"/>
                </a:moveTo>
                <a:lnTo>
                  <a:pt x="2" y="1407"/>
                </a:lnTo>
                <a:lnTo>
                  <a:pt x="296" y="1407"/>
                </a:lnTo>
                <a:lnTo>
                  <a:pt x="294" y="1410"/>
                </a:lnTo>
                <a:lnTo>
                  <a:pt x="294" y="2"/>
                </a:lnTo>
                <a:lnTo>
                  <a:pt x="296" y="5"/>
                </a:lnTo>
                <a:lnTo>
                  <a:pt x="2" y="5"/>
                </a:lnTo>
                <a:lnTo>
                  <a:pt x="5" y="2"/>
                </a:lnTo>
                <a:lnTo>
                  <a:pt x="5" y="141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5" name="Rectangle 169"/>
          <p:cNvSpPr>
            <a:spLocks noChangeArrowheads="1"/>
          </p:cNvSpPr>
          <p:nvPr/>
        </p:nvSpPr>
        <p:spPr bwMode="auto">
          <a:xfrm>
            <a:off x="7516813" y="3313114"/>
            <a:ext cx="1187450" cy="269875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6" name="Freeform 170"/>
          <p:cNvSpPr>
            <a:spLocks noEditPoints="1"/>
          </p:cNvSpPr>
          <p:nvPr/>
        </p:nvSpPr>
        <p:spPr bwMode="auto">
          <a:xfrm>
            <a:off x="7512050" y="3308352"/>
            <a:ext cx="1196975" cy="279400"/>
          </a:xfrm>
          <a:custGeom>
            <a:avLst/>
            <a:gdLst>
              <a:gd name="T0" fmla="*/ 0 w 754"/>
              <a:gd name="T1" fmla="*/ 0 h 176"/>
              <a:gd name="T2" fmla="*/ 754 w 754"/>
              <a:gd name="T3" fmla="*/ 0 h 176"/>
              <a:gd name="T4" fmla="*/ 754 w 754"/>
              <a:gd name="T5" fmla="*/ 176 h 176"/>
              <a:gd name="T6" fmla="*/ 0 w 754"/>
              <a:gd name="T7" fmla="*/ 176 h 176"/>
              <a:gd name="T8" fmla="*/ 0 w 754"/>
              <a:gd name="T9" fmla="*/ 0 h 176"/>
              <a:gd name="T10" fmla="*/ 6 w 754"/>
              <a:gd name="T11" fmla="*/ 173 h 176"/>
              <a:gd name="T12" fmla="*/ 3 w 754"/>
              <a:gd name="T13" fmla="*/ 171 h 176"/>
              <a:gd name="T14" fmla="*/ 751 w 754"/>
              <a:gd name="T15" fmla="*/ 171 h 176"/>
              <a:gd name="T16" fmla="*/ 749 w 754"/>
              <a:gd name="T17" fmla="*/ 173 h 176"/>
              <a:gd name="T18" fmla="*/ 749 w 754"/>
              <a:gd name="T19" fmla="*/ 3 h 176"/>
              <a:gd name="T20" fmla="*/ 751 w 754"/>
              <a:gd name="T21" fmla="*/ 6 h 176"/>
              <a:gd name="T22" fmla="*/ 3 w 754"/>
              <a:gd name="T23" fmla="*/ 6 h 176"/>
              <a:gd name="T24" fmla="*/ 6 w 754"/>
              <a:gd name="T25" fmla="*/ 3 h 176"/>
              <a:gd name="T26" fmla="*/ 6 w 754"/>
              <a:gd name="T27" fmla="*/ 173 h 1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54" h="176">
                <a:moveTo>
                  <a:pt x="0" y="0"/>
                </a:moveTo>
                <a:lnTo>
                  <a:pt x="754" y="0"/>
                </a:lnTo>
                <a:lnTo>
                  <a:pt x="754" y="176"/>
                </a:lnTo>
                <a:lnTo>
                  <a:pt x="0" y="176"/>
                </a:lnTo>
                <a:lnTo>
                  <a:pt x="0" y="0"/>
                </a:lnTo>
                <a:close/>
                <a:moveTo>
                  <a:pt x="6" y="173"/>
                </a:moveTo>
                <a:lnTo>
                  <a:pt x="3" y="171"/>
                </a:lnTo>
                <a:lnTo>
                  <a:pt x="751" y="171"/>
                </a:lnTo>
                <a:lnTo>
                  <a:pt x="749" y="173"/>
                </a:lnTo>
                <a:lnTo>
                  <a:pt x="749" y="3"/>
                </a:lnTo>
                <a:lnTo>
                  <a:pt x="751" y="6"/>
                </a:lnTo>
                <a:lnTo>
                  <a:pt x="3" y="6"/>
                </a:lnTo>
                <a:lnTo>
                  <a:pt x="6" y="3"/>
                </a:lnTo>
                <a:lnTo>
                  <a:pt x="6" y="17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7" name="Rectangle 171"/>
          <p:cNvSpPr>
            <a:spLocks noChangeArrowheads="1"/>
          </p:cNvSpPr>
          <p:nvPr/>
        </p:nvSpPr>
        <p:spPr bwMode="auto">
          <a:xfrm>
            <a:off x="7639050" y="3395664"/>
            <a:ext cx="976313" cy="138113"/>
          </a:xfrm>
          <a:prstGeom prst="rect">
            <a:avLst/>
          </a:prstGeom>
          <a:pattFill prst="ltVert">
            <a:fgClr>
              <a:srgbClr val="000000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8" name="Freeform 172"/>
          <p:cNvSpPr>
            <a:spLocks noEditPoints="1"/>
          </p:cNvSpPr>
          <p:nvPr/>
        </p:nvSpPr>
        <p:spPr bwMode="auto">
          <a:xfrm>
            <a:off x="7635875" y="3390902"/>
            <a:ext cx="982663" cy="147638"/>
          </a:xfrm>
          <a:custGeom>
            <a:avLst/>
            <a:gdLst>
              <a:gd name="T0" fmla="*/ 619 w 619"/>
              <a:gd name="T1" fmla="*/ 0 h 93"/>
              <a:gd name="T2" fmla="*/ 619 w 619"/>
              <a:gd name="T3" fmla="*/ 93 h 93"/>
              <a:gd name="T4" fmla="*/ 0 w 619"/>
              <a:gd name="T5" fmla="*/ 93 h 93"/>
              <a:gd name="T6" fmla="*/ 0 w 619"/>
              <a:gd name="T7" fmla="*/ 0 h 93"/>
              <a:gd name="T8" fmla="*/ 619 w 619"/>
              <a:gd name="T9" fmla="*/ 0 h 93"/>
              <a:gd name="T10" fmla="*/ 2 w 619"/>
              <a:gd name="T11" fmla="*/ 5 h 93"/>
              <a:gd name="T12" fmla="*/ 5 w 619"/>
              <a:gd name="T13" fmla="*/ 3 h 93"/>
              <a:gd name="T14" fmla="*/ 5 w 619"/>
              <a:gd name="T15" fmla="*/ 90 h 93"/>
              <a:gd name="T16" fmla="*/ 2 w 619"/>
              <a:gd name="T17" fmla="*/ 88 h 93"/>
              <a:gd name="T18" fmla="*/ 617 w 619"/>
              <a:gd name="T19" fmla="*/ 88 h 93"/>
              <a:gd name="T20" fmla="*/ 614 w 619"/>
              <a:gd name="T21" fmla="*/ 90 h 93"/>
              <a:gd name="T22" fmla="*/ 614 w 619"/>
              <a:gd name="T23" fmla="*/ 3 h 93"/>
              <a:gd name="T24" fmla="*/ 617 w 619"/>
              <a:gd name="T25" fmla="*/ 5 h 93"/>
              <a:gd name="T26" fmla="*/ 2 w 619"/>
              <a:gd name="T27" fmla="*/ 5 h 9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19" h="93">
                <a:moveTo>
                  <a:pt x="619" y="0"/>
                </a:moveTo>
                <a:lnTo>
                  <a:pt x="619" y="93"/>
                </a:lnTo>
                <a:lnTo>
                  <a:pt x="0" y="93"/>
                </a:lnTo>
                <a:lnTo>
                  <a:pt x="0" y="0"/>
                </a:lnTo>
                <a:lnTo>
                  <a:pt x="619" y="0"/>
                </a:lnTo>
                <a:close/>
                <a:moveTo>
                  <a:pt x="2" y="5"/>
                </a:moveTo>
                <a:lnTo>
                  <a:pt x="5" y="3"/>
                </a:lnTo>
                <a:lnTo>
                  <a:pt x="5" y="90"/>
                </a:lnTo>
                <a:lnTo>
                  <a:pt x="2" y="88"/>
                </a:lnTo>
                <a:lnTo>
                  <a:pt x="617" y="88"/>
                </a:lnTo>
                <a:lnTo>
                  <a:pt x="614" y="90"/>
                </a:lnTo>
                <a:lnTo>
                  <a:pt x="614" y="3"/>
                </a:lnTo>
                <a:lnTo>
                  <a:pt x="617" y="5"/>
                </a:lnTo>
                <a:lnTo>
                  <a:pt x="2" y="5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2" name="Rectangle 173"/>
          <p:cNvSpPr>
            <a:spLocks noChangeArrowheads="1"/>
          </p:cNvSpPr>
          <p:nvPr/>
        </p:nvSpPr>
        <p:spPr bwMode="auto">
          <a:xfrm>
            <a:off x="449263" y="3762377"/>
            <a:ext cx="136525" cy="53816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3" name="Rectangle 174"/>
          <p:cNvSpPr>
            <a:spLocks noChangeArrowheads="1"/>
          </p:cNvSpPr>
          <p:nvPr/>
        </p:nvSpPr>
        <p:spPr bwMode="auto">
          <a:xfrm>
            <a:off x="792163" y="3652839"/>
            <a:ext cx="30163" cy="7572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4" name="Rectangle 175"/>
          <p:cNvSpPr>
            <a:spLocks noChangeArrowheads="1"/>
          </p:cNvSpPr>
          <p:nvPr/>
        </p:nvSpPr>
        <p:spPr bwMode="auto">
          <a:xfrm>
            <a:off x="792163" y="3652839"/>
            <a:ext cx="30163" cy="7572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5" name="Line 176"/>
          <p:cNvSpPr>
            <a:spLocks noChangeShapeType="1"/>
          </p:cNvSpPr>
          <p:nvPr/>
        </p:nvSpPr>
        <p:spPr bwMode="auto">
          <a:xfrm>
            <a:off x="620713" y="4171952"/>
            <a:ext cx="171450" cy="2286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6" name="Rectangle 177"/>
          <p:cNvSpPr>
            <a:spLocks noChangeArrowheads="1"/>
          </p:cNvSpPr>
          <p:nvPr/>
        </p:nvSpPr>
        <p:spPr bwMode="auto">
          <a:xfrm>
            <a:off x="384176" y="4400552"/>
            <a:ext cx="438150" cy="396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7" name="Rectangle 178"/>
          <p:cNvSpPr>
            <a:spLocks noChangeArrowheads="1"/>
          </p:cNvSpPr>
          <p:nvPr/>
        </p:nvSpPr>
        <p:spPr bwMode="auto">
          <a:xfrm>
            <a:off x="384176" y="4400552"/>
            <a:ext cx="438150" cy="3968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8" name="Line 179"/>
          <p:cNvSpPr>
            <a:spLocks noChangeShapeType="1"/>
          </p:cNvSpPr>
          <p:nvPr/>
        </p:nvSpPr>
        <p:spPr bwMode="auto">
          <a:xfrm>
            <a:off x="620713" y="3871914"/>
            <a:ext cx="0" cy="3000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9" name="Freeform 180"/>
          <p:cNvSpPr>
            <a:spLocks/>
          </p:cNvSpPr>
          <p:nvPr/>
        </p:nvSpPr>
        <p:spPr bwMode="auto">
          <a:xfrm>
            <a:off x="620713" y="3652839"/>
            <a:ext cx="171450" cy="747713"/>
          </a:xfrm>
          <a:custGeom>
            <a:avLst/>
            <a:gdLst>
              <a:gd name="T0" fmla="*/ 0 w 108"/>
              <a:gd name="T1" fmla="*/ 138 h 471"/>
              <a:gd name="T2" fmla="*/ 108 w 108"/>
              <a:gd name="T3" fmla="*/ 0 h 471"/>
              <a:gd name="T4" fmla="*/ 108 w 108"/>
              <a:gd name="T5" fmla="*/ 471 h 471"/>
              <a:gd name="T6" fmla="*/ 0 w 108"/>
              <a:gd name="T7" fmla="*/ 327 h 471"/>
              <a:gd name="T8" fmla="*/ 0 w 108"/>
              <a:gd name="T9" fmla="*/ 138 h 4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" h="471">
                <a:moveTo>
                  <a:pt x="0" y="138"/>
                </a:moveTo>
                <a:lnTo>
                  <a:pt x="108" y="0"/>
                </a:lnTo>
                <a:lnTo>
                  <a:pt x="108" y="471"/>
                </a:lnTo>
                <a:lnTo>
                  <a:pt x="0" y="327"/>
                </a:lnTo>
                <a:lnTo>
                  <a:pt x="0" y="138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0" name="Line 181"/>
          <p:cNvSpPr>
            <a:spLocks noChangeShapeType="1"/>
          </p:cNvSpPr>
          <p:nvPr/>
        </p:nvSpPr>
        <p:spPr bwMode="auto">
          <a:xfrm flipV="1">
            <a:off x="620713" y="3652839"/>
            <a:ext cx="171450" cy="2190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1" name="Line 182"/>
          <p:cNvSpPr>
            <a:spLocks noChangeShapeType="1"/>
          </p:cNvSpPr>
          <p:nvPr/>
        </p:nvSpPr>
        <p:spPr bwMode="auto">
          <a:xfrm>
            <a:off x="792163" y="3652839"/>
            <a:ext cx="0" cy="74771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2" name="Line 183"/>
          <p:cNvSpPr>
            <a:spLocks noChangeShapeType="1"/>
          </p:cNvSpPr>
          <p:nvPr/>
        </p:nvSpPr>
        <p:spPr bwMode="auto">
          <a:xfrm flipH="1" flipV="1">
            <a:off x="620713" y="4171952"/>
            <a:ext cx="171450" cy="2286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3" name="Line 184"/>
          <p:cNvSpPr>
            <a:spLocks noChangeShapeType="1"/>
          </p:cNvSpPr>
          <p:nvPr/>
        </p:nvSpPr>
        <p:spPr bwMode="auto">
          <a:xfrm flipV="1">
            <a:off x="620713" y="3871914"/>
            <a:ext cx="0" cy="3000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4" name="Freeform 185"/>
          <p:cNvSpPr>
            <a:spLocks/>
          </p:cNvSpPr>
          <p:nvPr/>
        </p:nvSpPr>
        <p:spPr bwMode="auto">
          <a:xfrm>
            <a:off x="577851" y="3762377"/>
            <a:ext cx="42863" cy="528638"/>
          </a:xfrm>
          <a:custGeom>
            <a:avLst/>
            <a:gdLst>
              <a:gd name="T0" fmla="*/ 0 w 27"/>
              <a:gd name="T1" fmla="*/ 0 h 333"/>
              <a:gd name="T2" fmla="*/ 27 w 27"/>
              <a:gd name="T3" fmla="*/ 69 h 333"/>
              <a:gd name="T4" fmla="*/ 27 w 27"/>
              <a:gd name="T5" fmla="*/ 258 h 333"/>
              <a:gd name="T6" fmla="*/ 0 w 27"/>
              <a:gd name="T7" fmla="*/ 333 h 333"/>
              <a:gd name="T8" fmla="*/ 0 w 27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" h="333">
                <a:moveTo>
                  <a:pt x="0" y="0"/>
                </a:moveTo>
                <a:lnTo>
                  <a:pt x="27" y="69"/>
                </a:lnTo>
                <a:lnTo>
                  <a:pt x="27" y="258"/>
                </a:lnTo>
                <a:lnTo>
                  <a:pt x="0" y="333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5" name="Line 186"/>
          <p:cNvSpPr>
            <a:spLocks noChangeShapeType="1"/>
          </p:cNvSpPr>
          <p:nvPr/>
        </p:nvSpPr>
        <p:spPr bwMode="auto">
          <a:xfrm>
            <a:off x="577851" y="3762377"/>
            <a:ext cx="42863" cy="1095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6" name="Line 187"/>
          <p:cNvSpPr>
            <a:spLocks noChangeShapeType="1"/>
          </p:cNvSpPr>
          <p:nvPr/>
        </p:nvSpPr>
        <p:spPr bwMode="auto">
          <a:xfrm>
            <a:off x="620713" y="3871914"/>
            <a:ext cx="0" cy="3000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7" name="Line 188"/>
          <p:cNvSpPr>
            <a:spLocks noChangeShapeType="1"/>
          </p:cNvSpPr>
          <p:nvPr/>
        </p:nvSpPr>
        <p:spPr bwMode="auto">
          <a:xfrm flipH="1">
            <a:off x="577851" y="4171952"/>
            <a:ext cx="42863" cy="1190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8" name="Line 189"/>
          <p:cNvSpPr>
            <a:spLocks noChangeShapeType="1"/>
          </p:cNvSpPr>
          <p:nvPr/>
        </p:nvSpPr>
        <p:spPr bwMode="auto">
          <a:xfrm flipV="1">
            <a:off x="577851" y="3762377"/>
            <a:ext cx="0" cy="5286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9" name="Rectangle 190"/>
          <p:cNvSpPr>
            <a:spLocks noChangeArrowheads="1"/>
          </p:cNvSpPr>
          <p:nvPr/>
        </p:nvSpPr>
        <p:spPr bwMode="auto">
          <a:xfrm>
            <a:off x="449263" y="3762377"/>
            <a:ext cx="136525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0" name="Rectangle 191"/>
          <p:cNvSpPr>
            <a:spLocks noChangeArrowheads="1"/>
          </p:cNvSpPr>
          <p:nvPr/>
        </p:nvSpPr>
        <p:spPr bwMode="auto">
          <a:xfrm>
            <a:off x="449263" y="3762377"/>
            <a:ext cx="136525" cy="1111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1" name="Rectangle 192"/>
          <p:cNvSpPr>
            <a:spLocks noChangeArrowheads="1"/>
          </p:cNvSpPr>
          <p:nvPr/>
        </p:nvSpPr>
        <p:spPr bwMode="auto">
          <a:xfrm>
            <a:off x="449263" y="3762377"/>
            <a:ext cx="128588" cy="528638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2" name="Line 193"/>
          <p:cNvSpPr>
            <a:spLocks noChangeShapeType="1"/>
          </p:cNvSpPr>
          <p:nvPr/>
        </p:nvSpPr>
        <p:spPr bwMode="auto">
          <a:xfrm>
            <a:off x="449263" y="3762377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3" name="Line 194"/>
          <p:cNvSpPr>
            <a:spLocks noChangeShapeType="1"/>
          </p:cNvSpPr>
          <p:nvPr/>
        </p:nvSpPr>
        <p:spPr bwMode="auto">
          <a:xfrm>
            <a:off x="577851" y="3762377"/>
            <a:ext cx="0" cy="5286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4" name="Line 195"/>
          <p:cNvSpPr>
            <a:spLocks noChangeShapeType="1"/>
          </p:cNvSpPr>
          <p:nvPr/>
        </p:nvSpPr>
        <p:spPr bwMode="auto">
          <a:xfrm flipH="1">
            <a:off x="449263" y="4291014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5" name="Line 196"/>
          <p:cNvSpPr>
            <a:spLocks noChangeShapeType="1"/>
          </p:cNvSpPr>
          <p:nvPr/>
        </p:nvSpPr>
        <p:spPr bwMode="auto">
          <a:xfrm flipV="1">
            <a:off x="449263" y="3762377"/>
            <a:ext cx="0" cy="5286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6" name="Rectangle 197"/>
          <p:cNvSpPr>
            <a:spLocks noChangeArrowheads="1"/>
          </p:cNvSpPr>
          <p:nvPr/>
        </p:nvSpPr>
        <p:spPr bwMode="auto">
          <a:xfrm>
            <a:off x="341313" y="3981452"/>
            <a:ext cx="107950" cy="809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7" name="Line 198"/>
          <p:cNvSpPr>
            <a:spLocks noChangeShapeType="1"/>
          </p:cNvSpPr>
          <p:nvPr/>
        </p:nvSpPr>
        <p:spPr bwMode="auto">
          <a:xfrm>
            <a:off x="341313" y="3981452"/>
            <a:ext cx="1079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8" name="Line 199"/>
          <p:cNvSpPr>
            <a:spLocks noChangeShapeType="1"/>
          </p:cNvSpPr>
          <p:nvPr/>
        </p:nvSpPr>
        <p:spPr bwMode="auto">
          <a:xfrm>
            <a:off x="449263" y="3981452"/>
            <a:ext cx="0" cy="80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9" name="Line 200"/>
          <p:cNvSpPr>
            <a:spLocks noChangeShapeType="1"/>
          </p:cNvSpPr>
          <p:nvPr/>
        </p:nvSpPr>
        <p:spPr bwMode="auto">
          <a:xfrm flipH="1">
            <a:off x="341313" y="4062414"/>
            <a:ext cx="1079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0" name="Line 201"/>
          <p:cNvSpPr>
            <a:spLocks noChangeShapeType="1"/>
          </p:cNvSpPr>
          <p:nvPr/>
        </p:nvSpPr>
        <p:spPr bwMode="auto">
          <a:xfrm flipV="1">
            <a:off x="341313" y="3981452"/>
            <a:ext cx="0" cy="80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1" name="Rectangle 202"/>
          <p:cNvSpPr>
            <a:spLocks noChangeArrowheads="1"/>
          </p:cNvSpPr>
          <p:nvPr/>
        </p:nvSpPr>
        <p:spPr bwMode="auto">
          <a:xfrm>
            <a:off x="414338" y="4102102"/>
            <a:ext cx="385763" cy="587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2" name="Rectangle 203"/>
          <p:cNvSpPr>
            <a:spLocks noChangeArrowheads="1"/>
          </p:cNvSpPr>
          <p:nvPr/>
        </p:nvSpPr>
        <p:spPr bwMode="auto">
          <a:xfrm>
            <a:off x="414338" y="4102102"/>
            <a:ext cx="385763" cy="587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3" name="Rectangle 204"/>
          <p:cNvSpPr>
            <a:spLocks noChangeArrowheads="1"/>
          </p:cNvSpPr>
          <p:nvPr/>
        </p:nvSpPr>
        <p:spPr bwMode="auto">
          <a:xfrm>
            <a:off x="384176" y="3952877"/>
            <a:ext cx="36513" cy="4572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4" name="Rectangle 205"/>
          <p:cNvSpPr>
            <a:spLocks noChangeArrowheads="1"/>
          </p:cNvSpPr>
          <p:nvPr/>
        </p:nvSpPr>
        <p:spPr bwMode="auto">
          <a:xfrm>
            <a:off x="384176" y="3952877"/>
            <a:ext cx="36513" cy="457200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5" name="Line 206"/>
          <p:cNvSpPr>
            <a:spLocks noChangeShapeType="1"/>
          </p:cNvSpPr>
          <p:nvPr/>
        </p:nvSpPr>
        <p:spPr bwMode="auto">
          <a:xfrm>
            <a:off x="449263" y="3813177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6" name="Line 207"/>
          <p:cNvSpPr>
            <a:spLocks noChangeShapeType="1"/>
          </p:cNvSpPr>
          <p:nvPr/>
        </p:nvSpPr>
        <p:spPr bwMode="auto">
          <a:xfrm>
            <a:off x="449263" y="3892552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7" name="Line 208"/>
          <p:cNvSpPr>
            <a:spLocks noChangeShapeType="1"/>
          </p:cNvSpPr>
          <p:nvPr/>
        </p:nvSpPr>
        <p:spPr bwMode="auto">
          <a:xfrm>
            <a:off x="449263" y="4041777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8" name="Line 209"/>
          <p:cNvSpPr>
            <a:spLocks noChangeShapeType="1"/>
          </p:cNvSpPr>
          <p:nvPr/>
        </p:nvSpPr>
        <p:spPr bwMode="auto">
          <a:xfrm>
            <a:off x="442913" y="4260852"/>
            <a:ext cx="1349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9" name="Line 210"/>
          <p:cNvSpPr>
            <a:spLocks noChangeShapeType="1"/>
          </p:cNvSpPr>
          <p:nvPr/>
        </p:nvSpPr>
        <p:spPr bwMode="auto">
          <a:xfrm>
            <a:off x="449263" y="4202114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0" name="Freeform 212"/>
          <p:cNvSpPr>
            <a:spLocks noEditPoints="1"/>
          </p:cNvSpPr>
          <p:nvPr/>
        </p:nvSpPr>
        <p:spPr bwMode="auto">
          <a:xfrm>
            <a:off x="279400" y="3570289"/>
            <a:ext cx="590550" cy="933450"/>
          </a:xfrm>
          <a:custGeom>
            <a:avLst/>
            <a:gdLst>
              <a:gd name="T0" fmla="*/ 0 w 372"/>
              <a:gd name="T1" fmla="*/ 0 h 588"/>
              <a:gd name="T2" fmla="*/ 372 w 372"/>
              <a:gd name="T3" fmla="*/ 0 h 588"/>
              <a:gd name="T4" fmla="*/ 372 w 372"/>
              <a:gd name="T5" fmla="*/ 588 h 588"/>
              <a:gd name="T6" fmla="*/ 0 w 372"/>
              <a:gd name="T7" fmla="*/ 588 h 588"/>
              <a:gd name="T8" fmla="*/ 0 w 372"/>
              <a:gd name="T9" fmla="*/ 0 h 588"/>
              <a:gd name="T10" fmla="*/ 5 w 372"/>
              <a:gd name="T11" fmla="*/ 586 h 588"/>
              <a:gd name="T12" fmla="*/ 3 w 372"/>
              <a:gd name="T13" fmla="*/ 583 h 588"/>
              <a:gd name="T14" fmla="*/ 369 w 372"/>
              <a:gd name="T15" fmla="*/ 583 h 588"/>
              <a:gd name="T16" fmla="*/ 366 w 372"/>
              <a:gd name="T17" fmla="*/ 586 h 588"/>
              <a:gd name="T18" fmla="*/ 366 w 372"/>
              <a:gd name="T19" fmla="*/ 3 h 588"/>
              <a:gd name="T20" fmla="*/ 369 w 372"/>
              <a:gd name="T21" fmla="*/ 6 h 588"/>
              <a:gd name="T22" fmla="*/ 3 w 372"/>
              <a:gd name="T23" fmla="*/ 6 h 588"/>
              <a:gd name="T24" fmla="*/ 5 w 372"/>
              <a:gd name="T25" fmla="*/ 3 h 588"/>
              <a:gd name="T26" fmla="*/ 5 w 372"/>
              <a:gd name="T27" fmla="*/ 586 h 5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2" h="588">
                <a:moveTo>
                  <a:pt x="0" y="0"/>
                </a:moveTo>
                <a:lnTo>
                  <a:pt x="372" y="0"/>
                </a:lnTo>
                <a:lnTo>
                  <a:pt x="372" y="588"/>
                </a:lnTo>
                <a:lnTo>
                  <a:pt x="0" y="588"/>
                </a:lnTo>
                <a:lnTo>
                  <a:pt x="0" y="0"/>
                </a:lnTo>
                <a:close/>
                <a:moveTo>
                  <a:pt x="5" y="586"/>
                </a:moveTo>
                <a:lnTo>
                  <a:pt x="3" y="583"/>
                </a:lnTo>
                <a:lnTo>
                  <a:pt x="369" y="583"/>
                </a:lnTo>
                <a:lnTo>
                  <a:pt x="366" y="586"/>
                </a:lnTo>
                <a:lnTo>
                  <a:pt x="366" y="3"/>
                </a:lnTo>
                <a:lnTo>
                  <a:pt x="369" y="6"/>
                </a:lnTo>
                <a:lnTo>
                  <a:pt x="3" y="6"/>
                </a:lnTo>
                <a:lnTo>
                  <a:pt x="5" y="3"/>
                </a:lnTo>
                <a:lnTo>
                  <a:pt x="5" y="58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1" name="Rectangle 213"/>
          <p:cNvSpPr>
            <a:spLocks noChangeArrowheads="1"/>
          </p:cNvSpPr>
          <p:nvPr/>
        </p:nvSpPr>
        <p:spPr bwMode="auto">
          <a:xfrm>
            <a:off x="7078663" y="2384427"/>
            <a:ext cx="48260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4" name="Rectangle 214"/>
          <p:cNvSpPr>
            <a:spLocks noChangeArrowheads="1"/>
          </p:cNvSpPr>
          <p:nvPr/>
        </p:nvSpPr>
        <p:spPr bwMode="auto">
          <a:xfrm>
            <a:off x="7316788" y="2568577"/>
            <a:ext cx="114300" cy="54451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5" name="Rectangle 215"/>
          <p:cNvSpPr>
            <a:spLocks noChangeArrowheads="1"/>
          </p:cNvSpPr>
          <p:nvPr/>
        </p:nvSpPr>
        <p:spPr bwMode="auto">
          <a:xfrm>
            <a:off x="7118350" y="2459039"/>
            <a:ext cx="25400" cy="763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6" name="Rectangle 216"/>
          <p:cNvSpPr>
            <a:spLocks noChangeArrowheads="1"/>
          </p:cNvSpPr>
          <p:nvPr/>
        </p:nvSpPr>
        <p:spPr bwMode="auto">
          <a:xfrm>
            <a:off x="7118350" y="2459039"/>
            <a:ext cx="25400" cy="76358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7" name="Line 217"/>
          <p:cNvSpPr>
            <a:spLocks noChangeShapeType="1"/>
          </p:cNvSpPr>
          <p:nvPr/>
        </p:nvSpPr>
        <p:spPr bwMode="auto">
          <a:xfrm flipH="1">
            <a:off x="7137400" y="2981327"/>
            <a:ext cx="144463" cy="2317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8" name="Rectangle 218"/>
          <p:cNvSpPr>
            <a:spLocks noChangeArrowheads="1"/>
          </p:cNvSpPr>
          <p:nvPr/>
        </p:nvSpPr>
        <p:spPr bwMode="auto">
          <a:xfrm>
            <a:off x="7118350" y="3213102"/>
            <a:ext cx="368300" cy="396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9" name="Rectangle 219"/>
          <p:cNvSpPr>
            <a:spLocks noChangeArrowheads="1"/>
          </p:cNvSpPr>
          <p:nvPr/>
        </p:nvSpPr>
        <p:spPr bwMode="auto">
          <a:xfrm>
            <a:off x="7118350" y="3213102"/>
            <a:ext cx="368300" cy="3968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0" name="Line 220"/>
          <p:cNvSpPr>
            <a:spLocks noChangeShapeType="1"/>
          </p:cNvSpPr>
          <p:nvPr/>
        </p:nvSpPr>
        <p:spPr bwMode="auto">
          <a:xfrm>
            <a:off x="7281863" y="2679702"/>
            <a:ext cx="0" cy="30162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1" name="Freeform 221"/>
          <p:cNvSpPr>
            <a:spLocks/>
          </p:cNvSpPr>
          <p:nvPr/>
        </p:nvSpPr>
        <p:spPr bwMode="auto">
          <a:xfrm>
            <a:off x="7137400" y="2459039"/>
            <a:ext cx="144463" cy="754063"/>
          </a:xfrm>
          <a:custGeom>
            <a:avLst/>
            <a:gdLst>
              <a:gd name="T0" fmla="*/ 91 w 91"/>
              <a:gd name="T1" fmla="*/ 139 h 475"/>
              <a:gd name="T2" fmla="*/ 0 w 91"/>
              <a:gd name="T3" fmla="*/ 0 h 475"/>
              <a:gd name="T4" fmla="*/ 0 w 91"/>
              <a:gd name="T5" fmla="*/ 475 h 475"/>
              <a:gd name="T6" fmla="*/ 91 w 91"/>
              <a:gd name="T7" fmla="*/ 329 h 475"/>
              <a:gd name="T8" fmla="*/ 91 w 91"/>
              <a:gd name="T9" fmla="*/ 139 h 4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" h="475">
                <a:moveTo>
                  <a:pt x="91" y="139"/>
                </a:moveTo>
                <a:lnTo>
                  <a:pt x="0" y="0"/>
                </a:lnTo>
                <a:lnTo>
                  <a:pt x="0" y="475"/>
                </a:lnTo>
                <a:lnTo>
                  <a:pt x="91" y="329"/>
                </a:lnTo>
                <a:lnTo>
                  <a:pt x="91" y="139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2" name="Line 222"/>
          <p:cNvSpPr>
            <a:spLocks noChangeShapeType="1"/>
          </p:cNvSpPr>
          <p:nvPr/>
        </p:nvSpPr>
        <p:spPr bwMode="auto">
          <a:xfrm flipH="1" flipV="1">
            <a:off x="7137400" y="2459039"/>
            <a:ext cx="144463" cy="2206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3" name="Line 223"/>
          <p:cNvSpPr>
            <a:spLocks noChangeShapeType="1"/>
          </p:cNvSpPr>
          <p:nvPr/>
        </p:nvSpPr>
        <p:spPr bwMode="auto">
          <a:xfrm>
            <a:off x="7137400" y="2459039"/>
            <a:ext cx="0" cy="7540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4" name="Line 224"/>
          <p:cNvSpPr>
            <a:spLocks noChangeShapeType="1"/>
          </p:cNvSpPr>
          <p:nvPr/>
        </p:nvSpPr>
        <p:spPr bwMode="auto">
          <a:xfrm flipV="1">
            <a:off x="7137400" y="2981327"/>
            <a:ext cx="144463" cy="2317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5" name="Line 225"/>
          <p:cNvSpPr>
            <a:spLocks noChangeShapeType="1"/>
          </p:cNvSpPr>
          <p:nvPr/>
        </p:nvSpPr>
        <p:spPr bwMode="auto">
          <a:xfrm flipV="1">
            <a:off x="7281863" y="2679702"/>
            <a:ext cx="0" cy="30162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6" name="Freeform 226"/>
          <p:cNvSpPr>
            <a:spLocks/>
          </p:cNvSpPr>
          <p:nvPr/>
        </p:nvSpPr>
        <p:spPr bwMode="auto">
          <a:xfrm>
            <a:off x="7281863" y="2568577"/>
            <a:ext cx="34925" cy="533400"/>
          </a:xfrm>
          <a:custGeom>
            <a:avLst/>
            <a:gdLst>
              <a:gd name="T0" fmla="*/ 22 w 22"/>
              <a:gd name="T1" fmla="*/ 0 h 336"/>
              <a:gd name="T2" fmla="*/ 0 w 22"/>
              <a:gd name="T3" fmla="*/ 70 h 336"/>
              <a:gd name="T4" fmla="*/ 0 w 22"/>
              <a:gd name="T5" fmla="*/ 260 h 336"/>
              <a:gd name="T6" fmla="*/ 22 w 22"/>
              <a:gd name="T7" fmla="*/ 336 h 336"/>
              <a:gd name="T8" fmla="*/ 22 w 22"/>
              <a:gd name="T9" fmla="*/ 0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336">
                <a:moveTo>
                  <a:pt x="22" y="0"/>
                </a:moveTo>
                <a:lnTo>
                  <a:pt x="0" y="70"/>
                </a:lnTo>
                <a:lnTo>
                  <a:pt x="0" y="260"/>
                </a:lnTo>
                <a:lnTo>
                  <a:pt x="22" y="336"/>
                </a:lnTo>
                <a:lnTo>
                  <a:pt x="22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7" name="Line 227"/>
          <p:cNvSpPr>
            <a:spLocks noChangeShapeType="1"/>
          </p:cNvSpPr>
          <p:nvPr/>
        </p:nvSpPr>
        <p:spPr bwMode="auto">
          <a:xfrm flipH="1">
            <a:off x="7281863" y="2568577"/>
            <a:ext cx="34925" cy="11112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8" name="Line 228"/>
          <p:cNvSpPr>
            <a:spLocks noChangeShapeType="1"/>
          </p:cNvSpPr>
          <p:nvPr/>
        </p:nvSpPr>
        <p:spPr bwMode="auto">
          <a:xfrm>
            <a:off x="7281863" y="2679702"/>
            <a:ext cx="0" cy="30162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9" name="Line 229"/>
          <p:cNvSpPr>
            <a:spLocks noChangeShapeType="1"/>
          </p:cNvSpPr>
          <p:nvPr/>
        </p:nvSpPr>
        <p:spPr bwMode="auto">
          <a:xfrm>
            <a:off x="7281863" y="2981327"/>
            <a:ext cx="34925" cy="1206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0" name="Line 230"/>
          <p:cNvSpPr>
            <a:spLocks noChangeShapeType="1"/>
          </p:cNvSpPr>
          <p:nvPr/>
        </p:nvSpPr>
        <p:spPr bwMode="auto">
          <a:xfrm flipV="1">
            <a:off x="7316788" y="2568577"/>
            <a:ext cx="0" cy="5334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1" name="Rectangle 231"/>
          <p:cNvSpPr>
            <a:spLocks noChangeArrowheads="1"/>
          </p:cNvSpPr>
          <p:nvPr/>
        </p:nvSpPr>
        <p:spPr bwMode="auto">
          <a:xfrm>
            <a:off x="7316788" y="2568577"/>
            <a:ext cx="114300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2" name="Rectangle 232"/>
          <p:cNvSpPr>
            <a:spLocks noChangeArrowheads="1"/>
          </p:cNvSpPr>
          <p:nvPr/>
        </p:nvSpPr>
        <p:spPr bwMode="auto">
          <a:xfrm>
            <a:off x="7316788" y="2568577"/>
            <a:ext cx="114300" cy="1111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3" name="Rectangle 233"/>
          <p:cNvSpPr>
            <a:spLocks noChangeArrowheads="1"/>
          </p:cNvSpPr>
          <p:nvPr/>
        </p:nvSpPr>
        <p:spPr bwMode="auto">
          <a:xfrm>
            <a:off x="7316788" y="2568577"/>
            <a:ext cx="109538" cy="533400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4" name="Line 234"/>
          <p:cNvSpPr>
            <a:spLocks noChangeShapeType="1"/>
          </p:cNvSpPr>
          <p:nvPr/>
        </p:nvSpPr>
        <p:spPr bwMode="auto">
          <a:xfrm flipH="1">
            <a:off x="7316788" y="2568577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5" name="Line 235"/>
          <p:cNvSpPr>
            <a:spLocks noChangeShapeType="1"/>
          </p:cNvSpPr>
          <p:nvPr/>
        </p:nvSpPr>
        <p:spPr bwMode="auto">
          <a:xfrm>
            <a:off x="7316788" y="2568577"/>
            <a:ext cx="0" cy="5334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6" name="Line 236"/>
          <p:cNvSpPr>
            <a:spLocks noChangeShapeType="1"/>
          </p:cNvSpPr>
          <p:nvPr/>
        </p:nvSpPr>
        <p:spPr bwMode="auto">
          <a:xfrm>
            <a:off x="7316788" y="3101977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7" name="Line 237"/>
          <p:cNvSpPr>
            <a:spLocks noChangeShapeType="1"/>
          </p:cNvSpPr>
          <p:nvPr/>
        </p:nvSpPr>
        <p:spPr bwMode="auto">
          <a:xfrm flipV="1">
            <a:off x="7426325" y="2568577"/>
            <a:ext cx="0" cy="5334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8" name="Rectangle 238"/>
          <p:cNvSpPr>
            <a:spLocks noChangeArrowheads="1"/>
          </p:cNvSpPr>
          <p:nvPr/>
        </p:nvSpPr>
        <p:spPr bwMode="auto">
          <a:xfrm>
            <a:off x="7426325" y="2790827"/>
            <a:ext cx="88900" cy="809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9" name="Line 239"/>
          <p:cNvSpPr>
            <a:spLocks noChangeShapeType="1"/>
          </p:cNvSpPr>
          <p:nvPr/>
        </p:nvSpPr>
        <p:spPr bwMode="auto">
          <a:xfrm flipH="1">
            <a:off x="7426325" y="2790827"/>
            <a:ext cx="8890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0" name="Line 240"/>
          <p:cNvSpPr>
            <a:spLocks noChangeShapeType="1"/>
          </p:cNvSpPr>
          <p:nvPr/>
        </p:nvSpPr>
        <p:spPr bwMode="auto">
          <a:xfrm>
            <a:off x="7426325" y="2790827"/>
            <a:ext cx="0" cy="80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1" name="Line 241"/>
          <p:cNvSpPr>
            <a:spLocks noChangeShapeType="1"/>
          </p:cNvSpPr>
          <p:nvPr/>
        </p:nvSpPr>
        <p:spPr bwMode="auto">
          <a:xfrm>
            <a:off x="7426325" y="2871789"/>
            <a:ext cx="8890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2" name="Line 242"/>
          <p:cNvSpPr>
            <a:spLocks noChangeShapeType="1"/>
          </p:cNvSpPr>
          <p:nvPr/>
        </p:nvSpPr>
        <p:spPr bwMode="auto">
          <a:xfrm flipV="1">
            <a:off x="7515225" y="2790827"/>
            <a:ext cx="0" cy="80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3" name="Rectangle 243"/>
          <p:cNvSpPr>
            <a:spLocks noChangeArrowheads="1"/>
          </p:cNvSpPr>
          <p:nvPr/>
        </p:nvSpPr>
        <p:spPr bwMode="auto">
          <a:xfrm>
            <a:off x="7137400" y="2911477"/>
            <a:ext cx="323850" cy="6032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4" name="Rectangle 244"/>
          <p:cNvSpPr>
            <a:spLocks noChangeArrowheads="1"/>
          </p:cNvSpPr>
          <p:nvPr/>
        </p:nvSpPr>
        <p:spPr bwMode="auto">
          <a:xfrm>
            <a:off x="7137400" y="2911477"/>
            <a:ext cx="323850" cy="60325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5" name="Rectangle 245"/>
          <p:cNvSpPr>
            <a:spLocks noChangeArrowheads="1"/>
          </p:cNvSpPr>
          <p:nvPr/>
        </p:nvSpPr>
        <p:spPr bwMode="auto">
          <a:xfrm>
            <a:off x="7456488" y="2760664"/>
            <a:ext cx="30163" cy="4619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6" name="Rectangle 246"/>
          <p:cNvSpPr>
            <a:spLocks noChangeArrowheads="1"/>
          </p:cNvSpPr>
          <p:nvPr/>
        </p:nvSpPr>
        <p:spPr bwMode="auto">
          <a:xfrm>
            <a:off x="7456488" y="2760664"/>
            <a:ext cx="30163" cy="46196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7" name="Line 247"/>
          <p:cNvSpPr>
            <a:spLocks noChangeShapeType="1"/>
          </p:cNvSpPr>
          <p:nvPr/>
        </p:nvSpPr>
        <p:spPr bwMode="auto">
          <a:xfrm flipH="1">
            <a:off x="7316788" y="2619377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8" name="Line 248"/>
          <p:cNvSpPr>
            <a:spLocks noChangeShapeType="1"/>
          </p:cNvSpPr>
          <p:nvPr/>
        </p:nvSpPr>
        <p:spPr bwMode="auto">
          <a:xfrm flipH="1">
            <a:off x="7316788" y="2700339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9" name="Line 249"/>
          <p:cNvSpPr>
            <a:spLocks noChangeShapeType="1"/>
          </p:cNvSpPr>
          <p:nvPr/>
        </p:nvSpPr>
        <p:spPr bwMode="auto">
          <a:xfrm flipH="1">
            <a:off x="7316788" y="2851152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0" name="Line 250"/>
          <p:cNvSpPr>
            <a:spLocks noChangeShapeType="1"/>
          </p:cNvSpPr>
          <p:nvPr/>
        </p:nvSpPr>
        <p:spPr bwMode="auto">
          <a:xfrm flipH="1">
            <a:off x="7316788" y="3071814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1" name="Line 251"/>
          <p:cNvSpPr>
            <a:spLocks noChangeShapeType="1"/>
          </p:cNvSpPr>
          <p:nvPr/>
        </p:nvSpPr>
        <p:spPr bwMode="auto">
          <a:xfrm flipH="1">
            <a:off x="7316788" y="3011489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3" name="Freeform 253"/>
          <p:cNvSpPr>
            <a:spLocks noEditPoints="1"/>
          </p:cNvSpPr>
          <p:nvPr/>
        </p:nvSpPr>
        <p:spPr bwMode="auto">
          <a:xfrm>
            <a:off x="7070725" y="2376489"/>
            <a:ext cx="500063" cy="941388"/>
          </a:xfrm>
          <a:custGeom>
            <a:avLst/>
            <a:gdLst>
              <a:gd name="T0" fmla="*/ 0 w 315"/>
              <a:gd name="T1" fmla="*/ 0 h 593"/>
              <a:gd name="T2" fmla="*/ 315 w 315"/>
              <a:gd name="T3" fmla="*/ 0 h 593"/>
              <a:gd name="T4" fmla="*/ 315 w 315"/>
              <a:gd name="T5" fmla="*/ 593 h 593"/>
              <a:gd name="T6" fmla="*/ 0 w 315"/>
              <a:gd name="T7" fmla="*/ 593 h 593"/>
              <a:gd name="T8" fmla="*/ 0 w 315"/>
              <a:gd name="T9" fmla="*/ 0 h 593"/>
              <a:gd name="T10" fmla="*/ 5 w 315"/>
              <a:gd name="T11" fmla="*/ 590 h 593"/>
              <a:gd name="T12" fmla="*/ 2 w 315"/>
              <a:gd name="T13" fmla="*/ 587 h 593"/>
              <a:gd name="T14" fmla="*/ 312 w 315"/>
              <a:gd name="T15" fmla="*/ 587 h 593"/>
              <a:gd name="T16" fmla="*/ 309 w 315"/>
              <a:gd name="T17" fmla="*/ 590 h 593"/>
              <a:gd name="T18" fmla="*/ 309 w 315"/>
              <a:gd name="T19" fmla="*/ 2 h 593"/>
              <a:gd name="T20" fmla="*/ 312 w 315"/>
              <a:gd name="T21" fmla="*/ 5 h 593"/>
              <a:gd name="T22" fmla="*/ 2 w 315"/>
              <a:gd name="T23" fmla="*/ 5 h 593"/>
              <a:gd name="T24" fmla="*/ 5 w 315"/>
              <a:gd name="T25" fmla="*/ 2 h 593"/>
              <a:gd name="T26" fmla="*/ 5 w 315"/>
              <a:gd name="T27" fmla="*/ 590 h 59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5" h="593">
                <a:moveTo>
                  <a:pt x="0" y="0"/>
                </a:moveTo>
                <a:lnTo>
                  <a:pt x="315" y="0"/>
                </a:lnTo>
                <a:lnTo>
                  <a:pt x="315" y="593"/>
                </a:lnTo>
                <a:lnTo>
                  <a:pt x="0" y="593"/>
                </a:lnTo>
                <a:lnTo>
                  <a:pt x="0" y="0"/>
                </a:lnTo>
                <a:close/>
                <a:moveTo>
                  <a:pt x="5" y="590"/>
                </a:moveTo>
                <a:lnTo>
                  <a:pt x="2" y="587"/>
                </a:lnTo>
                <a:lnTo>
                  <a:pt x="312" y="587"/>
                </a:lnTo>
                <a:lnTo>
                  <a:pt x="309" y="590"/>
                </a:lnTo>
                <a:lnTo>
                  <a:pt x="309" y="2"/>
                </a:lnTo>
                <a:lnTo>
                  <a:pt x="312" y="5"/>
                </a:lnTo>
                <a:lnTo>
                  <a:pt x="2" y="5"/>
                </a:lnTo>
                <a:lnTo>
                  <a:pt x="5" y="2"/>
                </a:lnTo>
                <a:lnTo>
                  <a:pt x="5" y="59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4" name="5-Point Star 253"/>
          <p:cNvSpPr/>
          <p:nvPr/>
        </p:nvSpPr>
        <p:spPr>
          <a:xfrm>
            <a:off x="4211638" y="981075"/>
            <a:ext cx="1439862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50%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4163" y="1871667"/>
            <a:ext cx="5510214" cy="3419115"/>
            <a:chOff x="284163" y="1871667"/>
            <a:chExt cx="5510214" cy="3419115"/>
          </a:xfrm>
        </p:grpSpPr>
        <p:sp>
          <p:nvSpPr>
            <p:cNvPr id="269" name="Rectangle 8"/>
            <p:cNvSpPr>
              <a:spLocks noChangeArrowheads="1"/>
            </p:cNvSpPr>
            <p:nvPr/>
          </p:nvSpPr>
          <p:spPr bwMode="auto">
            <a:xfrm>
              <a:off x="284163" y="1871667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70" name="Rectangle 269"/>
            <p:cNvSpPr>
              <a:spLocks noChangeArrowheads="1"/>
            </p:cNvSpPr>
            <p:nvPr/>
          </p:nvSpPr>
          <p:spPr bwMode="auto">
            <a:xfrm>
              <a:off x="3702049" y="5044719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71" name="Rectangle 270"/>
            <p:cNvSpPr>
              <a:spLocks noChangeArrowheads="1"/>
            </p:cNvSpPr>
            <p:nvPr/>
          </p:nvSpPr>
          <p:spPr bwMode="auto">
            <a:xfrm>
              <a:off x="4841876" y="5044719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72" name="Rectangle 271"/>
            <p:cNvSpPr>
              <a:spLocks noChangeArrowheads="1"/>
            </p:cNvSpPr>
            <p:nvPr/>
          </p:nvSpPr>
          <p:spPr bwMode="auto">
            <a:xfrm>
              <a:off x="284163" y="5044719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5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45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 #1 </a:t>
            </a:r>
            <a:r>
              <a:rPr lang="en-US" dirty="0" smtClean="0"/>
              <a:t>– Part Load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00113" y="4510090"/>
            <a:ext cx="1439862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4211638" y="981075"/>
            <a:ext cx="1439862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  <a:latin typeface="Boxed Book" panose="02000506040000020004" pitchFamily="2" charset="0"/>
              </a:rPr>
              <a:t>61%</a:t>
            </a:r>
            <a:endParaRPr lang="en-US" dirty="0">
              <a:solidFill>
                <a:schemeClr val="tx1"/>
              </a:solidFill>
              <a:latin typeface="Boxed Book" panose="02000506040000020004" pitchFamily="2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76464" y="1749430"/>
            <a:ext cx="1139826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Total Energy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173794" y="1749430"/>
            <a:ext cx="1085851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Passive DH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97127" y="1987555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370644" y="1987555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495552" y="2151067"/>
            <a:ext cx="514351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0.80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459544" y="2151067"/>
            <a:ext cx="482601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266826" y="2519368"/>
            <a:ext cx="4445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70.0°db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709739" y="2519368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774827" y="2519368"/>
            <a:ext cx="4746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70.0°wb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3732216" y="2519368"/>
            <a:ext cx="4333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74.5°db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4175129" y="2519368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4240217" y="2519368"/>
            <a:ext cx="4635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65.1°wb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5222880" y="2519368"/>
            <a:ext cx="4333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74.5°db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5665793" y="2519368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5730881" y="2519368"/>
            <a:ext cx="4635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65.1°wb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7770820" y="2519368"/>
            <a:ext cx="4206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71.8°db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8221671" y="2519368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294696" y="2519368"/>
            <a:ext cx="4841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65.8°wb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7902583" y="3108331"/>
            <a:ext cx="685801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Cooling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1266826" y="3910020"/>
            <a:ext cx="4333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73.4°db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1709739" y="3910020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1774827" y="3910020"/>
            <a:ext cx="4778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69.4°wb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3732216" y="3910020"/>
            <a:ext cx="4429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75.0°db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4175129" y="3910020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4240217" y="3910020"/>
            <a:ext cx="482601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62.5°wb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5222880" y="3910020"/>
            <a:ext cx="4413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55.7°db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665793" y="3910020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5730881" y="3910020"/>
            <a:ext cx="4635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51.0°wb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7770820" y="3910020"/>
            <a:ext cx="4333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51.0°db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9" name="Rectangle 36"/>
          <p:cNvSpPr>
            <a:spLocks noChangeArrowheads="1"/>
          </p:cNvSpPr>
          <p:nvPr/>
        </p:nvSpPr>
        <p:spPr bwMode="auto">
          <a:xfrm>
            <a:off x="8221671" y="3910020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8294696" y="3910020"/>
            <a:ext cx="4635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51.0°wb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2576515" y="4713296"/>
            <a:ext cx="3127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0.797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6459544" y="4737108"/>
            <a:ext cx="482601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314577" y="4957771"/>
            <a:ext cx="9572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TE Effectiveness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6370644" y="4983171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495552" y="5229234"/>
            <a:ext cx="504826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0.70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5943606" y="5229234"/>
            <a:ext cx="14090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424242"/>
                </a:solidFill>
                <a:latin typeface="Boxed Book" panose="02000506040000020004" pitchFamily="2" charset="0"/>
              </a:rPr>
              <a:t>(PD Wheel Speed RPM) </a:t>
            </a:r>
            <a:r>
              <a:rPr lang="en-US" altLang="en-US" sz="800" dirty="0" smtClean="0">
                <a:solidFill>
                  <a:srgbClr val="424242"/>
                </a:solidFill>
                <a:latin typeface="Boxed Book" panose="02000506040000020004" pitchFamily="2" charset="0"/>
              </a:rPr>
              <a:t>– 0.61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397127" y="5384809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5395918" y="2322518"/>
            <a:ext cx="6842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5551493" y="2716218"/>
            <a:ext cx="4048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78.2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5419730" y="2911481"/>
            <a:ext cx="682626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30.1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8074033" y="2716218"/>
            <a:ext cx="4206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85.6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7942270" y="4303720"/>
            <a:ext cx="701676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20.8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5427668" y="3714757"/>
            <a:ext cx="688976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5551493" y="4106870"/>
            <a:ext cx="4079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48.2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5419730" y="4303720"/>
            <a:ext cx="701676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20.8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7951795" y="3714757"/>
            <a:ext cx="6842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8074033" y="4106870"/>
            <a:ext cx="4206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55.6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1347789" y="2322518"/>
            <a:ext cx="6651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11,366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1471614" y="2716218"/>
            <a:ext cx="4540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110.8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7918458" y="2322518"/>
            <a:ext cx="6842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7942270" y="2911481"/>
            <a:ext cx="704851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30.6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1347789" y="3714757"/>
            <a:ext cx="6873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1471614" y="4106870"/>
            <a:ext cx="452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102.1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1365251" y="4303720"/>
            <a:ext cx="7032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33.6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365251" y="2911481"/>
            <a:ext cx="673101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34.1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3797304" y="2322518"/>
            <a:ext cx="6842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3952879" y="2716218"/>
            <a:ext cx="4048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78.2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3822704" y="2911481"/>
            <a:ext cx="682626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30.1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3830641" y="3714757"/>
            <a:ext cx="635001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9,000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3952879" y="4106870"/>
            <a:ext cx="4222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65.0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3822704" y="4303720"/>
            <a:ext cx="698501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28.2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6" name="Line 75"/>
          <p:cNvSpPr>
            <a:spLocks noChangeShapeType="1"/>
          </p:cNvSpPr>
          <p:nvPr/>
        </p:nvSpPr>
        <p:spPr bwMode="auto">
          <a:xfrm>
            <a:off x="4781555" y="3484569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4781555" y="3484569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8" name="Line 77"/>
          <p:cNvSpPr>
            <a:spLocks noChangeShapeType="1"/>
          </p:cNvSpPr>
          <p:nvPr/>
        </p:nvSpPr>
        <p:spPr bwMode="auto">
          <a:xfrm>
            <a:off x="250825" y="3468694"/>
            <a:ext cx="453073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250825" y="3468694"/>
            <a:ext cx="4530730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0" name="Line 79"/>
          <p:cNvSpPr>
            <a:spLocks noChangeShapeType="1"/>
          </p:cNvSpPr>
          <p:nvPr/>
        </p:nvSpPr>
        <p:spPr bwMode="auto">
          <a:xfrm>
            <a:off x="250825" y="3484569"/>
            <a:ext cx="453073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250825" y="3484569"/>
            <a:ext cx="4530730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2" name="Line 81"/>
          <p:cNvSpPr>
            <a:spLocks noChangeShapeType="1"/>
          </p:cNvSpPr>
          <p:nvPr/>
        </p:nvSpPr>
        <p:spPr bwMode="auto">
          <a:xfrm>
            <a:off x="4797430" y="3484569"/>
            <a:ext cx="0" cy="7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4797430" y="3484569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4" name="Line 83"/>
          <p:cNvSpPr>
            <a:spLocks noChangeShapeType="1"/>
          </p:cNvSpPr>
          <p:nvPr/>
        </p:nvSpPr>
        <p:spPr bwMode="auto">
          <a:xfrm>
            <a:off x="4781555" y="3484569"/>
            <a:ext cx="0" cy="7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4781555" y="3484569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6" name="Line 85"/>
          <p:cNvSpPr>
            <a:spLocks noChangeShapeType="1"/>
          </p:cNvSpPr>
          <p:nvPr/>
        </p:nvSpPr>
        <p:spPr bwMode="auto">
          <a:xfrm>
            <a:off x="4781555" y="3492507"/>
            <a:ext cx="0" cy="1638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4781555" y="3492507"/>
            <a:ext cx="7938" cy="163830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8" name="Line 87"/>
          <p:cNvSpPr>
            <a:spLocks noChangeShapeType="1"/>
          </p:cNvSpPr>
          <p:nvPr/>
        </p:nvSpPr>
        <p:spPr bwMode="auto">
          <a:xfrm>
            <a:off x="4797430" y="3492507"/>
            <a:ext cx="0" cy="1638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4797430" y="3492507"/>
            <a:ext cx="7938" cy="163830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0" name="Line 89"/>
          <p:cNvSpPr>
            <a:spLocks noChangeShapeType="1"/>
          </p:cNvSpPr>
          <p:nvPr/>
        </p:nvSpPr>
        <p:spPr bwMode="auto">
          <a:xfrm>
            <a:off x="4805367" y="3468694"/>
            <a:ext cx="40878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4805367" y="3468694"/>
            <a:ext cx="408781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2" name="Line 91"/>
          <p:cNvSpPr>
            <a:spLocks noChangeShapeType="1"/>
          </p:cNvSpPr>
          <p:nvPr/>
        </p:nvSpPr>
        <p:spPr bwMode="auto">
          <a:xfrm>
            <a:off x="4805367" y="3484569"/>
            <a:ext cx="40878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4805367" y="3484569"/>
            <a:ext cx="408781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4" name="Line 93"/>
          <p:cNvSpPr>
            <a:spLocks noChangeShapeType="1"/>
          </p:cNvSpPr>
          <p:nvPr/>
        </p:nvSpPr>
        <p:spPr bwMode="auto">
          <a:xfrm>
            <a:off x="4781555" y="3468694"/>
            <a:ext cx="238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4781555" y="3468694"/>
            <a:ext cx="2381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6" name="Line 95"/>
          <p:cNvSpPr>
            <a:spLocks noChangeShapeType="1"/>
          </p:cNvSpPr>
          <p:nvPr/>
        </p:nvSpPr>
        <p:spPr bwMode="auto">
          <a:xfrm>
            <a:off x="4797430" y="3484569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4797430" y="3484569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2982915" y="2327280"/>
            <a:ext cx="581026" cy="103028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99" name="Group 106"/>
          <p:cNvGrpSpPr>
            <a:grpSpLocks/>
          </p:cNvGrpSpPr>
          <p:nvPr/>
        </p:nvGrpSpPr>
        <p:grpSpPr bwMode="auto">
          <a:xfrm>
            <a:off x="3038478" y="2420943"/>
            <a:ext cx="479425" cy="855664"/>
            <a:chOff x="1914" y="1525"/>
            <a:chExt cx="302" cy="539"/>
          </a:xfrm>
        </p:grpSpPr>
        <p:sp>
          <p:nvSpPr>
            <p:cNvPr id="247" name="Freeform 98"/>
            <p:cNvSpPr>
              <a:spLocks/>
            </p:cNvSpPr>
            <p:nvPr/>
          </p:nvSpPr>
          <p:spPr bwMode="auto">
            <a:xfrm>
              <a:off x="1914" y="1525"/>
              <a:ext cx="302" cy="539"/>
            </a:xfrm>
            <a:custGeom>
              <a:avLst/>
              <a:gdLst>
                <a:gd name="T0" fmla="*/ 302 w 302"/>
                <a:gd name="T1" fmla="*/ 257 h 539"/>
                <a:gd name="T2" fmla="*/ 164 w 302"/>
                <a:gd name="T3" fmla="*/ 0 h 539"/>
                <a:gd name="T4" fmla="*/ 164 w 302"/>
                <a:gd name="T5" fmla="*/ 88 h 539"/>
                <a:gd name="T6" fmla="*/ 0 w 302"/>
                <a:gd name="T7" fmla="*/ 88 h 539"/>
                <a:gd name="T8" fmla="*/ 0 w 302"/>
                <a:gd name="T9" fmla="*/ 467 h 539"/>
                <a:gd name="T10" fmla="*/ 164 w 302"/>
                <a:gd name="T11" fmla="*/ 467 h 539"/>
                <a:gd name="T12" fmla="*/ 164 w 302"/>
                <a:gd name="T13" fmla="*/ 539 h 539"/>
                <a:gd name="T14" fmla="*/ 164 w 302"/>
                <a:gd name="T15" fmla="*/ 539 h 539"/>
                <a:gd name="T16" fmla="*/ 302 w 302"/>
                <a:gd name="T17" fmla="*/ 257 h 5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2" h="539">
                  <a:moveTo>
                    <a:pt x="302" y="257"/>
                  </a:moveTo>
                  <a:lnTo>
                    <a:pt x="164" y="0"/>
                  </a:lnTo>
                  <a:lnTo>
                    <a:pt x="164" y="88"/>
                  </a:lnTo>
                  <a:lnTo>
                    <a:pt x="0" y="88"/>
                  </a:lnTo>
                  <a:lnTo>
                    <a:pt x="0" y="467"/>
                  </a:lnTo>
                  <a:lnTo>
                    <a:pt x="164" y="467"/>
                  </a:lnTo>
                  <a:lnTo>
                    <a:pt x="164" y="539"/>
                  </a:lnTo>
                  <a:lnTo>
                    <a:pt x="302" y="257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8" name="Line 99"/>
            <p:cNvSpPr>
              <a:spLocks noChangeShapeType="1"/>
            </p:cNvSpPr>
            <p:nvPr/>
          </p:nvSpPr>
          <p:spPr bwMode="auto">
            <a:xfrm flipH="1" flipV="1">
              <a:off x="2078" y="1525"/>
              <a:ext cx="138" cy="257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9" name="Line 100"/>
            <p:cNvSpPr>
              <a:spLocks noChangeShapeType="1"/>
            </p:cNvSpPr>
            <p:nvPr/>
          </p:nvSpPr>
          <p:spPr bwMode="auto">
            <a:xfrm>
              <a:off x="2078" y="1525"/>
              <a:ext cx="0" cy="88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0" name="Line 101"/>
            <p:cNvSpPr>
              <a:spLocks noChangeShapeType="1"/>
            </p:cNvSpPr>
            <p:nvPr/>
          </p:nvSpPr>
          <p:spPr bwMode="auto">
            <a:xfrm flipH="1">
              <a:off x="1914" y="1613"/>
              <a:ext cx="164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1" name="Line 102"/>
            <p:cNvSpPr>
              <a:spLocks noChangeShapeType="1"/>
            </p:cNvSpPr>
            <p:nvPr/>
          </p:nvSpPr>
          <p:spPr bwMode="auto">
            <a:xfrm>
              <a:off x="1914" y="1613"/>
              <a:ext cx="0" cy="379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2" name="Line 103"/>
            <p:cNvSpPr>
              <a:spLocks noChangeShapeType="1"/>
            </p:cNvSpPr>
            <p:nvPr/>
          </p:nvSpPr>
          <p:spPr bwMode="auto">
            <a:xfrm>
              <a:off x="1914" y="1992"/>
              <a:ext cx="164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3" name="Line 104"/>
            <p:cNvSpPr>
              <a:spLocks noChangeShapeType="1"/>
            </p:cNvSpPr>
            <p:nvPr/>
          </p:nvSpPr>
          <p:spPr bwMode="auto">
            <a:xfrm>
              <a:off x="2078" y="1992"/>
              <a:ext cx="0" cy="72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4" name="Line 105"/>
            <p:cNvSpPr>
              <a:spLocks noChangeShapeType="1"/>
            </p:cNvSpPr>
            <p:nvPr/>
          </p:nvSpPr>
          <p:spPr bwMode="auto">
            <a:xfrm flipV="1">
              <a:off x="2078" y="1782"/>
              <a:ext cx="138" cy="282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00" name="Freeform 107"/>
          <p:cNvSpPr>
            <a:spLocks noEditPoints="1"/>
          </p:cNvSpPr>
          <p:nvPr/>
        </p:nvSpPr>
        <p:spPr bwMode="auto">
          <a:xfrm>
            <a:off x="2974978" y="2319343"/>
            <a:ext cx="596901" cy="1047751"/>
          </a:xfrm>
          <a:custGeom>
            <a:avLst/>
            <a:gdLst>
              <a:gd name="T0" fmla="*/ 0 w 376"/>
              <a:gd name="T1" fmla="*/ 0 h 660"/>
              <a:gd name="T2" fmla="*/ 376 w 376"/>
              <a:gd name="T3" fmla="*/ 0 h 660"/>
              <a:gd name="T4" fmla="*/ 376 w 376"/>
              <a:gd name="T5" fmla="*/ 660 h 660"/>
              <a:gd name="T6" fmla="*/ 0 w 376"/>
              <a:gd name="T7" fmla="*/ 660 h 660"/>
              <a:gd name="T8" fmla="*/ 0 w 376"/>
              <a:gd name="T9" fmla="*/ 0 h 660"/>
              <a:gd name="T10" fmla="*/ 5 w 376"/>
              <a:gd name="T11" fmla="*/ 657 h 660"/>
              <a:gd name="T12" fmla="*/ 2 w 376"/>
              <a:gd name="T13" fmla="*/ 654 h 660"/>
              <a:gd name="T14" fmla="*/ 374 w 376"/>
              <a:gd name="T15" fmla="*/ 654 h 660"/>
              <a:gd name="T16" fmla="*/ 371 w 376"/>
              <a:gd name="T17" fmla="*/ 657 h 660"/>
              <a:gd name="T18" fmla="*/ 371 w 376"/>
              <a:gd name="T19" fmla="*/ 2 h 660"/>
              <a:gd name="T20" fmla="*/ 374 w 376"/>
              <a:gd name="T21" fmla="*/ 5 h 660"/>
              <a:gd name="T22" fmla="*/ 2 w 376"/>
              <a:gd name="T23" fmla="*/ 5 h 660"/>
              <a:gd name="T24" fmla="*/ 5 w 376"/>
              <a:gd name="T25" fmla="*/ 2 h 660"/>
              <a:gd name="T26" fmla="*/ 5 w 376"/>
              <a:gd name="T27" fmla="*/ 657 h 6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6" h="660">
                <a:moveTo>
                  <a:pt x="0" y="0"/>
                </a:moveTo>
                <a:lnTo>
                  <a:pt x="376" y="0"/>
                </a:lnTo>
                <a:lnTo>
                  <a:pt x="376" y="660"/>
                </a:lnTo>
                <a:lnTo>
                  <a:pt x="0" y="660"/>
                </a:lnTo>
                <a:lnTo>
                  <a:pt x="0" y="0"/>
                </a:lnTo>
                <a:close/>
                <a:moveTo>
                  <a:pt x="5" y="657"/>
                </a:moveTo>
                <a:lnTo>
                  <a:pt x="2" y="654"/>
                </a:lnTo>
                <a:lnTo>
                  <a:pt x="374" y="654"/>
                </a:lnTo>
                <a:lnTo>
                  <a:pt x="371" y="657"/>
                </a:lnTo>
                <a:lnTo>
                  <a:pt x="371" y="2"/>
                </a:lnTo>
                <a:lnTo>
                  <a:pt x="374" y="5"/>
                </a:lnTo>
                <a:lnTo>
                  <a:pt x="2" y="5"/>
                </a:lnTo>
                <a:lnTo>
                  <a:pt x="5" y="2"/>
                </a:lnTo>
                <a:lnTo>
                  <a:pt x="5" y="65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1" name="Rectangle 108"/>
          <p:cNvSpPr>
            <a:spLocks noChangeArrowheads="1"/>
          </p:cNvSpPr>
          <p:nvPr/>
        </p:nvSpPr>
        <p:spPr bwMode="auto">
          <a:xfrm>
            <a:off x="7013582" y="3538544"/>
            <a:ext cx="606426" cy="10144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102" name="Group 117"/>
          <p:cNvGrpSpPr>
            <a:grpSpLocks/>
          </p:cNvGrpSpPr>
          <p:nvPr/>
        </p:nvGrpSpPr>
        <p:grpSpPr bwMode="auto">
          <a:xfrm>
            <a:off x="7064382" y="3630619"/>
            <a:ext cx="509588" cy="842964"/>
            <a:chOff x="4450" y="2287"/>
            <a:chExt cx="321" cy="531"/>
          </a:xfrm>
        </p:grpSpPr>
        <p:sp>
          <p:nvSpPr>
            <p:cNvPr id="239" name="Freeform 109"/>
            <p:cNvSpPr>
              <a:spLocks/>
            </p:cNvSpPr>
            <p:nvPr/>
          </p:nvSpPr>
          <p:spPr bwMode="auto">
            <a:xfrm>
              <a:off x="4450" y="2287"/>
              <a:ext cx="321" cy="531"/>
            </a:xfrm>
            <a:custGeom>
              <a:avLst/>
              <a:gdLst>
                <a:gd name="T0" fmla="*/ 0 w 321"/>
                <a:gd name="T1" fmla="*/ 254 h 531"/>
                <a:gd name="T2" fmla="*/ 146 w 321"/>
                <a:gd name="T3" fmla="*/ 0 h 531"/>
                <a:gd name="T4" fmla="*/ 146 w 321"/>
                <a:gd name="T5" fmla="*/ 87 h 531"/>
                <a:gd name="T6" fmla="*/ 321 w 321"/>
                <a:gd name="T7" fmla="*/ 87 h 531"/>
                <a:gd name="T8" fmla="*/ 321 w 321"/>
                <a:gd name="T9" fmla="*/ 459 h 531"/>
                <a:gd name="T10" fmla="*/ 146 w 321"/>
                <a:gd name="T11" fmla="*/ 459 h 531"/>
                <a:gd name="T12" fmla="*/ 146 w 321"/>
                <a:gd name="T13" fmla="*/ 531 h 531"/>
                <a:gd name="T14" fmla="*/ 146 w 321"/>
                <a:gd name="T15" fmla="*/ 531 h 531"/>
                <a:gd name="T16" fmla="*/ 0 w 321"/>
                <a:gd name="T17" fmla="*/ 254 h 5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1" h="531">
                  <a:moveTo>
                    <a:pt x="0" y="254"/>
                  </a:moveTo>
                  <a:lnTo>
                    <a:pt x="146" y="0"/>
                  </a:lnTo>
                  <a:lnTo>
                    <a:pt x="146" y="87"/>
                  </a:lnTo>
                  <a:lnTo>
                    <a:pt x="321" y="87"/>
                  </a:lnTo>
                  <a:lnTo>
                    <a:pt x="321" y="459"/>
                  </a:lnTo>
                  <a:lnTo>
                    <a:pt x="146" y="459"/>
                  </a:lnTo>
                  <a:lnTo>
                    <a:pt x="146" y="531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0" name="Line 110"/>
            <p:cNvSpPr>
              <a:spLocks noChangeShapeType="1"/>
            </p:cNvSpPr>
            <p:nvPr/>
          </p:nvSpPr>
          <p:spPr bwMode="auto">
            <a:xfrm flipV="1">
              <a:off x="4450" y="2287"/>
              <a:ext cx="146" cy="254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1" name="Line 111"/>
            <p:cNvSpPr>
              <a:spLocks noChangeShapeType="1"/>
            </p:cNvSpPr>
            <p:nvPr/>
          </p:nvSpPr>
          <p:spPr bwMode="auto">
            <a:xfrm>
              <a:off x="4596" y="2287"/>
              <a:ext cx="0" cy="87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2" name="Line 112"/>
            <p:cNvSpPr>
              <a:spLocks noChangeShapeType="1"/>
            </p:cNvSpPr>
            <p:nvPr/>
          </p:nvSpPr>
          <p:spPr bwMode="auto">
            <a:xfrm>
              <a:off x="4596" y="2374"/>
              <a:ext cx="175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3" name="Line 113"/>
            <p:cNvSpPr>
              <a:spLocks noChangeShapeType="1"/>
            </p:cNvSpPr>
            <p:nvPr/>
          </p:nvSpPr>
          <p:spPr bwMode="auto">
            <a:xfrm>
              <a:off x="4771" y="2374"/>
              <a:ext cx="0" cy="372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4" name="Line 114"/>
            <p:cNvSpPr>
              <a:spLocks noChangeShapeType="1"/>
            </p:cNvSpPr>
            <p:nvPr/>
          </p:nvSpPr>
          <p:spPr bwMode="auto">
            <a:xfrm flipH="1">
              <a:off x="4596" y="2746"/>
              <a:ext cx="175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5" name="Line 115"/>
            <p:cNvSpPr>
              <a:spLocks noChangeShapeType="1"/>
            </p:cNvSpPr>
            <p:nvPr/>
          </p:nvSpPr>
          <p:spPr bwMode="auto">
            <a:xfrm>
              <a:off x="4596" y="2746"/>
              <a:ext cx="0" cy="72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6" name="Line 116"/>
            <p:cNvSpPr>
              <a:spLocks noChangeShapeType="1"/>
            </p:cNvSpPr>
            <p:nvPr/>
          </p:nvSpPr>
          <p:spPr bwMode="auto">
            <a:xfrm flipH="1" flipV="1">
              <a:off x="4450" y="2541"/>
              <a:ext cx="146" cy="277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03" name="Freeform 118"/>
          <p:cNvSpPr>
            <a:spLocks noEditPoints="1"/>
          </p:cNvSpPr>
          <p:nvPr/>
        </p:nvSpPr>
        <p:spPr bwMode="auto">
          <a:xfrm>
            <a:off x="7005645" y="3530607"/>
            <a:ext cx="622301" cy="1030289"/>
          </a:xfrm>
          <a:custGeom>
            <a:avLst/>
            <a:gdLst>
              <a:gd name="T0" fmla="*/ 0 w 392"/>
              <a:gd name="T1" fmla="*/ 0 h 649"/>
              <a:gd name="T2" fmla="*/ 392 w 392"/>
              <a:gd name="T3" fmla="*/ 0 h 649"/>
              <a:gd name="T4" fmla="*/ 392 w 392"/>
              <a:gd name="T5" fmla="*/ 649 h 649"/>
              <a:gd name="T6" fmla="*/ 0 w 392"/>
              <a:gd name="T7" fmla="*/ 649 h 649"/>
              <a:gd name="T8" fmla="*/ 0 w 392"/>
              <a:gd name="T9" fmla="*/ 0 h 649"/>
              <a:gd name="T10" fmla="*/ 5 w 392"/>
              <a:gd name="T11" fmla="*/ 647 h 649"/>
              <a:gd name="T12" fmla="*/ 2 w 392"/>
              <a:gd name="T13" fmla="*/ 644 h 649"/>
              <a:gd name="T14" fmla="*/ 389 w 392"/>
              <a:gd name="T15" fmla="*/ 644 h 649"/>
              <a:gd name="T16" fmla="*/ 387 w 392"/>
              <a:gd name="T17" fmla="*/ 647 h 649"/>
              <a:gd name="T18" fmla="*/ 387 w 392"/>
              <a:gd name="T19" fmla="*/ 2 h 649"/>
              <a:gd name="T20" fmla="*/ 389 w 392"/>
              <a:gd name="T21" fmla="*/ 5 h 649"/>
              <a:gd name="T22" fmla="*/ 2 w 392"/>
              <a:gd name="T23" fmla="*/ 5 h 649"/>
              <a:gd name="T24" fmla="*/ 5 w 392"/>
              <a:gd name="T25" fmla="*/ 2 h 649"/>
              <a:gd name="T26" fmla="*/ 5 w 392"/>
              <a:gd name="T27" fmla="*/ 647 h 64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2" h="649">
                <a:moveTo>
                  <a:pt x="0" y="0"/>
                </a:moveTo>
                <a:lnTo>
                  <a:pt x="392" y="0"/>
                </a:lnTo>
                <a:lnTo>
                  <a:pt x="392" y="649"/>
                </a:lnTo>
                <a:lnTo>
                  <a:pt x="0" y="649"/>
                </a:lnTo>
                <a:lnTo>
                  <a:pt x="0" y="0"/>
                </a:lnTo>
                <a:close/>
                <a:moveTo>
                  <a:pt x="5" y="647"/>
                </a:moveTo>
                <a:lnTo>
                  <a:pt x="2" y="644"/>
                </a:lnTo>
                <a:lnTo>
                  <a:pt x="389" y="644"/>
                </a:lnTo>
                <a:lnTo>
                  <a:pt x="387" y="647"/>
                </a:lnTo>
                <a:lnTo>
                  <a:pt x="387" y="2"/>
                </a:lnTo>
                <a:lnTo>
                  <a:pt x="389" y="5"/>
                </a:lnTo>
                <a:lnTo>
                  <a:pt x="2" y="5"/>
                </a:lnTo>
                <a:lnTo>
                  <a:pt x="5" y="2"/>
                </a:lnTo>
                <a:lnTo>
                  <a:pt x="5" y="64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4" name="Rectangle 119"/>
          <p:cNvSpPr>
            <a:spLocks noChangeArrowheads="1"/>
          </p:cNvSpPr>
          <p:nvPr/>
        </p:nvSpPr>
        <p:spPr bwMode="auto">
          <a:xfrm>
            <a:off x="2941640" y="3603632"/>
            <a:ext cx="565151" cy="10239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105" name="Group 128"/>
          <p:cNvGrpSpPr>
            <a:grpSpLocks/>
          </p:cNvGrpSpPr>
          <p:nvPr/>
        </p:nvGrpSpPr>
        <p:grpSpPr bwMode="auto">
          <a:xfrm>
            <a:off x="2990853" y="3697294"/>
            <a:ext cx="473075" cy="849314"/>
            <a:chOff x="1884" y="2329"/>
            <a:chExt cx="298" cy="535"/>
          </a:xfrm>
        </p:grpSpPr>
        <p:sp>
          <p:nvSpPr>
            <p:cNvPr id="231" name="Freeform 120"/>
            <p:cNvSpPr>
              <a:spLocks/>
            </p:cNvSpPr>
            <p:nvPr/>
          </p:nvSpPr>
          <p:spPr bwMode="auto">
            <a:xfrm>
              <a:off x="1884" y="2329"/>
              <a:ext cx="298" cy="535"/>
            </a:xfrm>
            <a:custGeom>
              <a:avLst/>
              <a:gdLst>
                <a:gd name="T0" fmla="*/ 0 w 298"/>
                <a:gd name="T1" fmla="*/ 255 h 535"/>
                <a:gd name="T2" fmla="*/ 135 w 298"/>
                <a:gd name="T3" fmla="*/ 0 h 535"/>
                <a:gd name="T4" fmla="*/ 135 w 298"/>
                <a:gd name="T5" fmla="*/ 87 h 535"/>
                <a:gd name="T6" fmla="*/ 298 w 298"/>
                <a:gd name="T7" fmla="*/ 87 h 535"/>
                <a:gd name="T8" fmla="*/ 298 w 298"/>
                <a:gd name="T9" fmla="*/ 463 h 535"/>
                <a:gd name="T10" fmla="*/ 135 w 298"/>
                <a:gd name="T11" fmla="*/ 463 h 535"/>
                <a:gd name="T12" fmla="*/ 135 w 298"/>
                <a:gd name="T13" fmla="*/ 535 h 535"/>
                <a:gd name="T14" fmla="*/ 135 w 298"/>
                <a:gd name="T15" fmla="*/ 535 h 535"/>
                <a:gd name="T16" fmla="*/ 0 w 298"/>
                <a:gd name="T17" fmla="*/ 255 h 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5">
                  <a:moveTo>
                    <a:pt x="0" y="255"/>
                  </a:moveTo>
                  <a:lnTo>
                    <a:pt x="135" y="0"/>
                  </a:lnTo>
                  <a:lnTo>
                    <a:pt x="135" y="87"/>
                  </a:lnTo>
                  <a:lnTo>
                    <a:pt x="298" y="87"/>
                  </a:lnTo>
                  <a:lnTo>
                    <a:pt x="298" y="463"/>
                  </a:lnTo>
                  <a:lnTo>
                    <a:pt x="135" y="463"/>
                  </a:lnTo>
                  <a:lnTo>
                    <a:pt x="135" y="535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2" name="Line 121"/>
            <p:cNvSpPr>
              <a:spLocks noChangeShapeType="1"/>
            </p:cNvSpPr>
            <p:nvPr/>
          </p:nvSpPr>
          <p:spPr bwMode="auto">
            <a:xfrm flipV="1">
              <a:off x="1884" y="2329"/>
              <a:ext cx="135" cy="255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3" name="Line 122"/>
            <p:cNvSpPr>
              <a:spLocks noChangeShapeType="1"/>
            </p:cNvSpPr>
            <p:nvPr/>
          </p:nvSpPr>
          <p:spPr bwMode="auto">
            <a:xfrm>
              <a:off x="2019" y="2329"/>
              <a:ext cx="0" cy="87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4" name="Line 123"/>
            <p:cNvSpPr>
              <a:spLocks noChangeShapeType="1"/>
            </p:cNvSpPr>
            <p:nvPr/>
          </p:nvSpPr>
          <p:spPr bwMode="auto">
            <a:xfrm>
              <a:off x="2019" y="2416"/>
              <a:ext cx="163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5" name="Line 124"/>
            <p:cNvSpPr>
              <a:spLocks noChangeShapeType="1"/>
            </p:cNvSpPr>
            <p:nvPr/>
          </p:nvSpPr>
          <p:spPr bwMode="auto">
            <a:xfrm>
              <a:off x="2182" y="2416"/>
              <a:ext cx="0" cy="376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6" name="Line 125"/>
            <p:cNvSpPr>
              <a:spLocks noChangeShapeType="1"/>
            </p:cNvSpPr>
            <p:nvPr/>
          </p:nvSpPr>
          <p:spPr bwMode="auto">
            <a:xfrm flipH="1">
              <a:off x="2019" y="2792"/>
              <a:ext cx="163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7" name="Line 126"/>
            <p:cNvSpPr>
              <a:spLocks noChangeShapeType="1"/>
            </p:cNvSpPr>
            <p:nvPr/>
          </p:nvSpPr>
          <p:spPr bwMode="auto">
            <a:xfrm>
              <a:off x="2019" y="2792"/>
              <a:ext cx="0" cy="72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8" name="Line 127"/>
            <p:cNvSpPr>
              <a:spLocks noChangeShapeType="1"/>
            </p:cNvSpPr>
            <p:nvPr/>
          </p:nvSpPr>
          <p:spPr bwMode="auto">
            <a:xfrm flipH="1" flipV="1">
              <a:off x="1884" y="2584"/>
              <a:ext cx="135" cy="28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06" name="Freeform 129"/>
          <p:cNvSpPr>
            <a:spLocks noEditPoints="1"/>
          </p:cNvSpPr>
          <p:nvPr/>
        </p:nvSpPr>
        <p:spPr bwMode="auto">
          <a:xfrm>
            <a:off x="2933703" y="3595694"/>
            <a:ext cx="581026" cy="1039814"/>
          </a:xfrm>
          <a:custGeom>
            <a:avLst/>
            <a:gdLst>
              <a:gd name="T0" fmla="*/ 0 w 366"/>
              <a:gd name="T1" fmla="*/ 0 h 655"/>
              <a:gd name="T2" fmla="*/ 366 w 366"/>
              <a:gd name="T3" fmla="*/ 0 h 655"/>
              <a:gd name="T4" fmla="*/ 366 w 366"/>
              <a:gd name="T5" fmla="*/ 655 h 655"/>
              <a:gd name="T6" fmla="*/ 0 w 366"/>
              <a:gd name="T7" fmla="*/ 655 h 655"/>
              <a:gd name="T8" fmla="*/ 0 w 366"/>
              <a:gd name="T9" fmla="*/ 0 h 655"/>
              <a:gd name="T10" fmla="*/ 5 w 366"/>
              <a:gd name="T11" fmla="*/ 652 h 655"/>
              <a:gd name="T12" fmla="*/ 3 w 366"/>
              <a:gd name="T13" fmla="*/ 650 h 655"/>
              <a:gd name="T14" fmla="*/ 364 w 366"/>
              <a:gd name="T15" fmla="*/ 650 h 655"/>
              <a:gd name="T16" fmla="*/ 361 w 366"/>
              <a:gd name="T17" fmla="*/ 652 h 655"/>
              <a:gd name="T18" fmla="*/ 361 w 366"/>
              <a:gd name="T19" fmla="*/ 2 h 655"/>
              <a:gd name="T20" fmla="*/ 364 w 366"/>
              <a:gd name="T21" fmla="*/ 5 h 655"/>
              <a:gd name="T22" fmla="*/ 3 w 366"/>
              <a:gd name="T23" fmla="*/ 5 h 655"/>
              <a:gd name="T24" fmla="*/ 5 w 366"/>
              <a:gd name="T25" fmla="*/ 2 h 655"/>
              <a:gd name="T26" fmla="*/ 5 w 366"/>
              <a:gd name="T27" fmla="*/ 652 h 6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6" h="655">
                <a:moveTo>
                  <a:pt x="0" y="0"/>
                </a:moveTo>
                <a:lnTo>
                  <a:pt x="366" y="0"/>
                </a:lnTo>
                <a:lnTo>
                  <a:pt x="366" y="655"/>
                </a:lnTo>
                <a:lnTo>
                  <a:pt x="0" y="655"/>
                </a:lnTo>
                <a:lnTo>
                  <a:pt x="0" y="0"/>
                </a:lnTo>
                <a:close/>
                <a:moveTo>
                  <a:pt x="5" y="652"/>
                </a:moveTo>
                <a:lnTo>
                  <a:pt x="3" y="650"/>
                </a:lnTo>
                <a:lnTo>
                  <a:pt x="364" y="650"/>
                </a:lnTo>
                <a:lnTo>
                  <a:pt x="361" y="652"/>
                </a:lnTo>
                <a:lnTo>
                  <a:pt x="361" y="2"/>
                </a:lnTo>
                <a:lnTo>
                  <a:pt x="364" y="5"/>
                </a:lnTo>
                <a:lnTo>
                  <a:pt x="3" y="5"/>
                </a:lnTo>
                <a:lnTo>
                  <a:pt x="5" y="2"/>
                </a:lnTo>
                <a:lnTo>
                  <a:pt x="5" y="6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7" name="Rectangle 130"/>
          <p:cNvSpPr>
            <a:spLocks noChangeArrowheads="1"/>
          </p:cNvSpPr>
          <p:nvPr/>
        </p:nvSpPr>
        <p:spPr bwMode="auto">
          <a:xfrm>
            <a:off x="393700" y="2343155"/>
            <a:ext cx="574676" cy="10239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108" name="Group 139"/>
          <p:cNvGrpSpPr>
            <a:grpSpLocks/>
          </p:cNvGrpSpPr>
          <p:nvPr/>
        </p:nvGrpSpPr>
        <p:grpSpPr bwMode="auto">
          <a:xfrm>
            <a:off x="447675" y="2436818"/>
            <a:ext cx="473075" cy="849314"/>
            <a:chOff x="282" y="1535"/>
            <a:chExt cx="298" cy="535"/>
          </a:xfrm>
        </p:grpSpPr>
        <p:sp>
          <p:nvSpPr>
            <p:cNvPr id="223" name="Freeform 131"/>
            <p:cNvSpPr>
              <a:spLocks/>
            </p:cNvSpPr>
            <p:nvPr/>
          </p:nvSpPr>
          <p:spPr bwMode="auto">
            <a:xfrm>
              <a:off x="282" y="1535"/>
              <a:ext cx="298" cy="535"/>
            </a:xfrm>
            <a:custGeom>
              <a:avLst/>
              <a:gdLst>
                <a:gd name="T0" fmla="*/ 298 w 298"/>
                <a:gd name="T1" fmla="*/ 255 h 535"/>
                <a:gd name="T2" fmla="*/ 163 w 298"/>
                <a:gd name="T3" fmla="*/ 0 h 535"/>
                <a:gd name="T4" fmla="*/ 163 w 298"/>
                <a:gd name="T5" fmla="*/ 87 h 535"/>
                <a:gd name="T6" fmla="*/ 0 w 298"/>
                <a:gd name="T7" fmla="*/ 87 h 535"/>
                <a:gd name="T8" fmla="*/ 0 w 298"/>
                <a:gd name="T9" fmla="*/ 463 h 535"/>
                <a:gd name="T10" fmla="*/ 163 w 298"/>
                <a:gd name="T11" fmla="*/ 463 h 535"/>
                <a:gd name="T12" fmla="*/ 163 w 298"/>
                <a:gd name="T13" fmla="*/ 535 h 535"/>
                <a:gd name="T14" fmla="*/ 163 w 298"/>
                <a:gd name="T15" fmla="*/ 535 h 535"/>
                <a:gd name="T16" fmla="*/ 298 w 298"/>
                <a:gd name="T17" fmla="*/ 255 h 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5">
                  <a:moveTo>
                    <a:pt x="298" y="255"/>
                  </a:moveTo>
                  <a:lnTo>
                    <a:pt x="163" y="0"/>
                  </a:lnTo>
                  <a:lnTo>
                    <a:pt x="163" y="87"/>
                  </a:lnTo>
                  <a:lnTo>
                    <a:pt x="0" y="87"/>
                  </a:lnTo>
                  <a:lnTo>
                    <a:pt x="0" y="463"/>
                  </a:lnTo>
                  <a:lnTo>
                    <a:pt x="163" y="463"/>
                  </a:lnTo>
                  <a:lnTo>
                    <a:pt x="163" y="535"/>
                  </a:lnTo>
                  <a:lnTo>
                    <a:pt x="298" y="25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4" name="Line 132"/>
            <p:cNvSpPr>
              <a:spLocks noChangeShapeType="1"/>
            </p:cNvSpPr>
            <p:nvPr/>
          </p:nvSpPr>
          <p:spPr bwMode="auto">
            <a:xfrm flipH="1" flipV="1">
              <a:off x="445" y="1535"/>
              <a:ext cx="135" cy="255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5" name="Line 133"/>
            <p:cNvSpPr>
              <a:spLocks noChangeShapeType="1"/>
            </p:cNvSpPr>
            <p:nvPr/>
          </p:nvSpPr>
          <p:spPr bwMode="auto">
            <a:xfrm>
              <a:off x="445" y="1535"/>
              <a:ext cx="0" cy="87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6" name="Line 134"/>
            <p:cNvSpPr>
              <a:spLocks noChangeShapeType="1"/>
            </p:cNvSpPr>
            <p:nvPr/>
          </p:nvSpPr>
          <p:spPr bwMode="auto">
            <a:xfrm flipH="1">
              <a:off x="282" y="1622"/>
              <a:ext cx="163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7" name="Line 135"/>
            <p:cNvSpPr>
              <a:spLocks noChangeShapeType="1"/>
            </p:cNvSpPr>
            <p:nvPr/>
          </p:nvSpPr>
          <p:spPr bwMode="auto">
            <a:xfrm>
              <a:off x="282" y="1622"/>
              <a:ext cx="0" cy="376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8" name="Line 136"/>
            <p:cNvSpPr>
              <a:spLocks noChangeShapeType="1"/>
            </p:cNvSpPr>
            <p:nvPr/>
          </p:nvSpPr>
          <p:spPr bwMode="auto">
            <a:xfrm>
              <a:off x="282" y="1998"/>
              <a:ext cx="163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9" name="Line 137"/>
            <p:cNvSpPr>
              <a:spLocks noChangeShapeType="1"/>
            </p:cNvSpPr>
            <p:nvPr/>
          </p:nvSpPr>
          <p:spPr bwMode="auto">
            <a:xfrm>
              <a:off x="445" y="1998"/>
              <a:ext cx="0" cy="72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0" name="Line 138"/>
            <p:cNvSpPr>
              <a:spLocks noChangeShapeType="1"/>
            </p:cNvSpPr>
            <p:nvPr/>
          </p:nvSpPr>
          <p:spPr bwMode="auto">
            <a:xfrm flipV="1">
              <a:off x="445" y="1790"/>
              <a:ext cx="135" cy="28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09" name="Freeform 140"/>
          <p:cNvSpPr>
            <a:spLocks noEditPoints="1"/>
          </p:cNvSpPr>
          <p:nvPr/>
        </p:nvSpPr>
        <p:spPr bwMode="auto">
          <a:xfrm>
            <a:off x="385763" y="2335218"/>
            <a:ext cx="590551" cy="1039814"/>
          </a:xfrm>
          <a:custGeom>
            <a:avLst/>
            <a:gdLst>
              <a:gd name="T0" fmla="*/ 0 w 372"/>
              <a:gd name="T1" fmla="*/ 0 h 655"/>
              <a:gd name="T2" fmla="*/ 372 w 372"/>
              <a:gd name="T3" fmla="*/ 0 h 655"/>
              <a:gd name="T4" fmla="*/ 372 w 372"/>
              <a:gd name="T5" fmla="*/ 655 h 655"/>
              <a:gd name="T6" fmla="*/ 0 w 372"/>
              <a:gd name="T7" fmla="*/ 655 h 655"/>
              <a:gd name="T8" fmla="*/ 0 w 372"/>
              <a:gd name="T9" fmla="*/ 0 h 655"/>
              <a:gd name="T10" fmla="*/ 5 w 372"/>
              <a:gd name="T11" fmla="*/ 652 h 655"/>
              <a:gd name="T12" fmla="*/ 3 w 372"/>
              <a:gd name="T13" fmla="*/ 650 h 655"/>
              <a:gd name="T14" fmla="*/ 369 w 372"/>
              <a:gd name="T15" fmla="*/ 650 h 655"/>
              <a:gd name="T16" fmla="*/ 367 w 372"/>
              <a:gd name="T17" fmla="*/ 652 h 655"/>
              <a:gd name="T18" fmla="*/ 367 w 372"/>
              <a:gd name="T19" fmla="*/ 2 h 655"/>
              <a:gd name="T20" fmla="*/ 369 w 372"/>
              <a:gd name="T21" fmla="*/ 5 h 655"/>
              <a:gd name="T22" fmla="*/ 3 w 372"/>
              <a:gd name="T23" fmla="*/ 5 h 655"/>
              <a:gd name="T24" fmla="*/ 5 w 372"/>
              <a:gd name="T25" fmla="*/ 2 h 655"/>
              <a:gd name="T26" fmla="*/ 5 w 372"/>
              <a:gd name="T27" fmla="*/ 652 h 6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2" h="655">
                <a:moveTo>
                  <a:pt x="0" y="0"/>
                </a:moveTo>
                <a:lnTo>
                  <a:pt x="372" y="0"/>
                </a:lnTo>
                <a:lnTo>
                  <a:pt x="372" y="655"/>
                </a:lnTo>
                <a:lnTo>
                  <a:pt x="0" y="655"/>
                </a:lnTo>
                <a:lnTo>
                  <a:pt x="0" y="0"/>
                </a:lnTo>
                <a:close/>
                <a:moveTo>
                  <a:pt x="5" y="652"/>
                </a:moveTo>
                <a:lnTo>
                  <a:pt x="3" y="650"/>
                </a:lnTo>
                <a:lnTo>
                  <a:pt x="369" y="650"/>
                </a:lnTo>
                <a:lnTo>
                  <a:pt x="367" y="652"/>
                </a:lnTo>
                <a:lnTo>
                  <a:pt x="367" y="2"/>
                </a:lnTo>
                <a:lnTo>
                  <a:pt x="369" y="5"/>
                </a:lnTo>
                <a:lnTo>
                  <a:pt x="3" y="5"/>
                </a:lnTo>
                <a:lnTo>
                  <a:pt x="5" y="2"/>
                </a:lnTo>
                <a:lnTo>
                  <a:pt x="5" y="6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0" name="Rectangle 141"/>
          <p:cNvSpPr>
            <a:spLocks noChangeArrowheads="1"/>
          </p:cNvSpPr>
          <p:nvPr/>
        </p:nvSpPr>
        <p:spPr bwMode="auto">
          <a:xfrm>
            <a:off x="2417765" y="2366968"/>
            <a:ext cx="458788" cy="225107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111" name="Group 153"/>
          <p:cNvGrpSpPr>
            <a:grpSpLocks/>
          </p:cNvGrpSpPr>
          <p:nvPr/>
        </p:nvGrpSpPr>
        <p:grpSpPr bwMode="auto">
          <a:xfrm>
            <a:off x="2455865" y="2446343"/>
            <a:ext cx="382588" cy="2106615"/>
            <a:chOff x="1547" y="1541"/>
            <a:chExt cx="241" cy="1327"/>
          </a:xfrm>
        </p:grpSpPr>
        <p:sp>
          <p:nvSpPr>
            <p:cNvPr id="212" name="Line 142"/>
            <p:cNvSpPr>
              <a:spLocks noChangeShapeType="1"/>
            </p:cNvSpPr>
            <p:nvPr/>
          </p:nvSpPr>
          <p:spPr bwMode="auto">
            <a:xfrm>
              <a:off x="1547" y="2139"/>
              <a:ext cx="241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3" name="Rectangle 143"/>
            <p:cNvSpPr>
              <a:spLocks noChangeArrowheads="1"/>
            </p:cNvSpPr>
            <p:nvPr/>
          </p:nvSpPr>
          <p:spPr bwMode="auto">
            <a:xfrm>
              <a:off x="1607" y="1541"/>
              <a:ext cx="115" cy="1327"/>
            </a:xfrm>
            <a:prstGeom prst="rect">
              <a:avLst/>
            </a:prstGeom>
            <a:solidFill>
              <a:srgbClr val="008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4" name="Rectangle 144"/>
            <p:cNvSpPr>
              <a:spLocks noChangeArrowheads="1"/>
            </p:cNvSpPr>
            <p:nvPr/>
          </p:nvSpPr>
          <p:spPr bwMode="auto">
            <a:xfrm>
              <a:off x="1607" y="1541"/>
              <a:ext cx="115" cy="1327"/>
            </a:xfrm>
            <a:prstGeom prst="rect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5" name="Line 145"/>
            <p:cNvSpPr>
              <a:spLocks noChangeShapeType="1"/>
            </p:cNvSpPr>
            <p:nvPr/>
          </p:nvSpPr>
          <p:spPr bwMode="auto">
            <a:xfrm>
              <a:off x="1607" y="1587"/>
              <a:ext cx="112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6" name="Line 146"/>
            <p:cNvSpPr>
              <a:spLocks noChangeShapeType="1"/>
            </p:cNvSpPr>
            <p:nvPr/>
          </p:nvSpPr>
          <p:spPr bwMode="auto">
            <a:xfrm>
              <a:off x="1607" y="2007"/>
              <a:ext cx="112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7" name="Line 147"/>
            <p:cNvSpPr>
              <a:spLocks noChangeShapeType="1"/>
            </p:cNvSpPr>
            <p:nvPr/>
          </p:nvSpPr>
          <p:spPr bwMode="auto">
            <a:xfrm>
              <a:off x="1607" y="2340"/>
              <a:ext cx="109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8" name="Line 148"/>
            <p:cNvSpPr>
              <a:spLocks noChangeShapeType="1"/>
            </p:cNvSpPr>
            <p:nvPr/>
          </p:nvSpPr>
          <p:spPr bwMode="auto">
            <a:xfrm>
              <a:off x="1607" y="2705"/>
              <a:ext cx="112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9" name="Line 149"/>
            <p:cNvSpPr>
              <a:spLocks noChangeShapeType="1"/>
            </p:cNvSpPr>
            <p:nvPr/>
          </p:nvSpPr>
          <p:spPr bwMode="auto">
            <a:xfrm>
              <a:off x="1607" y="1766"/>
              <a:ext cx="112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0" name="Line 150"/>
            <p:cNvSpPr>
              <a:spLocks noChangeShapeType="1"/>
            </p:cNvSpPr>
            <p:nvPr/>
          </p:nvSpPr>
          <p:spPr bwMode="auto">
            <a:xfrm flipV="1">
              <a:off x="1661" y="1890"/>
              <a:ext cx="0" cy="497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1" name="Freeform 151"/>
            <p:cNvSpPr>
              <a:spLocks/>
            </p:cNvSpPr>
            <p:nvPr/>
          </p:nvSpPr>
          <p:spPr bwMode="auto">
            <a:xfrm>
              <a:off x="1655" y="2395"/>
              <a:ext cx="18" cy="78"/>
            </a:xfrm>
            <a:custGeom>
              <a:avLst/>
              <a:gdLst>
                <a:gd name="T0" fmla="*/ 9 w 18"/>
                <a:gd name="T1" fmla="*/ 78 h 78"/>
                <a:gd name="T2" fmla="*/ 18 w 18"/>
                <a:gd name="T3" fmla="*/ 0 h 78"/>
                <a:gd name="T4" fmla="*/ 9 w 18"/>
                <a:gd name="T5" fmla="*/ 0 h 78"/>
                <a:gd name="T6" fmla="*/ 0 w 18"/>
                <a:gd name="T7" fmla="*/ 0 h 78"/>
                <a:gd name="T8" fmla="*/ 9 w 18"/>
                <a:gd name="T9" fmla="*/ 78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78">
                  <a:moveTo>
                    <a:pt x="9" y="78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2" name="Freeform 152"/>
            <p:cNvSpPr>
              <a:spLocks/>
            </p:cNvSpPr>
            <p:nvPr/>
          </p:nvSpPr>
          <p:spPr bwMode="auto">
            <a:xfrm>
              <a:off x="1655" y="2395"/>
              <a:ext cx="18" cy="78"/>
            </a:xfrm>
            <a:custGeom>
              <a:avLst/>
              <a:gdLst>
                <a:gd name="T0" fmla="*/ 9 w 18"/>
                <a:gd name="T1" fmla="*/ 78 h 78"/>
                <a:gd name="T2" fmla="*/ 18 w 18"/>
                <a:gd name="T3" fmla="*/ 0 h 78"/>
                <a:gd name="T4" fmla="*/ 9 w 18"/>
                <a:gd name="T5" fmla="*/ 0 h 78"/>
                <a:gd name="T6" fmla="*/ 0 w 18"/>
                <a:gd name="T7" fmla="*/ 0 h 78"/>
                <a:gd name="T8" fmla="*/ 9 w 18"/>
                <a:gd name="T9" fmla="*/ 78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78">
                  <a:moveTo>
                    <a:pt x="9" y="78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8"/>
                  </a:lnTo>
                  <a:close/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12" name="Freeform 154"/>
          <p:cNvSpPr>
            <a:spLocks noEditPoints="1"/>
          </p:cNvSpPr>
          <p:nvPr/>
        </p:nvSpPr>
        <p:spPr bwMode="auto">
          <a:xfrm>
            <a:off x="2409827" y="2359030"/>
            <a:ext cx="474663" cy="2268540"/>
          </a:xfrm>
          <a:custGeom>
            <a:avLst/>
            <a:gdLst>
              <a:gd name="T0" fmla="*/ 0 w 299"/>
              <a:gd name="T1" fmla="*/ 0 h 1429"/>
              <a:gd name="T2" fmla="*/ 299 w 299"/>
              <a:gd name="T3" fmla="*/ 0 h 1429"/>
              <a:gd name="T4" fmla="*/ 299 w 299"/>
              <a:gd name="T5" fmla="*/ 1429 h 1429"/>
              <a:gd name="T6" fmla="*/ 0 w 299"/>
              <a:gd name="T7" fmla="*/ 1429 h 1429"/>
              <a:gd name="T8" fmla="*/ 0 w 299"/>
              <a:gd name="T9" fmla="*/ 0 h 1429"/>
              <a:gd name="T10" fmla="*/ 5 w 299"/>
              <a:gd name="T11" fmla="*/ 1426 h 1429"/>
              <a:gd name="T12" fmla="*/ 2 w 299"/>
              <a:gd name="T13" fmla="*/ 1423 h 1429"/>
              <a:gd name="T14" fmla="*/ 296 w 299"/>
              <a:gd name="T15" fmla="*/ 1423 h 1429"/>
              <a:gd name="T16" fmla="*/ 294 w 299"/>
              <a:gd name="T17" fmla="*/ 1426 h 1429"/>
              <a:gd name="T18" fmla="*/ 294 w 299"/>
              <a:gd name="T19" fmla="*/ 3 h 1429"/>
              <a:gd name="T20" fmla="*/ 296 w 299"/>
              <a:gd name="T21" fmla="*/ 5 h 1429"/>
              <a:gd name="T22" fmla="*/ 2 w 299"/>
              <a:gd name="T23" fmla="*/ 5 h 1429"/>
              <a:gd name="T24" fmla="*/ 5 w 299"/>
              <a:gd name="T25" fmla="*/ 3 h 1429"/>
              <a:gd name="T26" fmla="*/ 5 w 299"/>
              <a:gd name="T27" fmla="*/ 1426 h 142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99" h="1429">
                <a:moveTo>
                  <a:pt x="0" y="0"/>
                </a:moveTo>
                <a:lnTo>
                  <a:pt x="299" y="0"/>
                </a:lnTo>
                <a:lnTo>
                  <a:pt x="299" y="1429"/>
                </a:lnTo>
                <a:lnTo>
                  <a:pt x="0" y="1429"/>
                </a:lnTo>
                <a:lnTo>
                  <a:pt x="0" y="0"/>
                </a:lnTo>
                <a:close/>
                <a:moveTo>
                  <a:pt x="5" y="1426"/>
                </a:moveTo>
                <a:lnTo>
                  <a:pt x="2" y="1423"/>
                </a:lnTo>
                <a:lnTo>
                  <a:pt x="296" y="1423"/>
                </a:lnTo>
                <a:lnTo>
                  <a:pt x="294" y="1426"/>
                </a:lnTo>
                <a:lnTo>
                  <a:pt x="294" y="3"/>
                </a:lnTo>
                <a:lnTo>
                  <a:pt x="296" y="5"/>
                </a:lnTo>
                <a:lnTo>
                  <a:pt x="2" y="5"/>
                </a:lnTo>
                <a:lnTo>
                  <a:pt x="5" y="3"/>
                </a:lnTo>
                <a:lnTo>
                  <a:pt x="5" y="142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3" name="Rectangle 155"/>
          <p:cNvSpPr>
            <a:spLocks noChangeArrowheads="1"/>
          </p:cNvSpPr>
          <p:nvPr/>
        </p:nvSpPr>
        <p:spPr bwMode="auto">
          <a:xfrm>
            <a:off x="6407156" y="2392368"/>
            <a:ext cx="458788" cy="222567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114" name="Group 167"/>
          <p:cNvGrpSpPr>
            <a:grpSpLocks/>
          </p:cNvGrpSpPr>
          <p:nvPr/>
        </p:nvGrpSpPr>
        <p:grpSpPr bwMode="auto">
          <a:xfrm>
            <a:off x="6445256" y="2470155"/>
            <a:ext cx="382588" cy="2084390"/>
            <a:chOff x="4060" y="1556"/>
            <a:chExt cx="241" cy="1313"/>
          </a:xfrm>
        </p:grpSpPr>
        <p:sp>
          <p:nvSpPr>
            <p:cNvPr id="201" name="Line 156"/>
            <p:cNvSpPr>
              <a:spLocks noChangeShapeType="1"/>
            </p:cNvSpPr>
            <p:nvPr/>
          </p:nvSpPr>
          <p:spPr bwMode="auto">
            <a:xfrm>
              <a:off x="4060" y="2147"/>
              <a:ext cx="241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2" name="Rectangle 157"/>
            <p:cNvSpPr>
              <a:spLocks noChangeArrowheads="1"/>
            </p:cNvSpPr>
            <p:nvPr/>
          </p:nvSpPr>
          <p:spPr bwMode="auto">
            <a:xfrm>
              <a:off x="4120" y="1556"/>
              <a:ext cx="115" cy="1313"/>
            </a:xfrm>
            <a:prstGeom prst="rect">
              <a:avLst/>
            </a:prstGeom>
            <a:solidFill>
              <a:srgbClr val="009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3" name="Rectangle 158"/>
            <p:cNvSpPr>
              <a:spLocks noChangeArrowheads="1"/>
            </p:cNvSpPr>
            <p:nvPr/>
          </p:nvSpPr>
          <p:spPr bwMode="auto">
            <a:xfrm>
              <a:off x="4120" y="1556"/>
              <a:ext cx="115" cy="1313"/>
            </a:xfrm>
            <a:prstGeom prst="rect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4" name="Line 159"/>
            <p:cNvSpPr>
              <a:spLocks noChangeShapeType="1"/>
            </p:cNvSpPr>
            <p:nvPr/>
          </p:nvSpPr>
          <p:spPr bwMode="auto">
            <a:xfrm>
              <a:off x="4120" y="1602"/>
              <a:ext cx="112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5" name="Line 160"/>
            <p:cNvSpPr>
              <a:spLocks noChangeShapeType="1"/>
            </p:cNvSpPr>
            <p:nvPr/>
          </p:nvSpPr>
          <p:spPr bwMode="auto">
            <a:xfrm>
              <a:off x="4120" y="2016"/>
              <a:ext cx="112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6" name="Line 161"/>
            <p:cNvSpPr>
              <a:spLocks noChangeShapeType="1"/>
            </p:cNvSpPr>
            <p:nvPr/>
          </p:nvSpPr>
          <p:spPr bwMode="auto">
            <a:xfrm>
              <a:off x="4120" y="2347"/>
              <a:ext cx="109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7" name="Line 162"/>
            <p:cNvSpPr>
              <a:spLocks noChangeShapeType="1"/>
            </p:cNvSpPr>
            <p:nvPr/>
          </p:nvSpPr>
          <p:spPr bwMode="auto">
            <a:xfrm>
              <a:off x="4120" y="2708"/>
              <a:ext cx="112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8" name="Line 163"/>
            <p:cNvSpPr>
              <a:spLocks noChangeShapeType="1"/>
            </p:cNvSpPr>
            <p:nvPr/>
          </p:nvSpPr>
          <p:spPr bwMode="auto">
            <a:xfrm>
              <a:off x="4120" y="1778"/>
              <a:ext cx="112" cy="0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9" name="Line 164"/>
            <p:cNvSpPr>
              <a:spLocks noChangeShapeType="1"/>
            </p:cNvSpPr>
            <p:nvPr/>
          </p:nvSpPr>
          <p:spPr bwMode="auto">
            <a:xfrm flipV="1">
              <a:off x="4174" y="1901"/>
              <a:ext cx="0" cy="492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0" name="Freeform 165"/>
            <p:cNvSpPr>
              <a:spLocks/>
            </p:cNvSpPr>
            <p:nvPr/>
          </p:nvSpPr>
          <p:spPr bwMode="auto">
            <a:xfrm>
              <a:off x="4168" y="2400"/>
              <a:ext cx="18" cy="77"/>
            </a:xfrm>
            <a:custGeom>
              <a:avLst/>
              <a:gdLst>
                <a:gd name="T0" fmla="*/ 9 w 18"/>
                <a:gd name="T1" fmla="*/ 77 h 77"/>
                <a:gd name="T2" fmla="*/ 18 w 18"/>
                <a:gd name="T3" fmla="*/ 0 h 77"/>
                <a:gd name="T4" fmla="*/ 9 w 18"/>
                <a:gd name="T5" fmla="*/ 0 h 77"/>
                <a:gd name="T6" fmla="*/ 0 w 18"/>
                <a:gd name="T7" fmla="*/ 0 h 77"/>
                <a:gd name="T8" fmla="*/ 9 w 18"/>
                <a:gd name="T9" fmla="*/ 77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77">
                  <a:moveTo>
                    <a:pt x="9" y="77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1" name="Freeform 166"/>
            <p:cNvSpPr>
              <a:spLocks/>
            </p:cNvSpPr>
            <p:nvPr/>
          </p:nvSpPr>
          <p:spPr bwMode="auto">
            <a:xfrm>
              <a:off x="4168" y="2400"/>
              <a:ext cx="18" cy="77"/>
            </a:xfrm>
            <a:custGeom>
              <a:avLst/>
              <a:gdLst>
                <a:gd name="T0" fmla="*/ 9 w 18"/>
                <a:gd name="T1" fmla="*/ 77 h 77"/>
                <a:gd name="T2" fmla="*/ 18 w 18"/>
                <a:gd name="T3" fmla="*/ 0 h 77"/>
                <a:gd name="T4" fmla="*/ 9 w 18"/>
                <a:gd name="T5" fmla="*/ 0 h 77"/>
                <a:gd name="T6" fmla="*/ 0 w 18"/>
                <a:gd name="T7" fmla="*/ 0 h 77"/>
                <a:gd name="T8" fmla="*/ 9 w 18"/>
                <a:gd name="T9" fmla="*/ 77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77">
                  <a:moveTo>
                    <a:pt x="9" y="77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7"/>
                  </a:lnTo>
                  <a:close/>
                </a:path>
              </a:pathLst>
            </a:custGeom>
            <a:noFill/>
            <a:ln w="3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15" name="Freeform 168"/>
          <p:cNvSpPr>
            <a:spLocks noEditPoints="1"/>
          </p:cNvSpPr>
          <p:nvPr/>
        </p:nvSpPr>
        <p:spPr bwMode="auto">
          <a:xfrm>
            <a:off x="6399219" y="2384430"/>
            <a:ext cx="474663" cy="2243140"/>
          </a:xfrm>
          <a:custGeom>
            <a:avLst/>
            <a:gdLst>
              <a:gd name="T0" fmla="*/ 0 w 299"/>
              <a:gd name="T1" fmla="*/ 0 h 1413"/>
              <a:gd name="T2" fmla="*/ 299 w 299"/>
              <a:gd name="T3" fmla="*/ 0 h 1413"/>
              <a:gd name="T4" fmla="*/ 299 w 299"/>
              <a:gd name="T5" fmla="*/ 1413 h 1413"/>
              <a:gd name="T6" fmla="*/ 0 w 299"/>
              <a:gd name="T7" fmla="*/ 1413 h 1413"/>
              <a:gd name="T8" fmla="*/ 0 w 299"/>
              <a:gd name="T9" fmla="*/ 0 h 1413"/>
              <a:gd name="T10" fmla="*/ 5 w 299"/>
              <a:gd name="T11" fmla="*/ 1410 h 1413"/>
              <a:gd name="T12" fmla="*/ 2 w 299"/>
              <a:gd name="T13" fmla="*/ 1407 h 1413"/>
              <a:gd name="T14" fmla="*/ 296 w 299"/>
              <a:gd name="T15" fmla="*/ 1407 h 1413"/>
              <a:gd name="T16" fmla="*/ 294 w 299"/>
              <a:gd name="T17" fmla="*/ 1410 h 1413"/>
              <a:gd name="T18" fmla="*/ 294 w 299"/>
              <a:gd name="T19" fmla="*/ 2 h 1413"/>
              <a:gd name="T20" fmla="*/ 296 w 299"/>
              <a:gd name="T21" fmla="*/ 5 h 1413"/>
              <a:gd name="T22" fmla="*/ 2 w 299"/>
              <a:gd name="T23" fmla="*/ 5 h 1413"/>
              <a:gd name="T24" fmla="*/ 5 w 299"/>
              <a:gd name="T25" fmla="*/ 2 h 1413"/>
              <a:gd name="T26" fmla="*/ 5 w 299"/>
              <a:gd name="T27" fmla="*/ 1410 h 141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99" h="1413">
                <a:moveTo>
                  <a:pt x="0" y="0"/>
                </a:moveTo>
                <a:lnTo>
                  <a:pt x="299" y="0"/>
                </a:lnTo>
                <a:lnTo>
                  <a:pt x="299" y="1413"/>
                </a:lnTo>
                <a:lnTo>
                  <a:pt x="0" y="1413"/>
                </a:lnTo>
                <a:lnTo>
                  <a:pt x="0" y="0"/>
                </a:lnTo>
                <a:close/>
                <a:moveTo>
                  <a:pt x="5" y="1410"/>
                </a:moveTo>
                <a:lnTo>
                  <a:pt x="2" y="1407"/>
                </a:lnTo>
                <a:lnTo>
                  <a:pt x="296" y="1407"/>
                </a:lnTo>
                <a:lnTo>
                  <a:pt x="294" y="1410"/>
                </a:lnTo>
                <a:lnTo>
                  <a:pt x="294" y="2"/>
                </a:lnTo>
                <a:lnTo>
                  <a:pt x="296" y="5"/>
                </a:lnTo>
                <a:lnTo>
                  <a:pt x="2" y="5"/>
                </a:lnTo>
                <a:lnTo>
                  <a:pt x="5" y="2"/>
                </a:lnTo>
                <a:lnTo>
                  <a:pt x="5" y="141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6" name="Rectangle 169"/>
          <p:cNvSpPr>
            <a:spLocks noChangeArrowheads="1"/>
          </p:cNvSpPr>
          <p:nvPr/>
        </p:nvSpPr>
        <p:spPr bwMode="auto">
          <a:xfrm>
            <a:off x="7516820" y="3313119"/>
            <a:ext cx="1187451" cy="269875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7" name="Freeform 170"/>
          <p:cNvSpPr>
            <a:spLocks noEditPoints="1"/>
          </p:cNvSpPr>
          <p:nvPr/>
        </p:nvSpPr>
        <p:spPr bwMode="auto">
          <a:xfrm>
            <a:off x="7512058" y="3308356"/>
            <a:ext cx="1196976" cy="279400"/>
          </a:xfrm>
          <a:custGeom>
            <a:avLst/>
            <a:gdLst>
              <a:gd name="T0" fmla="*/ 0 w 754"/>
              <a:gd name="T1" fmla="*/ 0 h 176"/>
              <a:gd name="T2" fmla="*/ 754 w 754"/>
              <a:gd name="T3" fmla="*/ 0 h 176"/>
              <a:gd name="T4" fmla="*/ 754 w 754"/>
              <a:gd name="T5" fmla="*/ 176 h 176"/>
              <a:gd name="T6" fmla="*/ 0 w 754"/>
              <a:gd name="T7" fmla="*/ 176 h 176"/>
              <a:gd name="T8" fmla="*/ 0 w 754"/>
              <a:gd name="T9" fmla="*/ 0 h 176"/>
              <a:gd name="T10" fmla="*/ 6 w 754"/>
              <a:gd name="T11" fmla="*/ 173 h 176"/>
              <a:gd name="T12" fmla="*/ 3 w 754"/>
              <a:gd name="T13" fmla="*/ 171 h 176"/>
              <a:gd name="T14" fmla="*/ 751 w 754"/>
              <a:gd name="T15" fmla="*/ 171 h 176"/>
              <a:gd name="T16" fmla="*/ 749 w 754"/>
              <a:gd name="T17" fmla="*/ 173 h 176"/>
              <a:gd name="T18" fmla="*/ 749 w 754"/>
              <a:gd name="T19" fmla="*/ 3 h 176"/>
              <a:gd name="T20" fmla="*/ 751 w 754"/>
              <a:gd name="T21" fmla="*/ 6 h 176"/>
              <a:gd name="T22" fmla="*/ 3 w 754"/>
              <a:gd name="T23" fmla="*/ 6 h 176"/>
              <a:gd name="T24" fmla="*/ 6 w 754"/>
              <a:gd name="T25" fmla="*/ 3 h 176"/>
              <a:gd name="T26" fmla="*/ 6 w 754"/>
              <a:gd name="T27" fmla="*/ 173 h 1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54" h="176">
                <a:moveTo>
                  <a:pt x="0" y="0"/>
                </a:moveTo>
                <a:lnTo>
                  <a:pt x="754" y="0"/>
                </a:lnTo>
                <a:lnTo>
                  <a:pt x="754" y="176"/>
                </a:lnTo>
                <a:lnTo>
                  <a:pt x="0" y="176"/>
                </a:lnTo>
                <a:lnTo>
                  <a:pt x="0" y="0"/>
                </a:lnTo>
                <a:close/>
                <a:moveTo>
                  <a:pt x="6" y="173"/>
                </a:moveTo>
                <a:lnTo>
                  <a:pt x="3" y="171"/>
                </a:lnTo>
                <a:lnTo>
                  <a:pt x="751" y="171"/>
                </a:lnTo>
                <a:lnTo>
                  <a:pt x="749" y="173"/>
                </a:lnTo>
                <a:lnTo>
                  <a:pt x="749" y="3"/>
                </a:lnTo>
                <a:lnTo>
                  <a:pt x="751" y="6"/>
                </a:lnTo>
                <a:lnTo>
                  <a:pt x="3" y="6"/>
                </a:lnTo>
                <a:lnTo>
                  <a:pt x="6" y="3"/>
                </a:lnTo>
                <a:lnTo>
                  <a:pt x="6" y="17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8" name="Rectangle 171"/>
          <p:cNvSpPr>
            <a:spLocks noChangeArrowheads="1"/>
          </p:cNvSpPr>
          <p:nvPr/>
        </p:nvSpPr>
        <p:spPr bwMode="auto">
          <a:xfrm>
            <a:off x="7639058" y="3395669"/>
            <a:ext cx="976314" cy="138113"/>
          </a:xfrm>
          <a:prstGeom prst="rect">
            <a:avLst/>
          </a:prstGeom>
          <a:pattFill prst="ltVert">
            <a:fgClr>
              <a:srgbClr val="000000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9" name="Freeform 172"/>
          <p:cNvSpPr>
            <a:spLocks noEditPoints="1"/>
          </p:cNvSpPr>
          <p:nvPr/>
        </p:nvSpPr>
        <p:spPr bwMode="auto">
          <a:xfrm>
            <a:off x="7635883" y="3390906"/>
            <a:ext cx="982664" cy="147638"/>
          </a:xfrm>
          <a:custGeom>
            <a:avLst/>
            <a:gdLst>
              <a:gd name="T0" fmla="*/ 619 w 619"/>
              <a:gd name="T1" fmla="*/ 0 h 93"/>
              <a:gd name="T2" fmla="*/ 619 w 619"/>
              <a:gd name="T3" fmla="*/ 93 h 93"/>
              <a:gd name="T4" fmla="*/ 0 w 619"/>
              <a:gd name="T5" fmla="*/ 93 h 93"/>
              <a:gd name="T6" fmla="*/ 0 w 619"/>
              <a:gd name="T7" fmla="*/ 0 h 93"/>
              <a:gd name="T8" fmla="*/ 619 w 619"/>
              <a:gd name="T9" fmla="*/ 0 h 93"/>
              <a:gd name="T10" fmla="*/ 2 w 619"/>
              <a:gd name="T11" fmla="*/ 5 h 93"/>
              <a:gd name="T12" fmla="*/ 5 w 619"/>
              <a:gd name="T13" fmla="*/ 3 h 93"/>
              <a:gd name="T14" fmla="*/ 5 w 619"/>
              <a:gd name="T15" fmla="*/ 90 h 93"/>
              <a:gd name="T16" fmla="*/ 2 w 619"/>
              <a:gd name="T17" fmla="*/ 88 h 93"/>
              <a:gd name="T18" fmla="*/ 617 w 619"/>
              <a:gd name="T19" fmla="*/ 88 h 93"/>
              <a:gd name="T20" fmla="*/ 614 w 619"/>
              <a:gd name="T21" fmla="*/ 90 h 93"/>
              <a:gd name="T22" fmla="*/ 614 w 619"/>
              <a:gd name="T23" fmla="*/ 3 h 93"/>
              <a:gd name="T24" fmla="*/ 617 w 619"/>
              <a:gd name="T25" fmla="*/ 5 h 93"/>
              <a:gd name="T26" fmla="*/ 2 w 619"/>
              <a:gd name="T27" fmla="*/ 5 h 9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19" h="93">
                <a:moveTo>
                  <a:pt x="619" y="0"/>
                </a:moveTo>
                <a:lnTo>
                  <a:pt x="619" y="93"/>
                </a:lnTo>
                <a:lnTo>
                  <a:pt x="0" y="93"/>
                </a:lnTo>
                <a:lnTo>
                  <a:pt x="0" y="0"/>
                </a:lnTo>
                <a:lnTo>
                  <a:pt x="619" y="0"/>
                </a:lnTo>
                <a:close/>
                <a:moveTo>
                  <a:pt x="2" y="5"/>
                </a:moveTo>
                <a:lnTo>
                  <a:pt x="5" y="3"/>
                </a:lnTo>
                <a:lnTo>
                  <a:pt x="5" y="90"/>
                </a:lnTo>
                <a:lnTo>
                  <a:pt x="2" y="88"/>
                </a:lnTo>
                <a:lnTo>
                  <a:pt x="617" y="88"/>
                </a:lnTo>
                <a:lnTo>
                  <a:pt x="614" y="90"/>
                </a:lnTo>
                <a:lnTo>
                  <a:pt x="614" y="3"/>
                </a:lnTo>
                <a:lnTo>
                  <a:pt x="617" y="5"/>
                </a:lnTo>
                <a:lnTo>
                  <a:pt x="2" y="5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grpSp>
        <p:nvGrpSpPr>
          <p:cNvPr id="120" name="Group 211"/>
          <p:cNvGrpSpPr>
            <a:grpSpLocks/>
          </p:cNvGrpSpPr>
          <p:nvPr/>
        </p:nvGrpSpPr>
        <p:grpSpPr bwMode="auto">
          <a:xfrm>
            <a:off x="341313" y="3652844"/>
            <a:ext cx="481013" cy="787401"/>
            <a:chOff x="215" y="2301"/>
            <a:chExt cx="303" cy="496"/>
          </a:xfrm>
        </p:grpSpPr>
        <p:sp>
          <p:nvSpPr>
            <p:cNvPr id="163" name="Rectangle 173"/>
            <p:cNvSpPr>
              <a:spLocks noChangeArrowheads="1"/>
            </p:cNvSpPr>
            <p:nvPr/>
          </p:nvSpPr>
          <p:spPr bwMode="auto">
            <a:xfrm>
              <a:off x="283" y="2370"/>
              <a:ext cx="86" cy="339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4" name="Rectangle 174"/>
            <p:cNvSpPr>
              <a:spLocks noChangeArrowheads="1"/>
            </p:cNvSpPr>
            <p:nvPr/>
          </p:nvSpPr>
          <p:spPr bwMode="auto">
            <a:xfrm>
              <a:off x="499" y="2301"/>
              <a:ext cx="19" cy="477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5" name="Rectangle 175"/>
            <p:cNvSpPr>
              <a:spLocks noChangeArrowheads="1"/>
            </p:cNvSpPr>
            <p:nvPr/>
          </p:nvSpPr>
          <p:spPr bwMode="auto">
            <a:xfrm>
              <a:off x="499" y="2301"/>
              <a:ext cx="19" cy="477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6" name="Line 176"/>
            <p:cNvSpPr>
              <a:spLocks noChangeShapeType="1"/>
            </p:cNvSpPr>
            <p:nvPr/>
          </p:nvSpPr>
          <p:spPr bwMode="auto">
            <a:xfrm>
              <a:off x="391" y="2628"/>
              <a:ext cx="108" cy="144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7" name="Rectangle 177"/>
            <p:cNvSpPr>
              <a:spLocks noChangeArrowheads="1"/>
            </p:cNvSpPr>
            <p:nvPr/>
          </p:nvSpPr>
          <p:spPr bwMode="auto">
            <a:xfrm>
              <a:off x="242" y="2772"/>
              <a:ext cx="276" cy="25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8" name="Rectangle 178"/>
            <p:cNvSpPr>
              <a:spLocks noChangeArrowheads="1"/>
            </p:cNvSpPr>
            <p:nvPr/>
          </p:nvSpPr>
          <p:spPr bwMode="auto">
            <a:xfrm>
              <a:off x="242" y="2772"/>
              <a:ext cx="276" cy="25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9" name="Line 179"/>
            <p:cNvSpPr>
              <a:spLocks noChangeShapeType="1"/>
            </p:cNvSpPr>
            <p:nvPr/>
          </p:nvSpPr>
          <p:spPr bwMode="auto">
            <a:xfrm>
              <a:off x="391" y="2439"/>
              <a:ext cx="0" cy="189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0" name="Freeform 180"/>
            <p:cNvSpPr>
              <a:spLocks/>
            </p:cNvSpPr>
            <p:nvPr/>
          </p:nvSpPr>
          <p:spPr bwMode="auto">
            <a:xfrm>
              <a:off x="391" y="2301"/>
              <a:ext cx="108" cy="471"/>
            </a:xfrm>
            <a:custGeom>
              <a:avLst/>
              <a:gdLst>
                <a:gd name="T0" fmla="*/ 0 w 108"/>
                <a:gd name="T1" fmla="*/ 138 h 471"/>
                <a:gd name="T2" fmla="*/ 108 w 108"/>
                <a:gd name="T3" fmla="*/ 0 h 471"/>
                <a:gd name="T4" fmla="*/ 108 w 108"/>
                <a:gd name="T5" fmla="*/ 471 h 471"/>
                <a:gd name="T6" fmla="*/ 0 w 108"/>
                <a:gd name="T7" fmla="*/ 327 h 471"/>
                <a:gd name="T8" fmla="*/ 0 w 108"/>
                <a:gd name="T9" fmla="*/ 138 h 4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" h="471">
                  <a:moveTo>
                    <a:pt x="0" y="138"/>
                  </a:moveTo>
                  <a:lnTo>
                    <a:pt x="108" y="0"/>
                  </a:lnTo>
                  <a:lnTo>
                    <a:pt x="108" y="471"/>
                  </a:lnTo>
                  <a:lnTo>
                    <a:pt x="0" y="327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1" name="Line 181"/>
            <p:cNvSpPr>
              <a:spLocks noChangeShapeType="1"/>
            </p:cNvSpPr>
            <p:nvPr/>
          </p:nvSpPr>
          <p:spPr bwMode="auto">
            <a:xfrm flipV="1">
              <a:off x="391" y="2301"/>
              <a:ext cx="108" cy="138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2" name="Line 182"/>
            <p:cNvSpPr>
              <a:spLocks noChangeShapeType="1"/>
            </p:cNvSpPr>
            <p:nvPr/>
          </p:nvSpPr>
          <p:spPr bwMode="auto">
            <a:xfrm>
              <a:off x="499" y="2301"/>
              <a:ext cx="0" cy="471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3" name="Line 183"/>
            <p:cNvSpPr>
              <a:spLocks noChangeShapeType="1"/>
            </p:cNvSpPr>
            <p:nvPr/>
          </p:nvSpPr>
          <p:spPr bwMode="auto">
            <a:xfrm flipH="1" flipV="1">
              <a:off x="391" y="2628"/>
              <a:ext cx="108" cy="144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4" name="Line 184"/>
            <p:cNvSpPr>
              <a:spLocks noChangeShapeType="1"/>
            </p:cNvSpPr>
            <p:nvPr/>
          </p:nvSpPr>
          <p:spPr bwMode="auto">
            <a:xfrm flipV="1">
              <a:off x="391" y="2439"/>
              <a:ext cx="0" cy="189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5" name="Freeform 185"/>
            <p:cNvSpPr>
              <a:spLocks/>
            </p:cNvSpPr>
            <p:nvPr/>
          </p:nvSpPr>
          <p:spPr bwMode="auto">
            <a:xfrm>
              <a:off x="364" y="2370"/>
              <a:ext cx="27" cy="333"/>
            </a:xfrm>
            <a:custGeom>
              <a:avLst/>
              <a:gdLst>
                <a:gd name="T0" fmla="*/ 0 w 27"/>
                <a:gd name="T1" fmla="*/ 0 h 333"/>
                <a:gd name="T2" fmla="*/ 27 w 27"/>
                <a:gd name="T3" fmla="*/ 69 h 333"/>
                <a:gd name="T4" fmla="*/ 27 w 27"/>
                <a:gd name="T5" fmla="*/ 258 h 333"/>
                <a:gd name="T6" fmla="*/ 0 w 27"/>
                <a:gd name="T7" fmla="*/ 333 h 333"/>
                <a:gd name="T8" fmla="*/ 0 w 27"/>
                <a:gd name="T9" fmla="*/ 0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333">
                  <a:moveTo>
                    <a:pt x="0" y="0"/>
                  </a:moveTo>
                  <a:lnTo>
                    <a:pt x="27" y="69"/>
                  </a:lnTo>
                  <a:lnTo>
                    <a:pt x="27" y="258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6" name="Line 186"/>
            <p:cNvSpPr>
              <a:spLocks noChangeShapeType="1"/>
            </p:cNvSpPr>
            <p:nvPr/>
          </p:nvSpPr>
          <p:spPr bwMode="auto">
            <a:xfrm>
              <a:off x="364" y="2370"/>
              <a:ext cx="27" cy="69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7" name="Line 187"/>
            <p:cNvSpPr>
              <a:spLocks noChangeShapeType="1"/>
            </p:cNvSpPr>
            <p:nvPr/>
          </p:nvSpPr>
          <p:spPr bwMode="auto">
            <a:xfrm>
              <a:off x="391" y="2439"/>
              <a:ext cx="0" cy="189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8" name="Line 188"/>
            <p:cNvSpPr>
              <a:spLocks noChangeShapeType="1"/>
            </p:cNvSpPr>
            <p:nvPr/>
          </p:nvSpPr>
          <p:spPr bwMode="auto">
            <a:xfrm flipH="1">
              <a:off x="364" y="2628"/>
              <a:ext cx="27" cy="75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9" name="Line 189"/>
            <p:cNvSpPr>
              <a:spLocks noChangeShapeType="1"/>
            </p:cNvSpPr>
            <p:nvPr/>
          </p:nvSpPr>
          <p:spPr bwMode="auto">
            <a:xfrm flipV="1">
              <a:off x="364" y="2370"/>
              <a:ext cx="0" cy="333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0" name="Rectangle 190"/>
            <p:cNvSpPr>
              <a:spLocks noChangeArrowheads="1"/>
            </p:cNvSpPr>
            <p:nvPr/>
          </p:nvSpPr>
          <p:spPr bwMode="auto">
            <a:xfrm>
              <a:off x="283" y="2370"/>
              <a:ext cx="86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1" name="Rectangle 191"/>
            <p:cNvSpPr>
              <a:spLocks noChangeArrowheads="1"/>
            </p:cNvSpPr>
            <p:nvPr/>
          </p:nvSpPr>
          <p:spPr bwMode="auto">
            <a:xfrm>
              <a:off x="283" y="2370"/>
              <a:ext cx="86" cy="7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2" name="Rectangle 192"/>
            <p:cNvSpPr>
              <a:spLocks noChangeArrowheads="1"/>
            </p:cNvSpPr>
            <p:nvPr/>
          </p:nvSpPr>
          <p:spPr bwMode="auto">
            <a:xfrm>
              <a:off x="283" y="2370"/>
              <a:ext cx="81" cy="333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3" name="Line 193"/>
            <p:cNvSpPr>
              <a:spLocks noChangeShapeType="1"/>
            </p:cNvSpPr>
            <p:nvPr/>
          </p:nvSpPr>
          <p:spPr bwMode="auto">
            <a:xfrm>
              <a:off x="283" y="2370"/>
              <a:ext cx="81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4" name="Line 194"/>
            <p:cNvSpPr>
              <a:spLocks noChangeShapeType="1"/>
            </p:cNvSpPr>
            <p:nvPr/>
          </p:nvSpPr>
          <p:spPr bwMode="auto">
            <a:xfrm>
              <a:off x="364" y="2370"/>
              <a:ext cx="0" cy="333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5" name="Line 195"/>
            <p:cNvSpPr>
              <a:spLocks noChangeShapeType="1"/>
            </p:cNvSpPr>
            <p:nvPr/>
          </p:nvSpPr>
          <p:spPr bwMode="auto">
            <a:xfrm flipH="1">
              <a:off x="283" y="2703"/>
              <a:ext cx="81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6" name="Line 196"/>
            <p:cNvSpPr>
              <a:spLocks noChangeShapeType="1"/>
            </p:cNvSpPr>
            <p:nvPr/>
          </p:nvSpPr>
          <p:spPr bwMode="auto">
            <a:xfrm flipV="1">
              <a:off x="283" y="2370"/>
              <a:ext cx="0" cy="333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7" name="Rectangle 197"/>
            <p:cNvSpPr>
              <a:spLocks noChangeArrowheads="1"/>
            </p:cNvSpPr>
            <p:nvPr/>
          </p:nvSpPr>
          <p:spPr bwMode="auto">
            <a:xfrm>
              <a:off x="215" y="2508"/>
              <a:ext cx="68" cy="51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8" name="Line 198"/>
            <p:cNvSpPr>
              <a:spLocks noChangeShapeType="1"/>
            </p:cNvSpPr>
            <p:nvPr/>
          </p:nvSpPr>
          <p:spPr bwMode="auto">
            <a:xfrm>
              <a:off x="215" y="2508"/>
              <a:ext cx="68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9" name="Line 199"/>
            <p:cNvSpPr>
              <a:spLocks noChangeShapeType="1"/>
            </p:cNvSpPr>
            <p:nvPr/>
          </p:nvSpPr>
          <p:spPr bwMode="auto">
            <a:xfrm>
              <a:off x="283" y="2508"/>
              <a:ext cx="0" cy="51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0" name="Line 200"/>
            <p:cNvSpPr>
              <a:spLocks noChangeShapeType="1"/>
            </p:cNvSpPr>
            <p:nvPr/>
          </p:nvSpPr>
          <p:spPr bwMode="auto">
            <a:xfrm flipH="1">
              <a:off x="215" y="2559"/>
              <a:ext cx="68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1" name="Line 201"/>
            <p:cNvSpPr>
              <a:spLocks noChangeShapeType="1"/>
            </p:cNvSpPr>
            <p:nvPr/>
          </p:nvSpPr>
          <p:spPr bwMode="auto">
            <a:xfrm flipV="1">
              <a:off x="215" y="2508"/>
              <a:ext cx="0" cy="51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2" name="Rectangle 202"/>
            <p:cNvSpPr>
              <a:spLocks noChangeArrowheads="1"/>
            </p:cNvSpPr>
            <p:nvPr/>
          </p:nvSpPr>
          <p:spPr bwMode="auto">
            <a:xfrm>
              <a:off x="261" y="2584"/>
              <a:ext cx="243" cy="37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3" name="Rectangle 203"/>
            <p:cNvSpPr>
              <a:spLocks noChangeArrowheads="1"/>
            </p:cNvSpPr>
            <p:nvPr/>
          </p:nvSpPr>
          <p:spPr bwMode="auto">
            <a:xfrm>
              <a:off x="261" y="2584"/>
              <a:ext cx="243" cy="37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4" name="Rectangle 204"/>
            <p:cNvSpPr>
              <a:spLocks noChangeArrowheads="1"/>
            </p:cNvSpPr>
            <p:nvPr/>
          </p:nvSpPr>
          <p:spPr bwMode="auto">
            <a:xfrm>
              <a:off x="242" y="2490"/>
              <a:ext cx="23" cy="288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5" name="Rectangle 205"/>
            <p:cNvSpPr>
              <a:spLocks noChangeArrowheads="1"/>
            </p:cNvSpPr>
            <p:nvPr/>
          </p:nvSpPr>
          <p:spPr bwMode="auto">
            <a:xfrm>
              <a:off x="242" y="2490"/>
              <a:ext cx="23" cy="288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6" name="Line 206"/>
            <p:cNvSpPr>
              <a:spLocks noChangeShapeType="1"/>
            </p:cNvSpPr>
            <p:nvPr/>
          </p:nvSpPr>
          <p:spPr bwMode="auto">
            <a:xfrm>
              <a:off x="283" y="2402"/>
              <a:ext cx="81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7" name="Line 207"/>
            <p:cNvSpPr>
              <a:spLocks noChangeShapeType="1"/>
            </p:cNvSpPr>
            <p:nvPr/>
          </p:nvSpPr>
          <p:spPr bwMode="auto">
            <a:xfrm>
              <a:off x="283" y="2452"/>
              <a:ext cx="81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8" name="Line 208"/>
            <p:cNvSpPr>
              <a:spLocks noChangeShapeType="1"/>
            </p:cNvSpPr>
            <p:nvPr/>
          </p:nvSpPr>
          <p:spPr bwMode="auto">
            <a:xfrm>
              <a:off x="283" y="2546"/>
              <a:ext cx="81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9" name="Line 209"/>
            <p:cNvSpPr>
              <a:spLocks noChangeShapeType="1"/>
            </p:cNvSpPr>
            <p:nvPr/>
          </p:nvSpPr>
          <p:spPr bwMode="auto">
            <a:xfrm>
              <a:off x="279" y="2684"/>
              <a:ext cx="85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0" name="Line 210"/>
            <p:cNvSpPr>
              <a:spLocks noChangeShapeType="1"/>
            </p:cNvSpPr>
            <p:nvPr/>
          </p:nvSpPr>
          <p:spPr bwMode="auto">
            <a:xfrm>
              <a:off x="283" y="2647"/>
              <a:ext cx="81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21" name="Freeform 212"/>
          <p:cNvSpPr>
            <a:spLocks noEditPoints="1"/>
          </p:cNvSpPr>
          <p:nvPr/>
        </p:nvSpPr>
        <p:spPr bwMode="auto">
          <a:xfrm>
            <a:off x="279400" y="3570294"/>
            <a:ext cx="590551" cy="933451"/>
          </a:xfrm>
          <a:custGeom>
            <a:avLst/>
            <a:gdLst>
              <a:gd name="T0" fmla="*/ 0 w 372"/>
              <a:gd name="T1" fmla="*/ 0 h 588"/>
              <a:gd name="T2" fmla="*/ 372 w 372"/>
              <a:gd name="T3" fmla="*/ 0 h 588"/>
              <a:gd name="T4" fmla="*/ 372 w 372"/>
              <a:gd name="T5" fmla="*/ 588 h 588"/>
              <a:gd name="T6" fmla="*/ 0 w 372"/>
              <a:gd name="T7" fmla="*/ 588 h 588"/>
              <a:gd name="T8" fmla="*/ 0 w 372"/>
              <a:gd name="T9" fmla="*/ 0 h 588"/>
              <a:gd name="T10" fmla="*/ 5 w 372"/>
              <a:gd name="T11" fmla="*/ 586 h 588"/>
              <a:gd name="T12" fmla="*/ 3 w 372"/>
              <a:gd name="T13" fmla="*/ 583 h 588"/>
              <a:gd name="T14" fmla="*/ 369 w 372"/>
              <a:gd name="T15" fmla="*/ 583 h 588"/>
              <a:gd name="T16" fmla="*/ 366 w 372"/>
              <a:gd name="T17" fmla="*/ 586 h 588"/>
              <a:gd name="T18" fmla="*/ 366 w 372"/>
              <a:gd name="T19" fmla="*/ 3 h 588"/>
              <a:gd name="T20" fmla="*/ 369 w 372"/>
              <a:gd name="T21" fmla="*/ 6 h 588"/>
              <a:gd name="T22" fmla="*/ 3 w 372"/>
              <a:gd name="T23" fmla="*/ 6 h 588"/>
              <a:gd name="T24" fmla="*/ 5 w 372"/>
              <a:gd name="T25" fmla="*/ 3 h 588"/>
              <a:gd name="T26" fmla="*/ 5 w 372"/>
              <a:gd name="T27" fmla="*/ 586 h 5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2" h="588">
                <a:moveTo>
                  <a:pt x="0" y="0"/>
                </a:moveTo>
                <a:lnTo>
                  <a:pt x="372" y="0"/>
                </a:lnTo>
                <a:lnTo>
                  <a:pt x="372" y="588"/>
                </a:lnTo>
                <a:lnTo>
                  <a:pt x="0" y="588"/>
                </a:lnTo>
                <a:lnTo>
                  <a:pt x="0" y="0"/>
                </a:lnTo>
                <a:close/>
                <a:moveTo>
                  <a:pt x="5" y="586"/>
                </a:moveTo>
                <a:lnTo>
                  <a:pt x="3" y="583"/>
                </a:lnTo>
                <a:lnTo>
                  <a:pt x="369" y="583"/>
                </a:lnTo>
                <a:lnTo>
                  <a:pt x="366" y="586"/>
                </a:lnTo>
                <a:lnTo>
                  <a:pt x="366" y="3"/>
                </a:lnTo>
                <a:lnTo>
                  <a:pt x="369" y="6"/>
                </a:lnTo>
                <a:lnTo>
                  <a:pt x="3" y="6"/>
                </a:lnTo>
                <a:lnTo>
                  <a:pt x="5" y="3"/>
                </a:lnTo>
                <a:lnTo>
                  <a:pt x="5" y="58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2" name="Rectangle 213"/>
          <p:cNvSpPr>
            <a:spLocks noChangeArrowheads="1"/>
          </p:cNvSpPr>
          <p:nvPr/>
        </p:nvSpPr>
        <p:spPr bwMode="auto">
          <a:xfrm>
            <a:off x="7078670" y="2384430"/>
            <a:ext cx="482601" cy="9239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grpSp>
        <p:nvGrpSpPr>
          <p:cNvPr id="123" name="Group 252"/>
          <p:cNvGrpSpPr>
            <a:grpSpLocks/>
          </p:cNvGrpSpPr>
          <p:nvPr/>
        </p:nvGrpSpPr>
        <p:grpSpPr bwMode="auto">
          <a:xfrm>
            <a:off x="7118357" y="2459043"/>
            <a:ext cx="396875" cy="793751"/>
            <a:chOff x="4484" y="1549"/>
            <a:chExt cx="250" cy="500"/>
          </a:xfrm>
        </p:grpSpPr>
        <p:sp>
          <p:nvSpPr>
            <p:cNvPr id="125" name="Rectangle 214"/>
            <p:cNvSpPr>
              <a:spLocks noChangeArrowheads="1"/>
            </p:cNvSpPr>
            <p:nvPr/>
          </p:nvSpPr>
          <p:spPr bwMode="auto">
            <a:xfrm>
              <a:off x="4609" y="1618"/>
              <a:ext cx="72" cy="343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6" name="Rectangle 215"/>
            <p:cNvSpPr>
              <a:spLocks noChangeArrowheads="1"/>
            </p:cNvSpPr>
            <p:nvPr/>
          </p:nvSpPr>
          <p:spPr bwMode="auto">
            <a:xfrm>
              <a:off x="4484" y="1549"/>
              <a:ext cx="16" cy="481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7" name="Rectangle 216"/>
            <p:cNvSpPr>
              <a:spLocks noChangeArrowheads="1"/>
            </p:cNvSpPr>
            <p:nvPr/>
          </p:nvSpPr>
          <p:spPr bwMode="auto">
            <a:xfrm>
              <a:off x="4484" y="1549"/>
              <a:ext cx="16" cy="481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8" name="Line 217"/>
            <p:cNvSpPr>
              <a:spLocks noChangeShapeType="1"/>
            </p:cNvSpPr>
            <p:nvPr/>
          </p:nvSpPr>
          <p:spPr bwMode="auto">
            <a:xfrm flipH="1">
              <a:off x="4496" y="1878"/>
              <a:ext cx="91" cy="146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9" name="Rectangle 218"/>
            <p:cNvSpPr>
              <a:spLocks noChangeArrowheads="1"/>
            </p:cNvSpPr>
            <p:nvPr/>
          </p:nvSpPr>
          <p:spPr bwMode="auto">
            <a:xfrm>
              <a:off x="4484" y="2024"/>
              <a:ext cx="232" cy="25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0" name="Rectangle 219"/>
            <p:cNvSpPr>
              <a:spLocks noChangeArrowheads="1"/>
            </p:cNvSpPr>
            <p:nvPr/>
          </p:nvSpPr>
          <p:spPr bwMode="auto">
            <a:xfrm>
              <a:off x="4484" y="2024"/>
              <a:ext cx="232" cy="25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1" name="Line 220"/>
            <p:cNvSpPr>
              <a:spLocks noChangeShapeType="1"/>
            </p:cNvSpPr>
            <p:nvPr/>
          </p:nvSpPr>
          <p:spPr bwMode="auto">
            <a:xfrm>
              <a:off x="4587" y="1688"/>
              <a:ext cx="0" cy="19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2" name="Freeform 221"/>
            <p:cNvSpPr>
              <a:spLocks/>
            </p:cNvSpPr>
            <p:nvPr/>
          </p:nvSpPr>
          <p:spPr bwMode="auto">
            <a:xfrm>
              <a:off x="4496" y="1549"/>
              <a:ext cx="91" cy="475"/>
            </a:xfrm>
            <a:custGeom>
              <a:avLst/>
              <a:gdLst>
                <a:gd name="T0" fmla="*/ 91 w 91"/>
                <a:gd name="T1" fmla="*/ 139 h 475"/>
                <a:gd name="T2" fmla="*/ 0 w 91"/>
                <a:gd name="T3" fmla="*/ 0 h 475"/>
                <a:gd name="T4" fmla="*/ 0 w 91"/>
                <a:gd name="T5" fmla="*/ 475 h 475"/>
                <a:gd name="T6" fmla="*/ 91 w 91"/>
                <a:gd name="T7" fmla="*/ 329 h 475"/>
                <a:gd name="T8" fmla="*/ 91 w 91"/>
                <a:gd name="T9" fmla="*/ 139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475">
                  <a:moveTo>
                    <a:pt x="91" y="139"/>
                  </a:moveTo>
                  <a:lnTo>
                    <a:pt x="0" y="0"/>
                  </a:lnTo>
                  <a:lnTo>
                    <a:pt x="0" y="475"/>
                  </a:lnTo>
                  <a:lnTo>
                    <a:pt x="91" y="329"/>
                  </a:lnTo>
                  <a:lnTo>
                    <a:pt x="91" y="139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3" name="Line 222"/>
            <p:cNvSpPr>
              <a:spLocks noChangeShapeType="1"/>
            </p:cNvSpPr>
            <p:nvPr/>
          </p:nvSpPr>
          <p:spPr bwMode="auto">
            <a:xfrm flipH="1" flipV="1">
              <a:off x="4496" y="1549"/>
              <a:ext cx="91" cy="139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4" name="Line 223"/>
            <p:cNvSpPr>
              <a:spLocks noChangeShapeType="1"/>
            </p:cNvSpPr>
            <p:nvPr/>
          </p:nvSpPr>
          <p:spPr bwMode="auto">
            <a:xfrm>
              <a:off x="4496" y="1549"/>
              <a:ext cx="0" cy="475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5" name="Line 224"/>
            <p:cNvSpPr>
              <a:spLocks noChangeShapeType="1"/>
            </p:cNvSpPr>
            <p:nvPr/>
          </p:nvSpPr>
          <p:spPr bwMode="auto">
            <a:xfrm flipV="1">
              <a:off x="4496" y="1878"/>
              <a:ext cx="91" cy="146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6" name="Line 225"/>
            <p:cNvSpPr>
              <a:spLocks noChangeShapeType="1"/>
            </p:cNvSpPr>
            <p:nvPr/>
          </p:nvSpPr>
          <p:spPr bwMode="auto">
            <a:xfrm flipV="1">
              <a:off x="4587" y="1688"/>
              <a:ext cx="0" cy="19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7" name="Freeform 226"/>
            <p:cNvSpPr>
              <a:spLocks/>
            </p:cNvSpPr>
            <p:nvPr/>
          </p:nvSpPr>
          <p:spPr bwMode="auto">
            <a:xfrm>
              <a:off x="4587" y="1618"/>
              <a:ext cx="22" cy="336"/>
            </a:xfrm>
            <a:custGeom>
              <a:avLst/>
              <a:gdLst>
                <a:gd name="T0" fmla="*/ 22 w 22"/>
                <a:gd name="T1" fmla="*/ 0 h 336"/>
                <a:gd name="T2" fmla="*/ 0 w 22"/>
                <a:gd name="T3" fmla="*/ 70 h 336"/>
                <a:gd name="T4" fmla="*/ 0 w 22"/>
                <a:gd name="T5" fmla="*/ 260 h 336"/>
                <a:gd name="T6" fmla="*/ 22 w 22"/>
                <a:gd name="T7" fmla="*/ 336 h 336"/>
                <a:gd name="T8" fmla="*/ 22 w 22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336">
                  <a:moveTo>
                    <a:pt x="22" y="0"/>
                  </a:moveTo>
                  <a:lnTo>
                    <a:pt x="0" y="70"/>
                  </a:lnTo>
                  <a:lnTo>
                    <a:pt x="0" y="260"/>
                  </a:lnTo>
                  <a:lnTo>
                    <a:pt x="22" y="33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8" name="Line 227"/>
            <p:cNvSpPr>
              <a:spLocks noChangeShapeType="1"/>
            </p:cNvSpPr>
            <p:nvPr/>
          </p:nvSpPr>
          <p:spPr bwMode="auto">
            <a:xfrm flipH="1">
              <a:off x="4587" y="1618"/>
              <a:ext cx="22" cy="7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9" name="Line 228"/>
            <p:cNvSpPr>
              <a:spLocks noChangeShapeType="1"/>
            </p:cNvSpPr>
            <p:nvPr/>
          </p:nvSpPr>
          <p:spPr bwMode="auto">
            <a:xfrm>
              <a:off x="4587" y="1688"/>
              <a:ext cx="0" cy="19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0" name="Line 229"/>
            <p:cNvSpPr>
              <a:spLocks noChangeShapeType="1"/>
            </p:cNvSpPr>
            <p:nvPr/>
          </p:nvSpPr>
          <p:spPr bwMode="auto">
            <a:xfrm>
              <a:off x="4587" y="1878"/>
              <a:ext cx="22" cy="76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1" name="Line 230"/>
            <p:cNvSpPr>
              <a:spLocks noChangeShapeType="1"/>
            </p:cNvSpPr>
            <p:nvPr/>
          </p:nvSpPr>
          <p:spPr bwMode="auto">
            <a:xfrm flipV="1">
              <a:off x="4609" y="1618"/>
              <a:ext cx="0" cy="336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2" name="Rectangle 231"/>
            <p:cNvSpPr>
              <a:spLocks noChangeArrowheads="1"/>
            </p:cNvSpPr>
            <p:nvPr/>
          </p:nvSpPr>
          <p:spPr bwMode="auto">
            <a:xfrm>
              <a:off x="4609" y="1618"/>
              <a:ext cx="7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3" name="Rectangle 232"/>
            <p:cNvSpPr>
              <a:spLocks noChangeArrowheads="1"/>
            </p:cNvSpPr>
            <p:nvPr/>
          </p:nvSpPr>
          <p:spPr bwMode="auto">
            <a:xfrm>
              <a:off x="4609" y="1618"/>
              <a:ext cx="72" cy="7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4" name="Rectangle 233"/>
            <p:cNvSpPr>
              <a:spLocks noChangeArrowheads="1"/>
            </p:cNvSpPr>
            <p:nvPr/>
          </p:nvSpPr>
          <p:spPr bwMode="auto">
            <a:xfrm>
              <a:off x="4609" y="1618"/>
              <a:ext cx="69" cy="33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5" name="Line 234"/>
            <p:cNvSpPr>
              <a:spLocks noChangeShapeType="1"/>
            </p:cNvSpPr>
            <p:nvPr/>
          </p:nvSpPr>
          <p:spPr bwMode="auto">
            <a:xfrm flipH="1">
              <a:off x="4609" y="1618"/>
              <a:ext cx="69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6" name="Line 235"/>
            <p:cNvSpPr>
              <a:spLocks noChangeShapeType="1"/>
            </p:cNvSpPr>
            <p:nvPr/>
          </p:nvSpPr>
          <p:spPr bwMode="auto">
            <a:xfrm>
              <a:off x="4609" y="1618"/>
              <a:ext cx="0" cy="336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7" name="Line 236"/>
            <p:cNvSpPr>
              <a:spLocks noChangeShapeType="1"/>
            </p:cNvSpPr>
            <p:nvPr/>
          </p:nvSpPr>
          <p:spPr bwMode="auto">
            <a:xfrm>
              <a:off x="4609" y="1954"/>
              <a:ext cx="69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8" name="Line 237"/>
            <p:cNvSpPr>
              <a:spLocks noChangeShapeType="1"/>
            </p:cNvSpPr>
            <p:nvPr/>
          </p:nvSpPr>
          <p:spPr bwMode="auto">
            <a:xfrm flipV="1">
              <a:off x="4678" y="1618"/>
              <a:ext cx="0" cy="336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9" name="Rectangle 238"/>
            <p:cNvSpPr>
              <a:spLocks noChangeArrowheads="1"/>
            </p:cNvSpPr>
            <p:nvPr/>
          </p:nvSpPr>
          <p:spPr bwMode="auto">
            <a:xfrm>
              <a:off x="4678" y="1758"/>
              <a:ext cx="56" cy="51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0" name="Line 239"/>
            <p:cNvSpPr>
              <a:spLocks noChangeShapeType="1"/>
            </p:cNvSpPr>
            <p:nvPr/>
          </p:nvSpPr>
          <p:spPr bwMode="auto">
            <a:xfrm flipH="1">
              <a:off x="4678" y="1758"/>
              <a:ext cx="56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1" name="Line 240"/>
            <p:cNvSpPr>
              <a:spLocks noChangeShapeType="1"/>
            </p:cNvSpPr>
            <p:nvPr/>
          </p:nvSpPr>
          <p:spPr bwMode="auto">
            <a:xfrm>
              <a:off x="4678" y="1758"/>
              <a:ext cx="0" cy="51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2" name="Line 241"/>
            <p:cNvSpPr>
              <a:spLocks noChangeShapeType="1"/>
            </p:cNvSpPr>
            <p:nvPr/>
          </p:nvSpPr>
          <p:spPr bwMode="auto">
            <a:xfrm>
              <a:off x="4678" y="1809"/>
              <a:ext cx="56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3" name="Line 242"/>
            <p:cNvSpPr>
              <a:spLocks noChangeShapeType="1"/>
            </p:cNvSpPr>
            <p:nvPr/>
          </p:nvSpPr>
          <p:spPr bwMode="auto">
            <a:xfrm flipV="1">
              <a:off x="4734" y="1758"/>
              <a:ext cx="0" cy="51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4" name="Rectangle 243"/>
            <p:cNvSpPr>
              <a:spLocks noChangeArrowheads="1"/>
            </p:cNvSpPr>
            <p:nvPr/>
          </p:nvSpPr>
          <p:spPr bwMode="auto">
            <a:xfrm>
              <a:off x="4496" y="1834"/>
              <a:ext cx="204" cy="38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5" name="Rectangle 244"/>
            <p:cNvSpPr>
              <a:spLocks noChangeArrowheads="1"/>
            </p:cNvSpPr>
            <p:nvPr/>
          </p:nvSpPr>
          <p:spPr bwMode="auto">
            <a:xfrm>
              <a:off x="4496" y="1834"/>
              <a:ext cx="204" cy="38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6" name="Rectangle 245"/>
            <p:cNvSpPr>
              <a:spLocks noChangeArrowheads="1"/>
            </p:cNvSpPr>
            <p:nvPr/>
          </p:nvSpPr>
          <p:spPr bwMode="auto">
            <a:xfrm>
              <a:off x="4697" y="1739"/>
              <a:ext cx="19" cy="291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7" name="Rectangle 246"/>
            <p:cNvSpPr>
              <a:spLocks noChangeArrowheads="1"/>
            </p:cNvSpPr>
            <p:nvPr/>
          </p:nvSpPr>
          <p:spPr bwMode="auto">
            <a:xfrm>
              <a:off x="4697" y="1739"/>
              <a:ext cx="19" cy="291"/>
            </a:xfrm>
            <a:prstGeom prst="rect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8" name="Line 247"/>
            <p:cNvSpPr>
              <a:spLocks noChangeShapeType="1"/>
            </p:cNvSpPr>
            <p:nvPr/>
          </p:nvSpPr>
          <p:spPr bwMode="auto">
            <a:xfrm flipH="1">
              <a:off x="4609" y="1650"/>
              <a:ext cx="69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9" name="Line 248"/>
            <p:cNvSpPr>
              <a:spLocks noChangeShapeType="1"/>
            </p:cNvSpPr>
            <p:nvPr/>
          </p:nvSpPr>
          <p:spPr bwMode="auto">
            <a:xfrm flipH="1">
              <a:off x="4609" y="1701"/>
              <a:ext cx="69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0" name="Line 249"/>
            <p:cNvSpPr>
              <a:spLocks noChangeShapeType="1"/>
            </p:cNvSpPr>
            <p:nvPr/>
          </p:nvSpPr>
          <p:spPr bwMode="auto">
            <a:xfrm flipH="1">
              <a:off x="4609" y="1796"/>
              <a:ext cx="69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1" name="Line 250"/>
            <p:cNvSpPr>
              <a:spLocks noChangeShapeType="1"/>
            </p:cNvSpPr>
            <p:nvPr/>
          </p:nvSpPr>
          <p:spPr bwMode="auto">
            <a:xfrm flipH="1">
              <a:off x="4609" y="1935"/>
              <a:ext cx="69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2" name="Line 251"/>
            <p:cNvSpPr>
              <a:spLocks noChangeShapeType="1"/>
            </p:cNvSpPr>
            <p:nvPr/>
          </p:nvSpPr>
          <p:spPr bwMode="auto">
            <a:xfrm flipH="1">
              <a:off x="4609" y="1897"/>
              <a:ext cx="69" cy="0"/>
            </a:xfrm>
            <a:prstGeom prst="line">
              <a:avLst/>
            </a:prstGeom>
            <a:noFill/>
            <a:ln w="1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24" name="Freeform 253"/>
          <p:cNvSpPr>
            <a:spLocks noEditPoints="1"/>
          </p:cNvSpPr>
          <p:nvPr/>
        </p:nvSpPr>
        <p:spPr bwMode="auto">
          <a:xfrm>
            <a:off x="7070732" y="2376493"/>
            <a:ext cx="500063" cy="941389"/>
          </a:xfrm>
          <a:custGeom>
            <a:avLst/>
            <a:gdLst>
              <a:gd name="T0" fmla="*/ 0 w 315"/>
              <a:gd name="T1" fmla="*/ 0 h 593"/>
              <a:gd name="T2" fmla="*/ 315 w 315"/>
              <a:gd name="T3" fmla="*/ 0 h 593"/>
              <a:gd name="T4" fmla="*/ 315 w 315"/>
              <a:gd name="T5" fmla="*/ 593 h 593"/>
              <a:gd name="T6" fmla="*/ 0 w 315"/>
              <a:gd name="T7" fmla="*/ 593 h 593"/>
              <a:gd name="T8" fmla="*/ 0 w 315"/>
              <a:gd name="T9" fmla="*/ 0 h 593"/>
              <a:gd name="T10" fmla="*/ 5 w 315"/>
              <a:gd name="T11" fmla="*/ 590 h 593"/>
              <a:gd name="T12" fmla="*/ 2 w 315"/>
              <a:gd name="T13" fmla="*/ 587 h 593"/>
              <a:gd name="T14" fmla="*/ 312 w 315"/>
              <a:gd name="T15" fmla="*/ 587 h 593"/>
              <a:gd name="T16" fmla="*/ 309 w 315"/>
              <a:gd name="T17" fmla="*/ 590 h 593"/>
              <a:gd name="T18" fmla="*/ 309 w 315"/>
              <a:gd name="T19" fmla="*/ 2 h 593"/>
              <a:gd name="T20" fmla="*/ 312 w 315"/>
              <a:gd name="T21" fmla="*/ 5 h 593"/>
              <a:gd name="T22" fmla="*/ 2 w 315"/>
              <a:gd name="T23" fmla="*/ 5 h 593"/>
              <a:gd name="T24" fmla="*/ 5 w 315"/>
              <a:gd name="T25" fmla="*/ 2 h 593"/>
              <a:gd name="T26" fmla="*/ 5 w 315"/>
              <a:gd name="T27" fmla="*/ 590 h 59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5" h="593">
                <a:moveTo>
                  <a:pt x="0" y="0"/>
                </a:moveTo>
                <a:lnTo>
                  <a:pt x="315" y="0"/>
                </a:lnTo>
                <a:lnTo>
                  <a:pt x="315" y="593"/>
                </a:lnTo>
                <a:lnTo>
                  <a:pt x="0" y="593"/>
                </a:lnTo>
                <a:lnTo>
                  <a:pt x="0" y="0"/>
                </a:lnTo>
                <a:close/>
                <a:moveTo>
                  <a:pt x="5" y="590"/>
                </a:moveTo>
                <a:lnTo>
                  <a:pt x="2" y="587"/>
                </a:lnTo>
                <a:lnTo>
                  <a:pt x="312" y="587"/>
                </a:lnTo>
                <a:lnTo>
                  <a:pt x="309" y="590"/>
                </a:lnTo>
                <a:lnTo>
                  <a:pt x="309" y="2"/>
                </a:lnTo>
                <a:lnTo>
                  <a:pt x="312" y="5"/>
                </a:lnTo>
                <a:lnTo>
                  <a:pt x="2" y="5"/>
                </a:lnTo>
                <a:lnTo>
                  <a:pt x="5" y="2"/>
                </a:lnTo>
                <a:lnTo>
                  <a:pt x="5" y="59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5076824" y="3838577"/>
            <a:ext cx="1293813" cy="50482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grpSp>
        <p:nvGrpSpPr>
          <p:cNvPr id="256" name="Group 255"/>
          <p:cNvGrpSpPr/>
          <p:nvPr/>
        </p:nvGrpSpPr>
        <p:grpSpPr>
          <a:xfrm>
            <a:off x="284163" y="1871667"/>
            <a:ext cx="5510214" cy="3419115"/>
            <a:chOff x="284163" y="1871667"/>
            <a:chExt cx="5510214" cy="3419115"/>
          </a:xfrm>
        </p:grpSpPr>
        <p:sp>
          <p:nvSpPr>
            <p:cNvPr id="257" name="Rectangle 8"/>
            <p:cNvSpPr>
              <a:spLocks noChangeArrowheads="1"/>
            </p:cNvSpPr>
            <p:nvPr/>
          </p:nvSpPr>
          <p:spPr bwMode="auto">
            <a:xfrm>
              <a:off x="284163" y="1871667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8" name="Rectangle 257"/>
            <p:cNvSpPr>
              <a:spLocks noChangeArrowheads="1"/>
            </p:cNvSpPr>
            <p:nvPr/>
          </p:nvSpPr>
          <p:spPr bwMode="auto">
            <a:xfrm>
              <a:off x="3702049" y="5044719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9" name="Rectangle 258"/>
            <p:cNvSpPr>
              <a:spLocks noChangeArrowheads="1"/>
            </p:cNvSpPr>
            <p:nvPr/>
          </p:nvSpPr>
          <p:spPr bwMode="auto">
            <a:xfrm>
              <a:off x="4841876" y="5044719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0" name="Rectangle 259"/>
            <p:cNvSpPr>
              <a:spLocks noChangeArrowheads="1"/>
            </p:cNvSpPr>
            <p:nvPr/>
          </p:nvSpPr>
          <p:spPr bwMode="auto">
            <a:xfrm>
              <a:off x="284163" y="5044719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74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46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 #1 </a:t>
            </a:r>
            <a:r>
              <a:rPr lang="en-US" dirty="0" smtClean="0"/>
              <a:t>– Part Load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00113" y="4510090"/>
            <a:ext cx="1439862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4211638" y="981075"/>
            <a:ext cx="1439862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61%</a:t>
            </a:r>
          </a:p>
        </p:txBody>
      </p:sp>
      <p:grpSp>
        <p:nvGrpSpPr>
          <p:cNvPr id="7" name="Group 5"/>
          <p:cNvGrpSpPr>
            <a:grpSpLocks noChangeAspect="1"/>
          </p:cNvGrpSpPr>
          <p:nvPr/>
        </p:nvGrpSpPr>
        <p:grpSpPr bwMode="auto">
          <a:xfrm>
            <a:off x="250825" y="1741489"/>
            <a:ext cx="8642350" cy="3773488"/>
            <a:chOff x="158" y="1097"/>
            <a:chExt cx="5444" cy="2377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/>
          </p:nvSpPr>
          <p:spPr bwMode="auto">
            <a:xfrm>
              <a:off x="158" y="1097"/>
              <a:ext cx="5444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1371" y="1102"/>
              <a:ext cx="71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b="1" dirty="0">
                  <a:solidFill>
                    <a:srgbClr val="424242"/>
                  </a:solidFill>
                  <a:latin typeface="Boxed Book" panose="02000506040000020004" pitchFamily="2" charset="0"/>
                </a:rPr>
                <a:t>Total Energy Wheel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889" y="1102"/>
              <a:ext cx="68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b="1" dirty="0">
                  <a:solidFill>
                    <a:srgbClr val="424242"/>
                  </a:solidFill>
                  <a:latin typeface="Boxed Book" panose="02000506040000020004" pitchFamily="2" charset="0"/>
                </a:rPr>
                <a:t>Passive DH Wheel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1510" y="1252"/>
              <a:ext cx="44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(Pressure loss)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013" y="1252"/>
              <a:ext cx="44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(Pressure loss)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572" y="1355"/>
              <a:ext cx="32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0.80 </a:t>
              </a:r>
              <a:r>
                <a:rPr lang="en-US" altLang="en-US" sz="8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in.wg</a:t>
              </a: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.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069" y="1355"/>
              <a:ext cx="30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1.27 </a:t>
              </a:r>
              <a:r>
                <a:rPr lang="en-US" altLang="en-US" sz="8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in.wg</a:t>
              </a: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.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798" y="1587"/>
              <a:ext cx="28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70.0°db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077" y="1587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/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1118" y="1587"/>
              <a:ext cx="29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70.0°wb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2351" y="1587"/>
              <a:ext cx="27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74.5°db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2630" y="1587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/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2671" y="1587"/>
              <a:ext cx="29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65.1°wb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3290" y="1587"/>
              <a:ext cx="27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74.5°db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3569" y="1587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/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3610" y="1587"/>
              <a:ext cx="29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65.1°wb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4895" y="1587"/>
              <a:ext cx="26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71.8°db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5179" y="1587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/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5225" y="1587"/>
              <a:ext cx="30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65.8°wb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4978" y="1958"/>
              <a:ext cx="43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b="1" dirty="0">
                  <a:solidFill>
                    <a:srgbClr val="424242"/>
                  </a:solidFill>
                  <a:latin typeface="Boxed Book" panose="02000506040000020004" pitchFamily="2" charset="0"/>
                </a:rPr>
                <a:t>Cooling Coil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798" y="2463"/>
              <a:ext cx="27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73.4°db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1077" y="2463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/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1118" y="2463"/>
              <a:ext cx="30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69.4°wb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2351" y="2463"/>
              <a:ext cx="2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75.0°db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2630" y="2463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/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2671" y="2463"/>
              <a:ext cx="30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62.5°wb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3290" y="2463"/>
              <a:ext cx="27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55.7°db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3569" y="2463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/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3610" y="2463"/>
              <a:ext cx="29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51.0°wb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4895" y="2463"/>
              <a:ext cx="27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51.0°db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5179" y="2463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/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5225" y="2463"/>
              <a:ext cx="29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51.0°wb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623" y="2969"/>
              <a:ext cx="19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0.797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069" y="2984"/>
              <a:ext cx="30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1.27 </a:t>
              </a:r>
              <a:r>
                <a:rPr lang="en-US" altLang="en-US" sz="8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in.wg</a:t>
              </a: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.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458" y="3123"/>
              <a:ext cx="60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TE Effectiveness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4013" y="3139"/>
              <a:ext cx="44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(Pressure loss)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572" y="3294"/>
              <a:ext cx="3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0.70 </a:t>
              </a:r>
              <a:r>
                <a:rPr lang="en-US" altLang="en-US" sz="8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in.wg</a:t>
              </a: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.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3744" y="3294"/>
              <a:ext cx="88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424242"/>
                  </a:solidFill>
                  <a:latin typeface="Boxed Book" panose="02000506040000020004" pitchFamily="2" charset="0"/>
                </a:rPr>
                <a:t>(PD Wheel Speed RPM) </a:t>
              </a:r>
              <a:r>
                <a:rPr lang="en-US" altLang="en-US" sz="800" dirty="0" smtClean="0">
                  <a:solidFill>
                    <a:srgbClr val="424242"/>
                  </a:solidFill>
                  <a:latin typeface="Boxed Book" panose="02000506040000020004" pitchFamily="2" charset="0"/>
                </a:rPr>
                <a:t>– 0.61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4420" y="329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510" y="3392"/>
              <a:ext cx="44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(Pressure loss)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3399" y="1463"/>
              <a:ext cx="43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10,538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497" y="1711"/>
              <a:ext cx="25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78.2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3414" y="1834"/>
              <a:ext cx="43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30.1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5086" y="1711"/>
              <a:ext cx="26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85.6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5003" y="2711"/>
              <a:ext cx="44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20.8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3419" y="2340"/>
              <a:ext cx="43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10,000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3497" y="2587"/>
              <a:ext cx="2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48.2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3414" y="2711"/>
              <a:ext cx="44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20.8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5009" y="2340"/>
              <a:ext cx="43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10,538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5086" y="2587"/>
              <a:ext cx="26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55.6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849" y="1463"/>
              <a:ext cx="41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11,366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927" y="1711"/>
              <a:ext cx="28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110.8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4988" y="1463"/>
              <a:ext cx="43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10,538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5003" y="1834"/>
              <a:ext cx="44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30.6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849" y="2340"/>
              <a:ext cx="43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10,366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927" y="2587"/>
              <a:ext cx="28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102.1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860" y="2711"/>
              <a:ext cx="44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33.6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860" y="1834"/>
              <a:ext cx="42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34.1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392" y="1463"/>
              <a:ext cx="43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10,538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2490" y="1711"/>
              <a:ext cx="25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78.2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2408" y="1834"/>
              <a:ext cx="43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30.1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2413" y="2340"/>
              <a:ext cx="40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9,000 CFM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2490" y="2587"/>
              <a:ext cx="26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65.0 gr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2408" y="2711"/>
              <a:ext cx="44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Boxed Book" panose="02000506040000020004" pitchFamily="2" charset="0"/>
                </a:rPr>
                <a:t>28.2 BTU/</a:t>
              </a:r>
              <a:r>
                <a:rPr lang="en-US" altLang="en-US" sz="1000" dirty="0" err="1">
                  <a:solidFill>
                    <a:srgbClr val="000000"/>
                  </a:solidFill>
                  <a:latin typeface="Boxed Book" panose="02000506040000020004" pitchFamily="2" charset="0"/>
                </a:rPr>
                <a:t>lb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6" name="Line 75"/>
            <p:cNvSpPr>
              <a:spLocks noChangeShapeType="1"/>
            </p:cNvSpPr>
            <p:nvPr/>
          </p:nvSpPr>
          <p:spPr bwMode="auto">
            <a:xfrm>
              <a:off x="3012" y="2195"/>
              <a:ext cx="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3012" y="2195"/>
              <a:ext cx="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8" name="Line 77"/>
            <p:cNvSpPr>
              <a:spLocks noChangeShapeType="1"/>
            </p:cNvSpPr>
            <p:nvPr/>
          </p:nvSpPr>
          <p:spPr bwMode="auto">
            <a:xfrm>
              <a:off x="158" y="2185"/>
              <a:ext cx="285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158" y="2185"/>
              <a:ext cx="2854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0" name="Line 79"/>
            <p:cNvSpPr>
              <a:spLocks noChangeShapeType="1"/>
            </p:cNvSpPr>
            <p:nvPr/>
          </p:nvSpPr>
          <p:spPr bwMode="auto">
            <a:xfrm>
              <a:off x="158" y="2195"/>
              <a:ext cx="285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158" y="2195"/>
              <a:ext cx="2854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2" name="Line 81"/>
            <p:cNvSpPr>
              <a:spLocks noChangeShapeType="1"/>
            </p:cNvSpPr>
            <p:nvPr/>
          </p:nvSpPr>
          <p:spPr bwMode="auto">
            <a:xfrm>
              <a:off x="3022" y="2195"/>
              <a:ext cx="0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3022" y="2195"/>
              <a:ext cx="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4" name="Line 83"/>
            <p:cNvSpPr>
              <a:spLocks noChangeShapeType="1"/>
            </p:cNvSpPr>
            <p:nvPr/>
          </p:nvSpPr>
          <p:spPr bwMode="auto">
            <a:xfrm>
              <a:off x="3012" y="2195"/>
              <a:ext cx="0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3012" y="2195"/>
              <a:ext cx="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>
              <a:off x="3012" y="2200"/>
              <a:ext cx="0" cy="10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3012" y="2200"/>
              <a:ext cx="5" cy="10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>
              <a:off x="3022" y="2200"/>
              <a:ext cx="0" cy="10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3022" y="2200"/>
              <a:ext cx="5" cy="10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0" name="Line 89"/>
            <p:cNvSpPr>
              <a:spLocks noChangeShapeType="1"/>
            </p:cNvSpPr>
            <p:nvPr/>
          </p:nvSpPr>
          <p:spPr bwMode="auto">
            <a:xfrm>
              <a:off x="3027" y="2185"/>
              <a:ext cx="25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3027" y="2185"/>
              <a:ext cx="257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2" name="Line 91"/>
            <p:cNvSpPr>
              <a:spLocks noChangeShapeType="1"/>
            </p:cNvSpPr>
            <p:nvPr/>
          </p:nvSpPr>
          <p:spPr bwMode="auto">
            <a:xfrm>
              <a:off x="3027" y="2195"/>
              <a:ext cx="25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027" y="2195"/>
              <a:ext cx="257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4" name="Line 93"/>
            <p:cNvSpPr>
              <a:spLocks noChangeShapeType="1"/>
            </p:cNvSpPr>
            <p:nvPr/>
          </p:nvSpPr>
          <p:spPr bwMode="auto">
            <a:xfrm>
              <a:off x="3012" y="2185"/>
              <a:ext cx="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3012" y="2185"/>
              <a:ext cx="1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>
              <a:off x="3022" y="2195"/>
              <a:ext cx="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3022" y="2195"/>
              <a:ext cx="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1879" y="1466"/>
              <a:ext cx="366" cy="6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99" name="Group 106"/>
            <p:cNvGrpSpPr>
              <a:grpSpLocks/>
            </p:cNvGrpSpPr>
            <p:nvPr/>
          </p:nvGrpSpPr>
          <p:grpSpPr bwMode="auto">
            <a:xfrm>
              <a:off x="1914" y="1525"/>
              <a:ext cx="302" cy="539"/>
              <a:chOff x="1914" y="1525"/>
              <a:chExt cx="302" cy="539"/>
            </a:xfrm>
          </p:grpSpPr>
          <p:sp>
            <p:nvSpPr>
              <p:cNvPr id="247" name="Freeform 98"/>
              <p:cNvSpPr>
                <a:spLocks/>
              </p:cNvSpPr>
              <p:nvPr/>
            </p:nvSpPr>
            <p:spPr bwMode="auto">
              <a:xfrm>
                <a:off x="1914" y="1525"/>
                <a:ext cx="302" cy="539"/>
              </a:xfrm>
              <a:custGeom>
                <a:avLst/>
                <a:gdLst>
                  <a:gd name="T0" fmla="*/ 302 w 302"/>
                  <a:gd name="T1" fmla="*/ 257 h 539"/>
                  <a:gd name="T2" fmla="*/ 164 w 302"/>
                  <a:gd name="T3" fmla="*/ 0 h 539"/>
                  <a:gd name="T4" fmla="*/ 164 w 302"/>
                  <a:gd name="T5" fmla="*/ 88 h 539"/>
                  <a:gd name="T6" fmla="*/ 0 w 302"/>
                  <a:gd name="T7" fmla="*/ 88 h 539"/>
                  <a:gd name="T8" fmla="*/ 0 w 302"/>
                  <a:gd name="T9" fmla="*/ 467 h 539"/>
                  <a:gd name="T10" fmla="*/ 164 w 302"/>
                  <a:gd name="T11" fmla="*/ 467 h 539"/>
                  <a:gd name="T12" fmla="*/ 164 w 302"/>
                  <a:gd name="T13" fmla="*/ 539 h 539"/>
                  <a:gd name="T14" fmla="*/ 164 w 302"/>
                  <a:gd name="T15" fmla="*/ 539 h 539"/>
                  <a:gd name="T16" fmla="*/ 302 w 302"/>
                  <a:gd name="T17" fmla="*/ 257 h 5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2" h="539">
                    <a:moveTo>
                      <a:pt x="302" y="257"/>
                    </a:moveTo>
                    <a:lnTo>
                      <a:pt x="164" y="0"/>
                    </a:lnTo>
                    <a:lnTo>
                      <a:pt x="164" y="88"/>
                    </a:lnTo>
                    <a:lnTo>
                      <a:pt x="0" y="88"/>
                    </a:lnTo>
                    <a:lnTo>
                      <a:pt x="0" y="467"/>
                    </a:lnTo>
                    <a:lnTo>
                      <a:pt x="164" y="467"/>
                    </a:lnTo>
                    <a:lnTo>
                      <a:pt x="164" y="539"/>
                    </a:lnTo>
                    <a:lnTo>
                      <a:pt x="302" y="257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8" name="Line 99"/>
              <p:cNvSpPr>
                <a:spLocks noChangeShapeType="1"/>
              </p:cNvSpPr>
              <p:nvPr/>
            </p:nvSpPr>
            <p:spPr bwMode="auto">
              <a:xfrm flipH="1" flipV="1">
                <a:off x="2078" y="1525"/>
                <a:ext cx="138" cy="257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9" name="Line 100"/>
              <p:cNvSpPr>
                <a:spLocks noChangeShapeType="1"/>
              </p:cNvSpPr>
              <p:nvPr/>
            </p:nvSpPr>
            <p:spPr bwMode="auto">
              <a:xfrm>
                <a:off x="2078" y="1525"/>
                <a:ext cx="0" cy="88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50" name="Line 101"/>
              <p:cNvSpPr>
                <a:spLocks noChangeShapeType="1"/>
              </p:cNvSpPr>
              <p:nvPr/>
            </p:nvSpPr>
            <p:spPr bwMode="auto">
              <a:xfrm flipH="1">
                <a:off x="1914" y="1613"/>
                <a:ext cx="164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51" name="Line 102"/>
              <p:cNvSpPr>
                <a:spLocks noChangeShapeType="1"/>
              </p:cNvSpPr>
              <p:nvPr/>
            </p:nvSpPr>
            <p:spPr bwMode="auto">
              <a:xfrm>
                <a:off x="1914" y="1613"/>
                <a:ext cx="0" cy="379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52" name="Line 103"/>
              <p:cNvSpPr>
                <a:spLocks noChangeShapeType="1"/>
              </p:cNvSpPr>
              <p:nvPr/>
            </p:nvSpPr>
            <p:spPr bwMode="auto">
              <a:xfrm>
                <a:off x="1914" y="1992"/>
                <a:ext cx="164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53" name="Line 104"/>
              <p:cNvSpPr>
                <a:spLocks noChangeShapeType="1"/>
              </p:cNvSpPr>
              <p:nvPr/>
            </p:nvSpPr>
            <p:spPr bwMode="auto">
              <a:xfrm>
                <a:off x="2078" y="1992"/>
                <a:ext cx="0" cy="72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54" name="Line 105"/>
              <p:cNvSpPr>
                <a:spLocks noChangeShapeType="1"/>
              </p:cNvSpPr>
              <p:nvPr/>
            </p:nvSpPr>
            <p:spPr bwMode="auto">
              <a:xfrm flipV="1">
                <a:off x="2078" y="1782"/>
                <a:ext cx="138" cy="282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100" name="Freeform 107"/>
            <p:cNvSpPr>
              <a:spLocks noEditPoints="1"/>
            </p:cNvSpPr>
            <p:nvPr/>
          </p:nvSpPr>
          <p:spPr bwMode="auto">
            <a:xfrm>
              <a:off x="1874" y="1461"/>
              <a:ext cx="376" cy="660"/>
            </a:xfrm>
            <a:custGeom>
              <a:avLst/>
              <a:gdLst>
                <a:gd name="T0" fmla="*/ 0 w 376"/>
                <a:gd name="T1" fmla="*/ 0 h 660"/>
                <a:gd name="T2" fmla="*/ 376 w 376"/>
                <a:gd name="T3" fmla="*/ 0 h 660"/>
                <a:gd name="T4" fmla="*/ 376 w 376"/>
                <a:gd name="T5" fmla="*/ 660 h 660"/>
                <a:gd name="T6" fmla="*/ 0 w 376"/>
                <a:gd name="T7" fmla="*/ 660 h 660"/>
                <a:gd name="T8" fmla="*/ 0 w 376"/>
                <a:gd name="T9" fmla="*/ 0 h 660"/>
                <a:gd name="T10" fmla="*/ 5 w 376"/>
                <a:gd name="T11" fmla="*/ 657 h 660"/>
                <a:gd name="T12" fmla="*/ 2 w 376"/>
                <a:gd name="T13" fmla="*/ 654 h 660"/>
                <a:gd name="T14" fmla="*/ 374 w 376"/>
                <a:gd name="T15" fmla="*/ 654 h 660"/>
                <a:gd name="T16" fmla="*/ 371 w 376"/>
                <a:gd name="T17" fmla="*/ 657 h 660"/>
                <a:gd name="T18" fmla="*/ 371 w 376"/>
                <a:gd name="T19" fmla="*/ 2 h 660"/>
                <a:gd name="T20" fmla="*/ 374 w 376"/>
                <a:gd name="T21" fmla="*/ 5 h 660"/>
                <a:gd name="T22" fmla="*/ 2 w 376"/>
                <a:gd name="T23" fmla="*/ 5 h 660"/>
                <a:gd name="T24" fmla="*/ 5 w 376"/>
                <a:gd name="T25" fmla="*/ 2 h 660"/>
                <a:gd name="T26" fmla="*/ 5 w 376"/>
                <a:gd name="T27" fmla="*/ 657 h 6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6" h="660">
                  <a:moveTo>
                    <a:pt x="0" y="0"/>
                  </a:moveTo>
                  <a:lnTo>
                    <a:pt x="376" y="0"/>
                  </a:lnTo>
                  <a:lnTo>
                    <a:pt x="376" y="660"/>
                  </a:lnTo>
                  <a:lnTo>
                    <a:pt x="0" y="660"/>
                  </a:lnTo>
                  <a:lnTo>
                    <a:pt x="0" y="0"/>
                  </a:lnTo>
                  <a:close/>
                  <a:moveTo>
                    <a:pt x="5" y="657"/>
                  </a:moveTo>
                  <a:lnTo>
                    <a:pt x="2" y="654"/>
                  </a:lnTo>
                  <a:lnTo>
                    <a:pt x="374" y="654"/>
                  </a:lnTo>
                  <a:lnTo>
                    <a:pt x="371" y="657"/>
                  </a:lnTo>
                  <a:lnTo>
                    <a:pt x="371" y="2"/>
                  </a:lnTo>
                  <a:lnTo>
                    <a:pt x="374" y="5"/>
                  </a:lnTo>
                  <a:lnTo>
                    <a:pt x="2" y="5"/>
                  </a:lnTo>
                  <a:lnTo>
                    <a:pt x="5" y="2"/>
                  </a:lnTo>
                  <a:lnTo>
                    <a:pt x="5" y="65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01" name="Rectangle 108"/>
            <p:cNvSpPr>
              <a:spLocks noChangeArrowheads="1"/>
            </p:cNvSpPr>
            <p:nvPr/>
          </p:nvSpPr>
          <p:spPr bwMode="auto">
            <a:xfrm>
              <a:off x="4418" y="2229"/>
              <a:ext cx="382" cy="6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02" name="Group 117"/>
            <p:cNvGrpSpPr>
              <a:grpSpLocks/>
            </p:cNvGrpSpPr>
            <p:nvPr/>
          </p:nvGrpSpPr>
          <p:grpSpPr bwMode="auto">
            <a:xfrm>
              <a:off x="4450" y="2287"/>
              <a:ext cx="321" cy="531"/>
              <a:chOff x="4450" y="2287"/>
              <a:chExt cx="321" cy="531"/>
            </a:xfrm>
          </p:grpSpPr>
          <p:sp>
            <p:nvSpPr>
              <p:cNvPr id="239" name="Freeform 109"/>
              <p:cNvSpPr>
                <a:spLocks/>
              </p:cNvSpPr>
              <p:nvPr/>
            </p:nvSpPr>
            <p:spPr bwMode="auto">
              <a:xfrm>
                <a:off x="4450" y="2287"/>
                <a:ext cx="321" cy="531"/>
              </a:xfrm>
              <a:custGeom>
                <a:avLst/>
                <a:gdLst>
                  <a:gd name="T0" fmla="*/ 0 w 321"/>
                  <a:gd name="T1" fmla="*/ 254 h 531"/>
                  <a:gd name="T2" fmla="*/ 146 w 321"/>
                  <a:gd name="T3" fmla="*/ 0 h 531"/>
                  <a:gd name="T4" fmla="*/ 146 w 321"/>
                  <a:gd name="T5" fmla="*/ 87 h 531"/>
                  <a:gd name="T6" fmla="*/ 321 w 321"/>
                  <a:gd name="T7" fmla="*/ 87 h 531"/>
                  <a:gd name="T8" fmla="*/ 321 w 321"/>
                  <a:gd name="T9" fmla="*/ 459 h 531"/>
                  <a:gd name="T10" fmla="*/ 146 w 321"/>
                  <a:gd name="T11" fmla="*/ 459 h 531"/>
                  <a:gd name="T12" fmla="*/ 146 w 321"/>
                  <a:gd name="T13" fmla="*/ 531 h 531"/>
                  <a:gd name="T14" fmla="*/ 146 w 321"/>
                  <a:gd name="T15" fmla="*/ 531 h 531"/>
                  <a:gd name="T16" fmla="*/ 0 w 321"/>
                  <a:gd name="T17" fmla="*/ 254 h 5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1" h="531">
                    <a:moveTo>
                      <a:pt x="0" y="254"/>
                    </a:moveTo>
                    <a:lnTo>
                      <a:pt x="146" y="0"/>
                    </a:lnTo>
                    <a:lnTo>
                      <a:pt x="146" y="87"/>
                    </a:lnTo>
                    <a:lnTo>
                      <a:pt x="321" y="87"/>
                    </a:lnTo>
                    <a:lnTo>
                      <a:pt x="321" y="459"/>
                    </a:lnTo>
                    <a:lnTo>
                      <a:pt x="146" y="459"/>
                    </a:lnTo>
                    <a:lnTo>
                      <a:pt x="146" y="531"/>
                    </a:lnTo>
                    <a:lnTo>
                      <a:pt x="0" y="254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0" name="Line 110"/>
              <p:cNvSpPr>
                <a:spLocks noChangeShapeType="1"/>
              </p:cNvSpPr>
              <p:nvPr/>
            </p:nvSpPr>
            <p:spPr bwMode="auto">
              <a:xfrm flipV="1">
                <a:off x="4450" y="2287"/>
                <a:ext cx="146" cy="254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1" name="Line 111"/>
              <p:cNvSpPr>
                <a:spLocks noChangeShapeType="1"/>
              </p:cNvSpPr>
              <p:nvPr/>
            </p:nvSpPr>
            <p:spPr bwMode="auto">
              <a:xfrm>
                <a:off x="4596" y="2287"/>
                <a:ext cx="0" cy="87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2" name="Line 112"/>
              <p:cNvSpPr>
                <a:spLocks noChangeShapeType="1"/>
              </p:cNvSpPr>
              <p:nvPr/>
            </p:nvSpPr>
            <p:spPr bwMode="auto">
              <a:xfrm>
                <a:off x="4596" y="2374"/>
                <a:ext cx="175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3" name="Line 113"/>
              <p:cNvSpPr>
                <a:spLocks noChangeShapeType="1"/>
              </p:cNvSpPr>
              <p:nvPr/>
            </p:nvSpPr>
            <p:spPr bwMode="auto">
              <a:xfrm>
                <a:off x="4771" y="2374"/>
                <a:ext cx="0" cy="372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4" name="Line 114"/>
              <p:cNvSpPr>
                <a:spLocks noChangeShapeType="1"/>
              </p:cNvSpPr>
              <p:nvPr/>
            </p:nvSpPr>
            <p:spPr bwMode="auto">
              <a:xfrm flipH="1">
                <a:off x="4596" y="2746"/>
                <a:ext cx="175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5" name="Line 115"/>
              <p:cNvSpPr>
                <a:spLocks noChangeShapeType="1"/>
              </p:cNvSpPr>
              <p:nvPr/>
            </p:nvSpPr>
            <p:spPr bwMode="auto">
              <a:xfrm>
                <a:off x="4596" y="2746"/>
                <a:ext cx="0" cy="72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46" name="Line 116"/>
              <p:cNvSpPr>
                <a:spLocks noChangeShapeType="1"/>
              </p:cNvSpPr>
              <p:nvPr/>
            </p:nvSpPr>
            <p:spPr bwMode="auto">
              <a:xfrm flipH="1" flipV="1">
                <a:off x="4450" y="2541"/>
                <a:ext cx="146" cy="277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103" name="Freeform 118"/>
            <p:cNvSpPr>
              <a:spLocks noEditPoints="1"/>
            </p:cNvSpPr>
            <p:nvPr/>
          </p:nvSpPr>
          <p:spPr bwMode="auto">
            <a:xfrm>
              <a:off x="4413" y="2224"/>
              <a:ext cx="392" cy="649"/>
            </a:xfrm>
            <a:custGeom>
              <a:avLst/>
              <a:gdLst>
                <a:gd name="T0" fmla="*/ 0 w 392"/>
                <a:gd name="T1" fmla="*/ 0 h 649"/>
                <a:gd name="T2" fmla="*/ 392 w 392"/>
                <a:gd name="T3" fmla="*/ 0 h 649"/>
                <a:gd name="T4" fmla="*/ 392 w 392"/>
                <a:gd name="T5" fmla="*/ 649 h 649"/>
                <a:gd name="T6" fmla="*/ 0 w 392"/>
                <a:gd name="T7" fmla="*/ 649 h 649"/>
                <a:gd name="T8" fmla="*/ 0 w 392"/>
                <a:gd name="T9" fmla="*/ 0 h 649"/>
                <a:gd name="T10" fmla="*/ 5 w 392"/>
                <a:gd name="T11" fmla="*/ 647 h 649"/>
                <a:gd name="T12" fmla="*/ 2 w 392"/>
                <a:gd name="T13" fmla="*/ 644 h 649"/>
                <a:gd name="T14" fmla="*/ 389 w 392"/>
                <a:gd name="T15" fmla="*/ 644 h 649"/>
                <a:gd name="T16" fmla="*/ 387 w 392"/>
                <a:gd name="T17" fmla="*/ 647 h 649"/>
                <a:gd name="T18" fmla="*/ 387 w 392"/>
                <a:gd name="T19" fmla="*/ 2 h 649"/>
                <a:gd name="T20" fmla="*/ 389 w 392"/>
                <a:gd name="T21" fmla="*/ 5 h 649"/>
                <a:gd name="T22" fmla="*/ 2 w 392"/>
                <a:gd name="T23" fmla="*/ 5 h 649"/>
                <a:gd name="T24" fmla="*/ 5 w 392"/>
                <a:gd name="T25" fmla="*/ 2 h 649"/>
                <a:gd name="T26" fmla="*/ 5 w 392"/>
                <a:gd name="T27" fmla="*/ 647 h 6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2" h="649">
                  <a:moveTo>
                    <a:pt x="0" y="0"/>
                  </a:moveTo>
                  <a:lnTo>
                    <a:pt x="392" y="0"/>
                  </a:lnTo>
                  <a:lnTo>
                    <a:pt x="392" y="649"/>
                  </a:lnTo>
                  <a:lnTo>
                    <a:pt x="0" y="649"/>
                  </a:lnTo>
                  <a:lnTo>
                    <a:pt x="0" y="0"/>
                  </a:lnTo>
                  <a:close/>
                  <a:moveTo>
                    <a:pt x="5" y="647"/>
                  </a:moveTo>
                  <a:lnTo>
                    <a:pt x="2" y="644"/>
                  </a:lnTo>
                  <a:lnTo>
                    <a:pt x="389" y="644"/>
                  </a:lnTo>
                  <a:lnTo>
                    <a:pt x="387" y="647"/>
                  </a:lnTo>
                  <a:lnTo>
                    <a:pt x="387" y="2"/>
                  </a:lnTo>
                  <a:lnTo>
                    <a:pt x="389" y="5"/>
                  </a:lnTo>
                  <a:lnTo>
                    <a:pt x="2" y="5"/>
                  </a:lnTo>
                  <a:lnTo>
                    <a:pt x="5" y="2"/>
                  </a:lnTo>
                  <a:lnTo>
                    <a:pt x="5" y="64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04" name="Rectangle 119"/>
            <p:cNvSpPr>
              <a:spLocks noChangeArrowheads="1"/>
            </p:cNvSpPr>
            <p:nvPr/>
          </p:nvSpPr>
          <p:spPr bwMode="auto">
            <a:xfrm>
              <a:off x="1853" y="2270"/>
              <a:ext cx="356" cy="6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05" name="Group 128"/>
            <p:cNvGrpSpPr>
              <a:grpSpLocks/>
            </p:cNvGrpSpPr>
            <p:nvPr/>
          </p:nvGrpSpPr>
          <p:grpSpPr bwMode="auto">
            <a:xfrm>
              <a:off x="1884" y="2329"/>
              <a:ext cx="298" cy="535"/>
              <a:chOff x="1884" y="2329"/>
              <a:chExt cx="298" cy="535"/>
            </a:xfrm>
          </p:grpSpPr>
          <p:sp>
            <p:nvSpPr>
              <p:cNvPr id="231" name="Freeform 120"/>
              <p:cNvSpPr>
                <a:spLocks/>
              </p:cNvSpPr>
              <p:nvPr/>
            </p:nvSpPr>
            <p:spPr bwMode="auto">
              <a:xfrm>
                <a:off x="1884" y="2329"/>
                <a:ext cx="298" cy="535"/>
              </a:xfrm>
              <a:custGeom>
                <a:avLst/>
                <a:gdLst>
                  <a:gd name="T0" fmla="*/ 0 w 298"/>
                  <a:gd name="T1" fmla="*/ 255 h 535"/>
                  <a:gd name="T2" fmla="*/ 135 w 298"/>
                  <a:gd name="T3" fmla="*/ 0 h 535"/>
                  <a:gd name="T4" fmla="*/ 135 w 298"/>
                  <a:gd name="T5" fmla="*/ 87 h 535"/>
                  <a:gd name="T6" fmla="*/ 298 w 298"/>
                  <a:gd name="T7" fmla="*/ 87 h 535"/>
                  <a:gd name="T8" fmla="*/ 298 w 298"/>
                  <a:gd name="T9" fmla="*/ 463 h 535"/>
                  <a:gd name="T10" fmla="*/ 135 w 298"/>
                  <a:gd name="T11" fmla="*/ 463 h 535"/>
                  <a:gd name="T12" fmla="*/ 135 w 298"/>
                  <a:gd name="T13" fmla="*/ 535 h 535"/>
                  <a:gd name="T14" fmla="*/ 135 w 298"/>
                  <a:gd name="T15" fmla="*/ 535 h 535"/>
                  <a:gd name="T16" fmla="*/ 0 w 298"/>
                  <a:gd name="T17" fmla="*/ 255 h 5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8" h="535">
                    <a:moveTo>
                      <a:pt x="0" y="255"/>
                    </a:moveTo>
                    <a:lnTo>
                      <a:pt x="135" y="0"/>
                    </a:lnTo>
                    <a:lnTo>
                      <a:pt x="135" y="87"/>
                    </a:lnTo>
                    <a:lnTo>
                      <a:pt x="298" y="87"/>
                    </a:lnTo>
                    <a:lnTo>
                      <a:pt x="298" y="463"/>
                    </a:lnTo>
                    <a:lnTo>
                      <a:pt x="135" y="463"/>
                    </a:lnTo>
                    <a:lnTo>
                      <a:pt x="135" y="535"/>
                    </a:lnTo>
                    <a:lnTo>
                      <a:pt x="0" y="255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2" name="Line 121"/>
              <p:cNvSpPr>
                <a:spLocks noChangeShapeType="1"/>
              </p:cNvSpPr>
              <p:nvPr/>
            </p:nvSpPr>
            <p:spPr bwMode="auto">
              <a:xfrm flipV="1">
                <a:off x="1884" y="2329"/>
                <a:ext cx="135" cy="255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3" name="Line 122"/>
              <p:cNvSpPr>
                <a:spLocks noChangeShapeType="1"/>
              </p:cNvSpPr>
              <p:nvPr/>
            </p:nvSpPr>
            <p:spPr bwMode="auto">
              <a:xfrm>
                <a:off x="2019" y="2329"/>
                <a:ext cx="0" cy="87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4" name="Line 123"/>
              <p:cNvSpPr>
                <a:spLocks noChangeShapeType="1"/>
              </p:cNvSpPr>
              <p:nvPr/>
            </p:nvSpPr>
            <p:spPr bwMode="auto">
              <a:xfrm>
                <a:off x="2019" y="2416"/>
                <a:ext cx="163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5" name="Line 124"/>
              <p:cNvSpPr>
                <a:spLocks noChangeShapeType="1"/>
              </p:cNvSpPr>
              <p:nvPr/>
            </p:nvSpPr>
            <p:spPr bwMode="auto">
              <a:xfrm>
                <a:off x="2182" y="2416"/>
                <a:ext cx="0" cy="376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6" name="Line 125"/>
              <p:cNvSpPr>
                <a:spLocks noChangeShapeType="1"/>
              </p:cNvSpPr>
              <p:nvPr/>
            </p:nvSpPr>
            <p:spPr bwMode="auto">
              <a:xfrm flipH="1">
                <a:off x="2019" y="2792"/>
                <a:ext cx="163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7" name="Line 126"/>
              <p:cNvSpPr>
                <a:spLocks noChangeShapeType="1"/>
              </p:cNvSpPr>
              <p:nvPr/>
            </p:nvSpPr>
            <p:spPr bwMode="auto">
              <a:xfrm>
                <a:off x="2019" y="2792"/>
                <a:ext cx="0" cy="72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8" name="Line 127"/>
              <p:cNvSpPr>
                <a:spLocks noChangeShapeType="1"/>
              </p:cNvSpPr>
              <p:nvPr/>
            </p:nvSpPr>
            <p:spPr bwMode="auto">
              <a:xfrm flipH="1" flipV="1">
                <a:off x="1884" y="2584"/>
                <a:ext cx="135" cy="28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106" name="Freeform 129"/>
            <p:cNvSpPr>
              <a:spLocks noEditPoints="1"/>
            </p:cNvSpPr>
            <p:nvPr/>
          </p:nvSpPr>
          <p:spPr bwMode="auto">
            <a:xfrm>
              <a:off x="1848" y="2265"/>
              <a:ext cx="366" cy="655"/>
            </a:xfrm>
            <a:custGeom>
              <a:avLst/>
              <a:gdLst>
                <a:gd name="T0" fmla="*/ 0 w 366"/>
                <a:gd name="T1" fmla="*/ 0 h 655"/>
                <a:gd name="T2" fmla="*/ 366 w 366"/>
                <a:gd name="T3" fmla="*/ 0 h 655"/>
                <a:gd name="T4" fmla="*/ 366 w 366"/>
                <a:gd name="T5" fmla="*/ 655 h 655"/>
                <a:gd name="T6" fmla="*/ 0 w 366"/>
                <a:gd name="T7" fmla="*/ 655 h 655"/>
                <a:gd name="T8" fmla="*/ 0 w 366"/>
                <a:gd name="T9" fmla="*/ 0 h 655"/>
                <a:gd name="T10" fmla="*/ 5 w 366"/>
                <a:gd name="T11" fmla="*/ 652 h 655"/>
                <a:gd name="T12" fmla="*/ 3 w 366"/>
                <a:gd name="T13" fmla="*/ 650 h 655"/>
                <a:gd name="T14" fmla="*/ 364 w 366"/>
                <a:gd name="T15" fmla="*/ 650 h 655"/>
                <a:gd name="T16" fmla="*/ 361 w 366"/>
                <a:gd name="T17" fmla="*/ 652 h 655"/>
                <a:gd name="T18" fmla="*/ 361 w 366"/>
                <a:gd name="T19" fmla="*/ 2 h 655"/>
                <a:gd name="T20" fmla="*/ 364 w 366"/>
                <a:gd name="T21" fmla="*/ 5 h 655"/>
                <a:gd name="T22" fmla="*/ 3 w 366"/>
                <a:gd name="T23" fmla="*/ 5 h 655"/>
                <a:gd name="T24" fmla="*/ 5 w 366"/>
                <a:gd name="T25" fmla="*/ 2 h 655"/>
                <a:gd name="T26" fmla="*/ 5 w 366"/>
                <a:gd name="T27" fmla="*/ 652 h 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6" h="655">
                  <a:moveTo>
                    <a:pt x="0" y="0"/>
                  </a:moveTo>
                  <a:lnTo>
                    <a:pt x="366" y="0"/>
                  </a:lnTo>
                  <a:lnTo>
                    <a:pt x="366" y="655"/>
                  </a:lnTo>
                  <a:lnTo>
                    <a:pt x="0" y="655"/>
                  </a:lnTo>
                  <a:lnTo>
                    <a:pt x="0" y="0"/>
                  </a:lnTo>
                  <a:close/>
                  <a:moveTo>
                    <a:pt x="5" y="652"/>
                  </a:moveTo>
                  <a:lnTo>
                    <a:pt x="3" y="650"/>
                  </a:lnTo>
                  <a:lnTo>
                    <a:pt x="364" y="650"/>
                  </a:lnTo>
                  <a:lnTo>
                    <a:pt x="361" y="652"/>
                  </a:lnTo>
                  <a:lnTo>
                    <a:pt x="361" y="2"/>
                  </a:lnTo>
                  <a:lnTo>
                    <a:pt x="364" y="5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65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>
              <a:off x="248" y="1476"/>
              <a:ext cx="362" cy="6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08" name="Group 139"/>
            <p:cNvGrpSpPr>
              <a:grpSpLocks/>
            </p:cNvGrpSpPr>
            <p:nvPr/>
          </p:nvGrpSpPr>
          <p:grpSpPr bwMode="auto">
            <a:xfrm>
              <a:off x="282" y="1535"/>
              <a:ext cx="298" cy="535"/>
              <a:chOff x="282" y="1535"/>
              <a:chExt cx="298" cy="535"/>
            </a:xfrm>
          </p:grpSpPr>
          <p:sp>
            <p:nvSpPr>
              <p:cNvPr id="223" name="Freeform 131"/>
              <p:cNvSpPr>
                <a:spLocks/>
              </p:cNvSpPr>
              <p:nvPr/>
            </p:nvSpPr>
            <p:spPr bwMode="auto">
              <a:xfrm>
                <a:off x="282" y="1535"/>
                <a:ext cx="298" cy="535"/>
              </a:xfrm>
              <a:custGeom>
                <a:avLst/>
                <a:gdLst>
                  <a:gd name="T0" fmla="*/ 298 w 298"/>
                  <a:gd name="T1" fmla="*/ 255 h 535"/>
                  <a:gd name="T2" fmla="*/ 163 w 298"/>
                  <a:gd name="T3" fmla="*/ 0 h 535"/>
                  <a:gd name="T4" fmla="*/ 163 w 298"/>
                  <a:gd name="T5" fmla="*/ 87 h 535"/>
                  <a:gd name="T6" fmla="*/ 0 w 298"/>
                  <a:gd name="T7" fmla="*/ 87 h 535"/>
                  <a:gd name="T8" fmla="*/ 0 w 298"/>
                  <a:gd name="T9" fmla="*/ 463 h 535"/>
                  <a:gd name="T10" fmla="*/ 163 w 298"/>
                  <a:gd name="T11" fmla="*/ 463 h 535"/>
                  <a:gd name="T12" fmla="*/ 163 w 298"/>
                  <a:gd name="T13" fmla="*/ 535 h 535"/>
                  <a:gd name="T14" fmla="*/ 163 w 298"/>
                  <a:gd name="T15" fmla="*/ 535 h 535"/>
                  <a:gd name="T16" fmla="*/ 298 w 298"/>
                  <a:gd name="T17" fmla="*/ 255 h 5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8" h="535">
                    <a:moveTo>
                      <a:pt x="298" y="255"/>
                    </a:moveTo>
                    <a:lnTo>
                      <a:pt x="163" y="0"/>
                    </a:lnTo>
                    <a:lnTo>
                      <a:pt x="163" y="87"/>
                    </a:lnTo>
                    <a:lnTo>
                      <a:pt x="0" y="87"/>
                    </a:lnTo>
                    <a:lnTo>
                      <a:pt x="0" y="463"/>
                    </a:lnTo>
                    <a:lnTo>
                      <a:pt x="163" y="463"/>
                    </a:lnTo>
                    <a:lnTo>
                      <a:pt x="163" y="535"/>
                    </a:lnTo>
                    <a:lnTo>
                      <a:pt x="298" y="255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4" name="Line 132"/>
              <p:cNvSpPr>
                <a:spLocks noChangeShapeType="1"/>
              </p:cNvSpPr>
              <p:nvPr/>
            </p:nvSpPr>
            <p:spPr bwMode="auto">
              <a:xfrm flipH="1" flipV="1">
                <a:off x="445" y="1535"/>
                <a:ext cx="135" cy="255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5" name="Line 133"/>
              <p:cNvSpPr>
                <a:spLocks noChangeShapeType="1"/>
              </p:cNvSpPr>
              <p:nvPr/>
            </p:nvSpPr>
            <p:spPr bwMode="auto">
              <a:xfrm>
                <a:off x="445" y="1535"/>
                <a:ext cx="0" cy="87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6" name="Line 134"/>
              <p:cNvSpPr>
                <a:spLocks noChangeShapeType="1"/>
              </p:cNvSpPr>
              <p:nvPr/>
            </p:nvSpPr>
            <p:spPr bwMode="auto">
              <a:xfrm flipH="1">
                <a:off x="282" y="1622"/>
                <a:ext cx="163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7" name="Line 135"/>
              <p:cNvSpPr>
                <a:spLocks noChangeShapeType="1"/>
              </p:cNvSpPr>
              <p:nvPr/>
            </p:nvSpPr>
            <p:spPr bwMode="auto">
              <a:xfrm>
                <a:off x="282" y="1622"/>
                <a:ext cx="0" cy="376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8" name="Line 136"/>
              <p:cNvSpPr>
                <a:spLocks noChangeShapeType="1"/>
              </p:cNvSpPr>
              <p:nvPr/>
            </p:nvSpPr>
            <p:spPr bwMode="auto">
              <a:xfrm>
                <a:off x="282" y="1998"/>
                <a:ext cx="163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9" name="Line 137"/>
              <p:cNvSpPr>
                <a:spLocks noChangeShapeType="1"/>
              </p:cNvSpPr>
              <p:nvPr/>
            </p:nvSpPr>
            <p:spPr bwMode="auto">
              <a:xfrm>
                <a:off x="445" y="1998"/>
                <a:ext cx="0" cy="72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30" name="Line 138"/>
              <p:cNvSpPr>
                <a:spLocks noChangeShapeType="1"/>
              </p:cNvSpPr>
              <p:nvPr/>
            </p:nvSpPr>
            <p:spPr bwMode="auto">
              <a:xfrm flipV="1">
                <a:off x="445" y="1790"/>
                <a:ext cx="135" cy="28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109" name="Freeform 140"/>
            <p:cNvSpPr>
              <a:spLocks noEditPoints="1"/>
            </p:cNvSpPr>
            <p:nvPr/>
          </p:nvSpPr>
          <p:spPr bwMode="auto">
            <a:xfrm>
              <a:off x="243" y="1471"/>
              <a:ext cx="372" cy="655"/>
            </a:xfrm>
            <a:custGeom>
              <a:avLst/>
              <a:gdLst>
                <a:gd name="T0" fmla="*/ 0 w 372"/>
                <a:gd name="T1" fmla="*/ 0 h 655"/>
                <a:gd name="T2" fmla="*/ 372 w 372"/>
                <a:gd name="T3" fmla="*/ 0 h 655"/>
                <a:gd name="T4" fmla="*/ 372 w 372"/>
                <a:gd name="T5" fmla="*/ 655 h 655"/>
                <a:gd name="T6" fmla="*/ 0 w 372"/>
                <a:gd name="T7" fmla="*/ 655 h 655"/>
                <a:gd name="T8" fmla="*/ 0 w 372"/>
                <a:gd name="T9" fmla="*/ 0 h 655"/>
                <a:gd name="T10" fmla="*/ 5 w 372"/>
                <a:gd name="T11" fmla="*/ 652 h 655"/>
                <a:gd name="T12" fmla="*/ 3 w 372"/>
                <a:gd name="T13" fmla="*/ 650 h 655"/>
                <a:gd name="T14" fmla="*/ 369 w 372"/>
                <a:gd name="T15" fmla="*/ 650 h 655"/>
                <a:gd name="T16" fmla="*/ 367 w 372"/>
                <a:gd name="T17" fmla="*/ 652 h 655"/>
                <a:gd name="T18" fmla="*/ 367 w 372"/>
                <a:gd name="T19" fmla="*/ 2 h 655"/>
                <a:gd name="T20" fmla="*/ 369 w 372"/>
                <a:gd name="T21" fmla="*/ 5 h 655"/>
                <a:gd name="T22" fmla="*/ 3 w 372"/>
                <a:gd name="T23" fmla="*/ 5 h 655"/>
                <a:gd name="T24" fmla="*/ 5 w 372"/>
                <a:gd name="T25" fmla="*/ 2 h 655"/>
                <a:gd name="T26" fmla="*/ 5 w 372"/>
                <a:gd name="T27" fmla="*/ 652 h 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2" h="655">
                  <a:moveTo>
                    <a:pt x="0" y="0"/>
                  </a:moveTo>
                  <a:lnTo>
                    <a:pt x="372" y="0"/>
                  </a:lnTo>
                  <a:lnTo>
                    <a:pt x="372" y="655"/>
                  </a:lnTo>
                  <a:lnTo>
                    <a:pt x="0" y="655"/>
                  </a:lnTo>
                  <a:lnTo>
                    <a:pt x="0" y="0"/>
                  </a:lnTo>
                  <a:close/>
                  <a:moveTo>
                    <a:pt x="5" y="652"/>
                  </a:moveTo>
                  <a:lnTo>
                    <a:pt x="3" y="650"/>
                  </a:lnTo>
                  <a:lnTo>
                    <a:pt x="369" y="650"/>
                  </a:lnTo>
                  <a:lnTo>
                    <a:pt x="367" y="652"/>
                  </a:lnTo>
                  <a:lnTo>
                    <a:pt x="367" y="2"/>
                  </a:lnTo>
                  <a:lnTo>
                    <a:pt x="369" y="5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65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0" name="Rectangle 141"/>
            <p:cNvSpPr>
              <a:spLocks noChangeArrowheads="1"/>
            </p:cNvSpPr>
            <p:nvPr/>
          </p:nvSpPr>
          <p:spPr bwMode="auto">
            <a:xfrm>
              <a:off x="1523" y="1491"/>
              <a:ext cx="289" cy="1418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11" name="Group 153"/>
            <p:cNvGrpSpPr>
              <a:grpSpLocks/>
            </p:cNvGrpSpPr>
            <p:nvPr/>
          </p:nvGrpSpPr>
          <p:grpSpPr bwMode="auto">
            <a:xfrm>
              <a:off x="1547" y="1541"/>
              <a:ext cx="241" cy="1327"/>
              <a:chOff x="1547" y="1541"/>
              <a:chExt cx="241" cy="1327"/>
            </a:xfrm>
          </p:grpSpPr>
          <p:sp>
            <p:nvSpPr>
              <p:cNvPr id="212" name="Line 142"/>
              <p:cNvSpPr>
                <a:spLocks noChangeShapeType="1"/>
              </p:cNvSpPr>
              <p:nvPr/>
            </p:nvSpPr>
            <p:spPr bwMode="auto">
              <a:xfrm>
                <a:off x="1547" y="2139"/>
                <a:ext cx="241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13" name="Rectangle 143"/>
              <p:cNvSpPr>
                <a:spLocks noChangeArrowheads="1"/>
              </p:cNvSpPr>
              <p:nvPr/>
            </p:nvSpPr>
            <p:spPr bwMode="auto">
              <a:xfrm>
                <a:off x="1607" y="1541"/>
                <a:ext cx="115" cy="1327"/>
              </a:xfrm>
              <a:prstGeom prst="rect">
                <a:avLst/>
              </a:prstGeom>
              <a:solidFill>
                <a:srgbClr val="0084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14" name="Rectangle 144"/>
              <p:cNvSpPr>
                <a:spLocks noChangeArrowheads="1"/>
              </p:cNvSpPr>
              <p:nvPr/>
            </p:nvSpPr>
            <p:spPr bwMode="auto">
              <a:xfrm>
                <a:off x="1607" y="1541"/>
                <a:ext cx="115" cy="1327"/>
              </a:xfrm>
              <a:prstGeom prst="rect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15" name="Line 145"/>
              <p:cNvSpPr>
                <a:spLocks noChangeShapeType="1"/>
              </p:cNvSpPr>
              <p:nvPr/>
            </p:nvSpPr>
            <p:spPr bwMode="auto">
              <a:xfrm>
                <a:off x="1607" y="1587"/>
                <a:ext cx="112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16" name="Line 146"/>
              <p:cNvSpPr>
                <a:spLocks noChangeShapeType="1"/>
              </p:cNvSpPr>
              <p:nvPr/>
            </p:nvSpPr>
            <p:spPr bwMode="auto">
              <a:xfrm>
                <a:off x="1607" y="2007"/>
                <a:ext cx="112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17" name="Line 147"/>
              <p:cNvSpPr>
                <a:spLocks noChangeShapeType="1"/>
              </p:cNvSpPr>
              <p:nvPr/>
            </p:nvSpPr>
            <p:spPr bwMode="auto">
              <a:xfrm>
                <a:off x="1607" y="2340"/>
                <a:ext cx="109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18" name="Line 148"/>
              <p:cNvSpPr>
                <a:spLocks noChangeShapeType="1"/>
              </p:cNvSpPr>
              <p:nvPr/>
            </p:nvSpPr>
            <p:spPr bwMode="auto">
              <a:xfrm>
                <a:off x="1607" y="2705"/>
                <a:ext cx="112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19" name="Line 149"/>
              <p:cNvSpPr>
                <a:spLocks noChangeShapeType="1"/>
              </p:cNvSpPr>
              <p:nvPr/>
            </p:nvSpPr>
            <p:spPr bwMode="auto">
              <a:xfrm>
                <a:off x="1607" y="1766"/>
                <a:ext cx="112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0" name="Line 150"/>
              <p:cNvSpPr>
                <a:spLocks noChangeShapeType="1"/>
              </p:cNvSpPr>
              <p:nvPr/>
            </p:nvSpPr>
            <p:spPr bwMode="auto">
              <a:xfrm flipV="1">
                <a:off x="1661" y="1890"/>
                <a:ext cx="0" cy="497"/>
              </a:xfrm>
              <a:prstGeom prst="line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1" name="Freeform 151"/>
              <p:cNvSpPr>
                <a:spLocks/>
              </p:cNvSpPr>
              <p:nvPr/>
            </p:nvSpPr>
            <p:spPr bwMode="auto">
              <a:xfrm>
                <a:off x="1655" y="2395"/>
                <a:ext cx="18" cy="78"/>
              </a:xfrm>
              <a:custGeom>
                <a:avLst/>
                <a:gdLst>
                  <a:gd name="T0" fmla="*/ 9 w 18"/>
                  <a:gd name="T1" fmla="*/ 78 h 78"/>
                  <a:gd name="T2" fmla="*/ 18 w 18"/>
                  <a:gd name="T3" fmla="*/ 0 h 78"/>
                  <a:gd name="T4" fmla="*/ 9 w 18"/>
                  <a:gd name="T5" fmla="*/ 0 h 78"/>
                  <a:gd name="T6" fmla="*/ 0 w 18"/>
                  <a:gd name="T7" fmla="*/ 0 h 78"/>
                  <a:gd name="T8" fmla="*/ 9 w 18"/>
                  <a:gd name="T9" fmla="*/ 78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78">
                    <a:moveTo>
                      <a:pt x="9" y="78"/>
                    </a:move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9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22" name="Freeform 152"/>
              <p:cNvSpPr>
                <a:spLocks/>
              </p:cNvSpPr>
              <p:nvPr/>
            </p:nvSpPr>
            <p:spPr bwMode="auto">
              <a:xfrm>
                <a:off x="1655" y="2395"/>
                <a:ext cx="18" cy="78"/>
              </a:xfrm>
              <a:custGeom>
                <a:avLst/>
                <a:gdLst>
                  <a:gd name="T0" fmla="*/ 9 w 18"/>
                  <a:gd name="T1" fmla="*/ 78 h 78"/>
                  <a:gd name="T2" fmla="*/ 18 w 18"/>
                  <a:gd name="T3" fmla="*/ 0 h 78"/>
                  <a:gd name="T4" fmla="*/ 9 w 18"/>
                  <a:gd name="T5" fmla="*/ 0 h 78"/>
                  <a:gd name="T6" fmla="*/ 0 w 18"/>
                  <a:gd name="T7" fmla="*/ 0 h 78"/>
                  <a:gd name="T8" fmla="*/ 9 w 18"/>
                  <a:gd name="T9" fmla="*/ 78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78">
                    <a:moveTo>
                      <a:pt x="9" y="78"/>
                    </a:move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9" y="78"/>
                    </a:lnTo>
                    <a:close/>
                  </a:path>
                </a:pathLst>
              </a:custGeom>
              <a:noFill/>
              <a:ln w="3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112" name="Freeform 154"/>
            <p:cNvSpPr>
              <a:spLocks noEditPoints="1"/>
            </p:cNvSpPr>
            <p:nvPr/>
          </p:nvSpPr>
          <p:spPr bwMode="auto">
            <a:xfrm>
              <a:off x="1518" y="1486"/>
              <a:ext cx="299" cy="1429"/>
            </a:xfrm>
            <a:custGeom>
              <a:avLst/>
              <a:gdLst>
                <a:gd name="T0" fmla="*/ 0 w 299"/>
                <a:gd name="T1" fmla="*/ 0 h 1429"/>
                <a:gd name="T2" fmla="*/ 299 w 299"/>
                <a:gd name="T3" fmla="*/ 0 h 1429"/>
                <a:gd name="T4" fmla="*/ 299 w 299"/>
                <a:gd name="T5" fmla="*/ 1429 h 1429"/>
                <a:gd name="T6" fmla="*/ 0 w 299"/>
                <a:gd name="T7" fmla="*/ 1429 h 1429"/>
                <a:gd name="T8" fmla="*/ 0 w 299"/>
                <a:gd name="T9" fmla="*/ 0 h 1429"/>
                <a:gd name="T10" fmla="*/ 5 w 299"/>
                <a:gd name="T11" fmla="*/ 1426 h 1429"/>
                <a:gd name="T12" fmla="*/ 2 w 299"/>
                <a:gd name="T13" fmla="*/ 1423 h 1429"/>
                <a:gd name="T14" fmla="*/ 296 w 299"/>
                <a:gd name="T15" fmla="*/ 1423 h 1429"/>
                <a:gd name="T16" fmla="*/ 294 w 299"/>
                <a:gd name="T17" fmla="*/ 1426 h 1429"/>
                <a:gd name="T18" fmla="*/ 294 w 299"/>
                <a:gd name="T19" fmla="*/ 3 h 1429"/>
                <a:gd name="T20" fmla="*/ 296 w 299"/>
                <a:gd name="T21" fmla="*/ 5 h 1429"/>
                <a:gd name="T22" fmla="*/ 2 w 299"/>
                <a:gd name="T23" fmla="*/ 5 h 1429"/>
                <a:gd name="T24" fmla="*/ 5 w 299"/>
                <a:gd name="T25" fmla="*/ 3 h 1429"/>
                <a:gd name="T26" fmla="*/ 5 w 299"/>
                <a:gd name="T27" fmla="*/ 1426 h 14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9" h="1429">
                  <a:moveTo>
                    <a:pt x="0" y="0"/>
                  </a:moveTo>
                  <a:lnTo>
                    <a:pt x="299" y="0"/>
                  </a:lnTo>
                  <a:lnTo>
                    <a:pt x="299" y="1429"/>
                  </a:lnTo>
                  <a:lnTo>
                    <a:pt x="0" y="1429"/>
                  </a:lnTo>
                  <a:lnTo>
                    <a:pt x="0" y="0"/>
                  </a:lnTo>
                  <a:close/>
                  <a:moveTo>
                    <a:pt x="5" y="1426"/>
                  </a:moveTo>
                  <a:lnTo>
                    <a:pt x="2" y="1423"/>
                  </a:lnTo>
                  <a:lnTo>
                    <a:pt x="296" y="1423"/>
                  </a:lnTo>
                  <a:lnTo>
                    <a:pt x="294" y="1426"/>
                  </a:lnTo>
                  <a:lnTo>
                    <a:pt x="294" y="3"/>
                  </a:lnTo>
                  <a:lnTo>
                    <a:pt x="296" y="5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142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3" name="Rectangle 155"/>
            <p:cNvSpPr>
              <a:spLocks noChangeArrowheads="1"/>
            </p:cNvSpPr>
            <p:nvPr/>
          </p:nvSpPr>
          <p:spPr bwMode="auto">
            <a:xfrm>
              <a:off x="4036" y="1507"/>
              <a:ext cx="289" cy="1402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14" name="Group 167"/>
            <p:cNvGrpSpPr>
              <a:grpSpLocks/>
            </p:cNvGrpSpPr>
            <p:nvPr/>
          </p:nvGrpSpPr>
          <p:grpSpPr bwMode="auto">
            <a:xfrm>
              <a:off x="4060" y="1556"/>
              <a:ext cx="241" cy="1313"/>
              <a:chOff x="4060" y="1556"/>
              <a:chExt cx="241" cy="1313"/>
            </a:xfrm>
          </p:grpSpPr>
          <p:sp>
            <p:nvSpPr>
              <p:cNvPr id="201" name="Line 156"/>
              <p:cNvSpPr>
                <a:spLocks noChangeShapeType="1"/>
              </p:cNvSpPr>
              <p:nvPr/>
            </p:nvSpPr>
            <p:spPr bwMode="auto">
              <a:xfrm>
                <a:off x="4060" y="2147"/>
                <a:ext cx="241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2" name="Rectangle 157"/>
              <p:cNvSpPr>
                <a:spLocks noChangeArrowheads="1"/>
              </p:cNvSpPr>
              <p:nvPr/>
            </p:nvSpPr>
            <p:spPr bwMode="auto">
              <a:xfrm>
                <a:off x="4120" y="1556"/>
                <a:ext cx="115" cy="1313"/>
              </a:xfrm>
              <a:prstGeom prst="rect">
                <a:avLst/>
              </a:prstGeom>
              <a:solidFill>
                <a:srgbClr val="009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3" name="Rectangle 158"/>
              <p:cNvSpPr>
                <a:spLocks noChangeArrowheads="1"/>
              </p:cNvSpPr>
              <p:nvPr/>
            </p:nvSpPr>
            <p:spPr bwMode="auto">
              <a:xfrm>
                <a:off x="4120" y="1556"/>
                <a:ext cx="115" cy="1313"/>
              </a:xfrm>
              <a:prstGeom prst="rect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4" name="Line 159"/>
              <p:cNvSpPr>
                <a:spLocks noChangeShapeType="1"/>
              </p:cNvSpPr>
              <p:nvPr/>
            </p:nvSpPr>
            <p:spPr bwMode="auto">
              <a:xfrm>
                <a:off x="4120" y="1602"/>
                <a:ext cx="112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5" name="Line 160"/>
              <p:cNvSpPr>
                <a:spLocks noChangeShapeType="1"/>
              </p:cNvSpPr>
              <p:nvPr/>
            </p:nvSpPr>
            <p:spPr bwMode="auto">
              <a:xfrm>
                <a:off x="4120" y="2016"/>
                <a:ext cx="112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6" name="Line 161"/>
              <p:cNvSpPr>
                <a:spLocks noChangeShapeType="1"/>
              </p:cNvSpPr>
              <p:nvPr/>
            </p:nvSpPr>
            <p:spPr bwMode="auto">
              <a:xfrm>
                <a:off x="4120" y="2347"/>
                <a:ext cx="109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7" name="Line 162"/>
              <p:cNvSpPr>
                <a:spLocks noChangeShapeType="1"/>
              </p:cNvSpPr>
              <p:nvPr/>
            </p:nvSpPr>
            <p:spPr bwMode="auto">
              <a:xfrm>
                <a:off x="4120" y="2708"/>
                <a:ext cx="112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8" name="Line 163"/>
              <p:cNvSpPr>
                <a:spLocks noChangeShapeType="1"/>
              </p:cNvSpPr>
              <p:nvPr/>
            </p:nvSpPr>
            <p:spPr bwMode="auto">
              <a:xfrm>
                <a:off x="4120" y="1778"/>
                <a:ext cx="112" cy="0"/>
              </a:xfrm>
              <a:prstGeom prst="line">
                <a:avLst/>
              </a:prstGeom>
              <a:noFill/>
              <a:ln w="2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9" name="Line 164"/>
              <p:cNvSpPr>
                <a:spLocks noChangeShapeType="1"/>
              </p:cNvSpPr>
              <p:nvPr/>
            </p:nvSpPr>
            <p:spPr bwMode="auto">
              <a:xfrm flipV="1">
                <a:off x="4174" y="1901"/>
                <a:ext cx="0" cy="492"/>
              </a:xfrm>
              <a:prstGeom prst="line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10" name="Freeform 165"/>
              <p:cNvSpPr>
                <a:spLocks/>
              </p:cNvSpPr>
              <p:nvPr/>
            </p:nvSpPr>
            <p:spPr bwMode="auto">
              <a:xfrm>
                <a:off x="4168" y="2400"/>
                <a:ext cx="18" cy="77"/>
              </a:xfrm>
              <a:custGeom>
                <a:avLst/>
                <a:gdLst>
                  <a:gd name="T0" fmla="*/ 9 w 18"/>
                  <a:gd name="T1" fmla="*/ 77 h 77"/>
                  <a:gd name="T2" fmla="*/ 18 w 18"/>
                  <a:gd name="T3" fmla="*/ 0 h 77"/>
                  <a:gd name="T4" fmla="*/ 9 w 18"/>
                  <a:gd name="T5" fmla="*/ 0 h 77"/>
                  <a:gd name="T6" fmla="*/ 0 w 18"/>
                  <a:gd name="T7" fmla="*/ 0 h 77"/>
                  <a:gd name="T8" fmla="*/ 9 w 18"/>
                  <a:gd name="T9" fmla="*/ 77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77">
                    <a:moveTo>
                      <a:pt x="9" y="77"/>
                    </a:move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9" y="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11" name="Freeform 166"/>
              <p:cNvSpPr>
                <a:spLocks/>
              </p:cNvSpPr>
              <p:nvPr/>
            </p:nvSpPr>
            <p:spPr bwMode="auto">
              <a:xfrm>
                <a:off x="4168" y="2400"/>
                <a:ext cx="18" cy="77"/>
              </a:xfrm>
              <a:custGeom>
                <a:avLst/>
                <a:gdLst>
                  <a:gd name="T0" fmla="*/ 9 w 18"/>
                  <a:gd name="T1" fmla="*/ 77 h 77"/>
                  <a:gd name="T2" fmla="*/ 18 w 18"/>
                  <a:gd name="T3" fmla="*/ 0 h 77"/>
                  <a:gd name="T4" fmla="*/ 9 w 18"/>
                  <a:gd name="T5" fmla="*/ 0 h 77"/>
                  <a:gd name="T6" fmla="*/ 0 w 18"/>
                  <a:gd name="T7" fmla="*/ 0 h 77"/>
                  <a:gd name="T8" fmla="*/ 9 w 18"/>
                  <a:gd name="T9" fmla="*/ 77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77">
                    <a:moveTo>
                      <a:pt x="9" y="77"/>
                    </a:move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9" y="77"/>
                    </a:lnTo>
                    <a:close/>
                  </a:path>
                </a:pathLst>
              </a:custGeom>
              <a:noFill/>
              <a:ln w="3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115" name="Freeform 168"/>
            <p:cNvSpPr>
              <a:spLocks noEditPoints="1"/>
            </p:cNvSpPr>
            <p:nvPr/>
          </p:nvSpPr>
          <p:spPr bwMode="auto">
            <a:xfrm>
              <a:off x="4031" y="1502"/>
              <a:ext cx="299" cy="1413"/>
            </a:xfrm>
            <a:custGeom>
              <a:avLst/>
              <a:gdLst>
                <a:gd name="T0" fmla="*/ 0 w 299"/>
                <a:gd name="T1" fmla="*/ 0 h 1413"/>
                <a:gd name="T2" fmla="*/ 299 w 299"/>
                <a:gd name="T3" fmla="*/ 0 h 1413"/>
                <a:gd name="T4" fmla="*/ 299 w 299"/>
                <a:gd name="T5" fmla="*/ 1413 h 1413"/>
                <a:gd name="T6" fmla="*/ 0 w 299"/>
                <a:gd name="T7" fmla="*/ 1413 h 1413"/>
                <a:gd name="T8" fmla="*/ 0 w 299"/>
                <a:gd name="T9" fmla="*/ 0 h 1413"/>
                <a:gd name="T10" fmla="*/ 5 w 299"/>
                <a:gd name="T11" fmla="*/ 1410 h 1413"/>
                <a:gd name="T12" fmla="*/ 2 w 299"/>
                <a:gd name="T13" fmla="*/ 1407 h 1413"/>
                <a:gd name="T14" fmla="*/ 296 w 299"/>
                <a:gd name="T15" fmla="*/ 1407 h 1413"/>
                <a:gd name="T16" fmla="*/ 294 w 299"/>
                <a:gd name="T17" fmla="*/ 1410 h 1413"/>
                <a:gd name="T18" fmla="*/ 294 w 299"/>
                <a:gd name="T19" fmla="*/ 2 h 1413"/>
                <a:gd name="T20" fmla="*/ 296 w 299"/>
                <a:gd name="T21" fmla="*/ 5 h 1413"/>
                <a:gd name="T22" fmla="*/ 2 w 299"/>
                <a:gd name="T23" fmla="*/ 5 h 1413"/>
                <a:gd name="T24" fmla="*/ 5 w 299"/>
                <a:gd name="T25" fmla="*/ 2 h 1413"/>
                <a:gd name="T26" fmla="*/ 5 w 299"/>
                <a:gd name="T27" fmla="*/ 1410 h 14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9" h="1413">
                  <a:moveTo>
                    <a:pt x="0" y="0"/>
                  </a:moveTo>
                  <a:lnTo>
                    <a:pt x="299" y="0"/>
                  </a:lnTo>
                  <a:lnTo>
                    <a:pt x="299" y="1413"/>
                  </a:lnTo>
                  <a:lnTo>
                    <a:pt x="0" y="1413"/>
                  </a:lnTo>
                  <a:lnTo>
                    <a:pt x="0" y="0"/>
                  </a:lnTo>
                  <a:close/>
                  <a:moveTo>
                    <a:pt x="5" y="1410"/>
                  </a:moveTo>
                  <a:lnTo>
                    <a:pt x="2" y="1407"/>
                  </a:lnTo>
                  <a:lnTo>
                    <a:pt x="296" y="1407"/>
                  </a:lnTo>
                  <a:lnTo>
                    <a:pt x="294" y="1410"/>
                  </a:lnTo>
                  <a:lnTo>
                    <a:pt x="294" y="2"/>
                  </a:lnTo>
                  <a:lnTo>
                    <a:pt x="296" y="5"/>
                  </a:lnTo>
                  <a:lnTo>
                    <a:pt x="2" y="5"/>
                  </a:lnTo>
                  <a:lnTo>
                    <a:pt x="5" y="2"/>
                  </a:lnTo>
                  <a:lnTo>
                    <a:pt x="5" y="141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6" name="Rectangle 169"/>
            <p:cNvSpPr>
              <a:spLocks noChangeArrowheads="1"/>
            </p:cNvSpPr>
            <p:nvPr/>
          </p:nvSpPr>
          <p:spPr bwMode="auto">
            <a:xfrm>
              <a:off x="4735" y="2087"/>
              <a:ext cx="748" cy="17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7" name="Freeform 170"/>
            <p:cNvSpPr>
              <a:spLocks noEditPoints="1"/>
            </p:cNvSpPr>
            <p:nvPr/>
          </p:nvSpPr>
          <p:spPr bwMode="auto">
            <a:xfrm>
              <a:off x="4732" y="2084"/>
              <a:ext cx="754" cy="176"/>
            </a:xfrm>
            <a:custGeom>
              <a:avLst/>
              <a:gdLst>
                <a:gd name="T0" fmla="*/ 0 w 754"/>
                <a:gd name="T1" fmla="*/ 0 h 176"/>
                <a:gd name="T2" fmla="*/ 754 w 754"/>
                <a:gd name="T3" fmla="*/ 0 h 176"/>
                <a:gd name="T4" fmla="*/ 754 w 754"/>
                <a:gd name="T5" fmla="*/ 176 h 176"/>
                <a:gd name="T6" fmla="*/ 0 w 754"/>
                <a:gd name="T7" fmla="*/ 176 h 176"/>
                <a:gd name="T8" fmla="*/ 0 w 754"/>
                <a:gd name="T9" fmla="*/ 0 h 176"/>
                <a:gd name="T10" fmla="*/ 6 w 754"/>
                <a:gd name="T11" fmla="*/ 173 h 176"/>
                <a:gd name="T12" fmla="*/ 3 w 754"/>
                <a:gd name="T13" fmla="*/ 171 h 176"/>
                <a:gd name="T14" fmla="*/ 751 w 754"/>
                <a:gd name="T15" fmla="*/ 171 h 176"/>
                <a:gd name="T16" fmla="*/ 749 w 754"/>
                <a:gd name="T17" fmla="*/ 173 h 176"/>
                <a:gd name="T18" fmla="*/ 749 w 754"/>
                <a:gd name="T19" fmla="*/ 3 h 176"/>
                <a:gd name="T20" fmla="*/ 751 w 754"/>
                <a:gd name="T21" fmla="*/ 6 h 176"/>
                <a:gd name="T22" fmla="*/ 3 w 754"/>
                <a:gd name="T23" fmla="*/ 6 h 176"/>
                <a:gd name="T24" fmla="*/ 6 w 754"/>
                <a:gd name="T25" fmla="*/ 3 h 176"/>
                <a:gd name="T26" fmla="*/ 6 w 754"/>
                <a:gd name="T27" fmla="*/ 173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54" h="176">
                  <a:moveTo>
                    <a:pt x="0" y="0"/>
                  </a:moveTo>
                  <a:lnTo>
                    <a:pt x="754" y="0"/>
                  </a:lnTo>
                  <a:lnTo>
                    <a:pt x="754" y="176"/>
                  </a:lnTo>
                  <a:lnTo>
                    <a:pt x="0" y="176"/>
                  </a:lnTo>
                  <a:lnTo>
                    <a:pt x="0" y="0"/>
                  </a:lnTo>
                  <a:close/>
                  <a:moveTo>
                    <a:pt x="6" y="173"/>
                  </a:moveTo>
                  <a:lnTo>
                    <a:pt x="3" y="171"/>
                  </a:lnTo>
                  <a:lnTo>
                    <a:pt x="751" y="171"/>
                  </a:lnTo>
                  <a:lnTo>
                    <a:pt x="749" y="173"/>
                  </a:lnTo>
                  <a:lnTo>
                    <a:pt x="749" y="3"/>
                  </a:lnTo>
                  <a:lnTo>
                    <a:pt x="751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17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8" name="Rectangle 171"/>
            <p:cNvSpPr>
              <a:spLocks noChangeArrowheads="1"/>
            </p:cNvSpPr>
            <p:nvPr/>
          </p:nvSpPr>
          <p:spPr bwMode="auto">
            <a:xfrm>
              <a:off x="4812" y="2139"/>
              <a:ext cx="615" cy="87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9" name="Freeform 172"/>
            <p:cNvSpPr>
              <a:spLocks noEditPoints="1"/>
            </p:cNvSpPr>
            <p:nvPr/>
          </p:nvSpPr>
          <p:spPr bwMode="auto">
            <a:xfrm>
              <a:off x="4810" y="2136"/>
              <a:ext cx="619" cy="93"/>
            </a:xfrm>
            <a:custGeom>
              <a:avLst/>
              <a:gdLst>
                <a:gd name="T0" fmla="*/ 619 w 619"/>
                <a:gd name="T1" fmla="*/ 0 h 93"/>
                <a:gd name="T2" fmla="*/ 619 w 619"/>
                <a:gd name="T3" fmla="*/ 93 h 93"/>
                <a:gd name="T4" fmla="*/ 0 w 619"/>
                <a:gd name="T5" fmla="*/ 93 h 93"/>
                <a:gd name="T6" fmla="*/ 0 w 619"/>
                <a:gd name="T7" fmla="*/ 0 h 93"/>
                <a:gd name="T8" fmla="*/ 619 w 619"/>
                <a:gd name="T9" fmla="*/ 0 h 93"/>
                <a:gd name="T10" fmla="*/ 2 w 619"/>
                <a:gd name="T11" fmla="*/ 5 h 93"/>
                <a:gd name="T12" fmla="*/ 5 w 619"/>
                <a:gd name="T13" fmla="*/ 3 h 93"/>
                <a:gd name="T14" fmla="*/ 5 w 619"/>
                <a:gd name="T15" fmla="*/ 90 h 93"/>
                <a:gd name="T16" fmla="*/ 2 w 619"/>
                <a:gd name="T17" fmla="*/ 88 h 93"/>
                <a:gd name="T18" fmla="*/ 617 w 619"/>
                <a:gd name="T19" fmla="*/ 88 h 93"/>
                <a:gd name="T20" fmla="*/ 614 w 619"/>
                <a:gd name="T21" fmla="*/ 90 h 93"/>
                <a:gd name="T22" fmla="*/ 614 w 619"/>
                <a:gd name="T23" fmla="*/ 3 h 93"/>
                <a:gd name="T24" fmla="*/ 617 w 619"/>
                <a:gd name="T25" fmla="*/ 5 h 93"/>
                <a:gd name="T26" fmla="*/ 2 w 619"/>
                <a:gd name="T27" fmla="*/ 5 h 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19" h="93">
                  <a:moveTo>
                    <a:pt x="619" y="0"/>
                  </a:moveTo>
                  <a:lnTo>
                    <a:pt x="619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619" y="0"/>
                  </a:lnTo>
                  <a:close/>
                  <a:moveTo>
                    <a:pt x="2" y="5"/>
                  </a:moveTo>
                  <a:lnTo>
                    <a:pt x="5" y="3"/>
                  </a:lnTo>
                  <a:lnTo>
                    <a:pt x="5" y="90"/>
                  </a:lnTo>
                  <a:lnTo>
                    <a:pt x="2" y="88"/>
                  </a:lnTo>
                  <a:lnTo>
                    <a:pt x="617" y="88"/>
                  </a:lnTo>
                  <a:lnTo>
                    <a:pt x="614" y="90"/>
                  </a:lnTo>
                  <a:lnTo>
                    <a:pt x="614" y="3"/>
                  </a:lnTo>
                  <a:lnTo>
                    <a:pt x="617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20" name="Group 211"/>
            <p:cNvGrpSpPr>
              <a:grpSpLocks/>
            </p:cNvGrpSpPr>
            <p:nvPr/>
          </p:nvGrpSpPr>
          <p:grpSpPr bwMode="auto">
            <a:xfrm>
              <a:off x="215" y="2301"/>
              <a:ext cx="303" cy="496"/>
              <a:chOff x="215" y="2301"/>
              <a:chExt cx="303" cy="496"/>
            </a:xfrm>
          </p:grpSpPr>
          <p:sp>
            <p:nvSpPr>
              <p:cNvPr id="163" name="Rectangle 173"/>
              <p:cNvSpPr>
                <a:spLocks noChangeArrowheads="1"/>
              </p:cNvSpPr>
              <p:nvPr/>
            </p:nvSpPr>
            <p:spPr bwMode="auto">
              <a:xfrm>
                <a:off x="283" y="2370"/>
                <a:ext cx="86" cy="339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64" name="Rectangle 174"/>
              <p:cNvSpPr>
                <a:spLocks noChangeArrowheads="1"/>
              </p:cNvSpPr>
              <p:nvPr/>
            </p:nvSpPr>
            <p:spPr bwMode="auto">
              <a:xfrm>
                <a:off x="499" y="2301"/>
                <a:ext cx="19" cy="477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65" name="Rectangle 175"/>
              <p:cNvSpPr>
                <a:spLocks noChangeArrowheads="1"/>
              </p:cNvSpPr>
              <p:nvPr/>
            </p:nvSpPr>
            <p:spPr bwMode="auto">
              <a:xfrm>
                <a:off x="499" y="2301"/>
                <a:ext cx="19" cy="477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66" name="Line 176"/>
              <p:cNvSpPr>
                <a:spLocks noChangeShapeType="1"/>
              </p:cNvSpPr>
              <p:nvPr/>
            </p:nvSpPr>
            <p:spPr bwMode="auto">
              <a:xfrm>
                <a:off x="391" y="2628"/>
                <a:ext cx="108" cy="144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67" name="Rectangle 177"/>
              <p:cNvSpPr>
                <a:spLocks noChangeArrowheads="1"/>
              </p:cNvSpPr>
              <p:nvPr/>
            </p:nvSpPr>
            <p:spPr bwMode="auto">
              <a:xfrm>
                <a:off x="242" y="2772"/>
                <a:ext cx="276" cy="25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68" name="Rectangle 178"/>
              <p:cNvSpPr>
                <a:spLocks noChangeArrowheads="1"/>
              </p:cNvSpPr>
              <p:nvPr/>
            </p:nvSpPr>
            <p:spPr bwMode="auto">
              <a:xfrm>
                <a:off x="242" y="2772"/>
                <a:ext cx="276" cy="25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69" name="Line 179"/>
              <p:cNvSpPr>
                <a:spLocks noChangeShapeType="1"/>
              </p:cNvSpPr>
              <p:nvPr/>
            </p:nvSpPr>
            <p:spPr bwMode="auto">
              <a:xfrm>
                <a:off x="391" y="2439"/>
                <a:ext cx="0" cy="189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0" name="Freeform 180"/>
              <p:cNvSpPr>
                <a:spLocks/>
              </p:cNvSpPr>
              <p:nvPr/>
            </p:nvSpPr>
            <p:spPr bwMode="auto">
              <a:xfrm>
                <a:off x="391" y="2301"/>
                <a:ext cx="108" cy="471"/>
              </a:xfrm>
              <a:custGeom>
                <a:avLst/>
                <a:gdLst>
                  <a:gd name="T0" fmla="*/ 0 w 108"/>
                  <a:gd name="T1" fmla="*/ 138 h 471"/>
                  <a:gd name="T2" fmla="*/ 108 w 108"/>
                  <a:gd name="T3" fmla="*/ 0 h 471"/>
                  <a:gd name="T4" fmla="*/ 108 w 108"/>
                  <a:gd name="T5" fmla="*/ 471 h 471"/>
                  <a:gd name="T6" fmla="*/ 0 w 108"/>
                  <a:gd name="T7" fmla="*/ 327 h 471"/>
                  <a:gd name="T8" fmla="*/ 0 w 108"/>
                  <a:gd name="T9" fmla="*/ 138 h 4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" h="471">
                    <a:moveTo>
                      <a:pt x="0" y="138"/>
                    </a:moveTo>
                    <a:lnTo>
                      <a:pt x="108" y="0"/>
                    </a:lnTo>
                    <a:lnTo>
                      <a:pt x="108" y="471"/>
                    </a:lnTo>
                    <a:lnTo>
                      <a:pt x="0" y="327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1" name="Line 181"/>
              <p:cNvSpPr>
                <a:spLocks noChangeShapeType="1"/>
              </p:cNvSpPr>
              <p:nvPr/>
            </p:nvSpPr>
            <p:spPr bwMode="auto">
              <a:xfrm flipV="1">
                <a:off x="391" y="2301"/>
                <a:ext cx="108" cy="138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2" name="Line 182"/>
              <p:cNvSpPr>
                <a:spLocks noChangeShapeType="1"/>
              </p:cNvSpPr>
              <p:nvPr/>
            </p:nvSpPr>
            <p:spPr bwMode="auto">
              <a:xfrm>
                <a:off x="499" y="2301"/>
                <a:ext cx="0" cy="471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3" name="Line 183"/>
              <p:cNvSpPr>
                <a:spLocks noChangeShapeType="1"/>
              </p:cNvSpPr>
              <p:nvPr/>
            </p:nvSpPr>
            <p:spPr bwMode="auto">
              <a:xfrm flipH="1" flipV="1">
                <a:off x="391" y="2628"/>
                <a:ext cx="108" cy="144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4" name="Line 184"/>
              <p:cNvSpPr>
                <a:spLocks noChangeShapeType="1"/>
              </p:cNvSpPr>
              <p:nvPr/>
            </p:nvSpPr>
            <p:spPr bwMode="auto">
              <a:xfrm flipV="1">
                <a:off x="391" y="2439"/>
                <a:ext cx="0" cy="189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5" name="Freeform 185"/>
              <p:cNvSpPr>
                <a:spLocks/>
              </p:cNvSpPr>
              <p:nvPr/>
            </p:nvSpPr>
            <p:spPr bwMode="auto">
              <a:xfrm>
                <a:off x="364" y="2370"/>
                <a:ext cx="27" cy="333"/>
              </a:xfrm>
              <a:custGeom>
                <a:avLst/>
                <a:gdLst>
                  <a:gd name="T0" fmla="*/ 0 w 27"/>
                  <a:gd name="T1" fmla="*/ 0 h 333"/>
                  <a:gd name="T2" fmla="*/ 27 w 27"/>
                  <a:gd name="T3" fmla="*/ 69 h 333"/>
                  <a:gd name="T4" fmla="*/ 27 w 27"/>
                  <a:gd name="T5" fmla="*/ 258 h 333"/>
                  <a:gd name="T6" fmla="*/ 0 w 27"/>
                  <a:gd name="T7" fmla="*/ 333 h 333"/>
                  <a:gd name="T8" fmla="*/ 0 w 27"/>
                  <a:gd name="T9" fmla="*/ 0 h 3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333">
                    <a:moveTo>
                      <a:pt x="0" y="0"/>
                    </a:moveTo>
                    <a:lnTo>
                      <a:pt x="27" y="69"/>
                    </a:lnTo>
                    <a:lnTo>
                      <a:pt x="27" y="258"/>
                    </a:lnTo>
                    <a:lnTo>
                      <a:pt x="0" y="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6" name="Line 186"/>
              <p:cNvSpPr>
                <a:spLocks noChangeShapeType="1"/>
              </p:cNvSpPr>
              <p:nvPr/>
            </p:nvSpPr>
            <p:spPr bwMode="auto">
              <a:xfrm>
                <a:off x="364" y="2370"/>
                <a:ext cx="27" cy="69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7" name="Line 187"/>
              <p:cNvSpPr>
                <a:spLocks noChangeShapeType="1"/>
              </p:cNvSpPr>
              <p:nvPr/>
            </p:nvSpPr>
            <p:spPr bwMode="auto">
              <a:xfrm>
                <a:off x="391" y="2439"/>
                <a:ext cx="0" cy="189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8" name="Line 188"/>
              <p:cNvSpPr>
                <a:spLocks noChangeShapeType="1"/>
              </p:cNvSpPr>
              <p:nvPr/>
            </p:nvSpPr>
            <p:spPr bwMode="auto">
              <a:xfrm flipH="1">
                <a:off x="364" y="2628"/>
                <a:ext cx="27" cy="75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79" name="Line 189"/>
              <p:cNvSpPr>
                <a:spLocks noChangeShapeType="1"/>
              </p:cNvSpPr>
              <p:nvPr/>
            </p:nvSpPr>
            <p:spPr bwMode="auto">
              <a:xfrm flipV="1">
                <a:off x="364" y="2370"/>
                <a:ext cx="0" cy="333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0" name="Rectangle 190"/>
              <p:cNvSpPr>
                <a:spLocks noChangeArrowheads="1"/>
              </p:cNvSpPr>
              <p:nvPr/>
            </p:nvSpPr>
            <p:spPr bwMode="auto">
              <a:xfrm>
                <a:off x="283" y="2370"/>
                <a:ext cx="86" cy="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1" name="Rectangle 191"/>
              <p:cNvSpPr>
                <a:spLocks noChangeArrowheads="1"/>
              </p:cNvSpPr>
              <p:nvPr/>
            </p:nvSpPr>
            <p:spPr bwMode="auto">
              <a:xfrm>
                <a:off x="283" y="2370"/>
                <a:ext cx="86" cy="7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2" name="Rectangle 192"/>
              <p:cNvSpPr>
                <a:spLocks noChangeArrowheads="1"/>
              </p:cNvSpPr>
              <p:nvPr/>
            </p:nvSpPr>
            <p:spPr bwMode="auto">
              <a:xfrm>
                <a:off x="283" y="2370"/>
                <a:ext cx="81" cy="333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3" name="Line 193"/>
              <p:cNvSpPr>
                <a:spLocks noChangeShapeType="1"/>
              </p:cNvSpPr>
              <p:nvPr/>
            </p:nvSpPr>
            <p:spPr bwMode="auto">
              <a:xfrm>
                <a:off x="283" y="2370"/>
                <a:ext cx="81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4" name="Line 194"/>
              <p:cNvSpPr>
                <a:spLocks noChangeShapeType="1"/>
              </p:cNvSpPr>
              <p:nvPr/>
            </p:nvSpPr>
            <p:spPr bwMode="auto">
              <a:xfrm>
                <a:off x="364" y="2370"/>
                <a:ext cx="0" cy="333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5" name="Line 195"/>
              <p:cNvSpPr>
                <a:spLocks noChangeShapeType="1"/>
              </p:cNvSpPr>
              <p:nvPr/>
            </p:nvSpPr>
            <p:spPr bwMode="auto">
              <a:xfrm flipH="1">
                <a:off x="283" y="2703"/>
                <a:ext cx="81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6" name="Line 196"/>
              <p:cNvSpPr>
                <a:spLocks noChangeShapeType="1"/>
              </p:cNvSpPr>
              <p:nvPr/>
            </p:nvSpPr>
            <p:spPr bwMode="auto">
              <a:xfrm flipV="1">
                <a:off x="283" y="2370"/>
                <a:ext cx="0" cy="333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7" name="Rectangle 197"/>
              <p:cNvSpPr>
                <a:spLocks noChangeArrowheads="1"/>
              </p:cNvSpPr>
              <p:nvPr/>
            </p:nvSpPr>
            <p:spPr bwMode="auto">
              <a:xfrm>
                <a:off x="215" y="2508"/>
                <a:ext cx="68" cy="51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8" name="Line 198"/>
              <p:cNvSpPr>
                <a:spLocks noChangeShapeType="1"/>
              </p:cNvSpPr>
              <p:nvPr/>
            </p:nvSpPr>
            <p:spPr bwMode="auto">
              <a:xfrm>
                <a:off x="215" y="2508"/>
                <a:ext cx="68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89" name="Line 199"/>
              <p:cNvSpPr>
                <a:spLocks noChangeShapeType="1"/>
              </p:cNvSpPr>
              <p:nvPr/>
            </p:nvSpPr>
            <p:spPr bwMode="auto">
              <a:xfrm>
                <a:off x="283" y="2508"/>
                <a:ext cx="0" cy="51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0" name="Line 200"/>
              <p:cNvSpPr>
                <a:spLocks noChangeShapeType="1"/>
              </p:cNvSpPr>
              <p:nvPr/>
            </p:nvSpPr>
            <p:spPr bwMode="auto">
              <a:xfrm flipH="1">
                <a:off x="215" y="2559"/>
                <a:ext cx="68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1" name="Line 201"/>
              <p:cNvSpPr>
                <a:spLocks noChangeShapeType="1"/>
              </p:cNvSpPr>
              <p:nvPr/>
            </p:nvSpPr>
            <p:spPr bwMode="auto">
              <a:xfrm flipV="1">
                <a:off x="215" y="2508"/>
                <a:ext cx="0" cy="51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2" name="Rectangle 202"/>
              <p:cNvSpPr>
                <a:spLocks noChangeArrowheads="1"/>
              </p:cNvSpPr>
              <p:nvPr/>
            </p:nvSpPr>
            <p:spPr bwMode="auto">
              <a:xfrm>
                <a:off x="261" y="2584"/>
                <a:ext cx="243" cy="37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3" name="Rectangle 203"/>
              <p:cNvSpPr>
                <a:spLocks noChangeArrowheads="1"/>
              </p:cNvSpPr>
              <p:nvPr/>
            </p:nvSpPr>
            <p:spPr bwMode="auto">
              <a:xfrm>
                <a:off x="261" y="2584"/>
                <a:ext cx="243" cy="37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4" name="Rectangle 204"/>
              <p:cNvSpPr>
                <a:spLocks noChangeArrowheads="1"/>
              </p:cNvSpPr>
              <p:nvPr/>
            </p:nvSpPr>
            <p:spPr bwMode="auto">
              <a:xfrm>
                <a:off x="242" y="2490"/>
                <a:ext cx="23" cy="28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5" name="Rectangle 205"/>
              <p:cNvSpPr>
                <a:spLocks noChangeArrowheads="1"/>
              </p:cNvSpPr>
              <p:nvPr/>
            </p:nvSpPr>
            <p:spPr bwMode="auto">
              <a:xfrm>
                <a:off x="242" y="2490"/>
                <a:ext cx="23" cy="288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6" name="Line 206"/>
              <p:cNvSpPr>
                <a:spLocks noChangeShapeType="1"/>
              </p:cNvSpPr>
              <p:nvPr/>
            </p:nvSpPr>
            <p:spPr bwMode="auto">
              <a:xfrm>
                <a:off x="283" y="2402"/>
                <a:ext cx="81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7" name="Line 207"/>
              <p:cNvSpPr>
                <a:spLocks noChangeShapeType="1"/>
              </p:cNvSpPr>
              <p:nvPr/>
            </p:nvSpPr>
            <p:spPr bwMode="auto">
              <a:xfrm>
                <a:off x="283" y="2452"/>
                <a:ext cx="81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8" name="Line 208"/>
              <p:cNvSpPr>
                <a:spLocks noChangeShapeType="1"/>
              </p:cNvSpPr>
              <p:nvPr/>
            </p:nvSpPr>
            <p:spPr bwMode="auto">
              <a:xfrm>
                <a:off x="283" y="2546"/>
                <a:ext cx="81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99" name="Line 209"/>
              <p:cNvSpPr>
                <a:spLocks noChangeShapeType="1"/>
              </p:cNvSpPr>
              <p:nvPr/>
            </p:nvSpPr>
            <p:spPr bwMode="auto">
              <a:xfrm>
                <a:off x="279" y="2684"/>
                <a:ext cx="85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200" name="Line 210"/>
              <p:cNvSpPr>
                <a:spLocks noChangeShapeType="1"/>
              </p:cNvSpPr>
              <p:nvPr/>
            </p:nvSpPr>
            <p:spPr bwMode="auto">
              <a:xfrm>
                <a:off x="283" y="2647"/>
                <a:ext cx="81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121" name="Freeform 212"/>
            <p:cNvSpPr>
              <a:spLocks noEditPoints="1"/>
            </p:cNvSpPr>
            <p:nvPr/>
          </p:nvSpPr>
          <p:spPr bwMode="auto">
            <a:xfrm>
              <a:off x="176" y="2249"/>
              <a:ext cx="372" cy="588"/>
            </a:xfrm>
            <a:custGeom>
              <a:avLst/>
              <a:gdLst>
                <a:gd name="T0" fmla="*/ 0 w 372"/>
                <a:gd name="T1" fmla="*/ 0 h 588"/>
                <a:gd name="T2" fmla="*/ 372 w 372"/>
                <a:gd name="T3" fmla="*/ 0 h 588"/>
                <a:gd name="T4" fmla="*/ 372 w 372"/>
                <a:gd name="T5" fmla="*/ 588 h 588"/>
                <a:gd name="T6" fmla="*/ 0 w 372"/>
                <a:gd name="T7" fmla="*/ 588 h 588"/>
                <a:gd name="T8" fmla="*/ 0 w 372"/>
                <a:gd name="T9" fmla="*/ 0 h 588"/>
                <a:gd name="T10" fmla="*/ 5 w 372"/>
                <a:gd name="T11" fmla="*/ 586 h 588"/>
                <a:gd name="T12" fmla="*/ 3 w 372"/>
                <a:gd name="T13" fmla="*/ 583 h 588"/>
                <a:gd name="T14" fmla="*/ 369 w 372"/>
                <a:gd name="T15" fmla="*/ 583 h 588"/>
                <a:gd name="T16" fmla="*/ 366 w 372"/>
                <a:gd name="T17" fmla="*/ 586 h 588"/>
                <a:gd name="T18" fmla="*/ 366 w 372"/>
                <a:gd name="T19" fmla="*/ 3 h 588"/>
                <a:gd name="T20" fmla="*/ 369 w 372"/>
                <a:gd name="T21" fmla="*/ 6 h 588"/>
                <a:gd name="T22" fmla="*/ 3 w 372"/>
                <a:gd name="T23" fmla="*/ 6 h 588"/>
                <a:gd name="T24" fmla="*/ 5 w 372"/>
                <a:gd name="T25" fmla="*/ 3 h 588"/>
                <a:gd name="T26" fmla="*/ 5 w 372"/>
                <a:gd name="T27" fmla="*/ 586 h 5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2" h="588">
                  <a:moveTo>
                    <a:pt x="0" y="0"/>
                  </a:moveTo>
                  <a:lnTo>
                    <a:pt x="372" y="0"/>
                  </a:lnTo>
                  <a:lnTo>
                    <a:pt x="372" y="588"/>
                  </a:lnTo>
                  <a:lnTo>
                    <a:pt x="0" y="588"/>
                  </a:lnTo>
                  <a:lnTo>
                    <a:pt x="0" y="0"/>
                  </a:lnTo>
                  <a:close/>
                  <a:moveTo>
                    <a:pt x="5" y="586"/>
                  </a:moveTo>
                  <a:lnTo>
                    <a:pt x="3" y="583"/>
                  </a:lnTo>
                  <a:lnTo>
                    <a:pt x="369" y="583"/>
                  </a:lnTo>
                  <a:lnTo>
                    <a:pt x="366" y="586"/>
                  </a:lnTo>
                  <a:lnTo>
                    <a:pt x="366" y="3"/>
                  </a:lnTo>
                  <a:lnTo>
                    <a:pt x="369" y="6"/>
                  </a:lnTo>
                  <a:lnTo>
                    <a:pt x="3" y="6"/>
                  </a:lnTo>
                  <a:lnTo>
                    <a:pt x="5" y="3"/>
                  </a:lnTo>
                  <a:lnTo>
                    <a:pt x="5" y="58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2" name="Rectangle 213"/>
            <p:cNvSpPr>
              <a:spLocks noChangeArrowheads="1"/>
            </p:cNvSpPr>
            <p:nvPr/>
          </p:nvSpPr>
          <p:spPr bwMode="auto">
            <a:xfrm>
              <a:off x="4459" y="1502"/>
              <a:ext cx="304" cy="5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grpSp>
          <p:nvGrpSpPr>
            <p:cNvPr id="123" name="Group 252"/>
            <p:cNvGrpSpPr>
              <a:grpSpLocks/>
            </p:cNvGrpSpPr>
            <p:nvPr/>
          </p:nvGrpSpPr>
          <p:grpSpPr bwMode="auto">
            <a:xfrm>
              <a:off x="4484" y="1549"/>
              <a:ext cx="250" cy="500"/>
              <a:chOff x="4484" y="1549"/>
              <a:chExt cx="250" cy="500"/>
            </a:xfrm>
          </p:grpSpPr>
          <p:sp>
            <p:nvSpPr>
              <p:cNvPr id="125" name="Rectangle 214"/>
              <p:cNvSpPr>
                <a:spLocks noChangeArrowheads="1"/>
              </p:cNvSpPr>
              <p:nvPr/>
            </p:nvSpPr>
            <p:spPr bwMode="auto">
              <a:xfrm>
                <a:off x="4609" y="1618"/>
                <a:ext cx="72" cy="343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26" name="Rectangle 215"/>
              <p:cNvSpPr>
                <a:spLocks noChangeArrowheads="1"/>
              </p:cNvSpPr>
              <p:nvPr/>
            </p:nvSpPr>
            <p:spPr bwMode="auto">
              <a:xfrm>
                <a:off x="4484" y="1549"/>
                <a:ext cx="16" cy="481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27" name="Rectangle 216"/>
              <p:cNvSpPr>
                <a:spLocks noChangeArrowheads="1"/>
              </p:cNvSpPr>
              <p:nvPr/>
            </p:nvSpPr>
            <p:spPr bwMode="auto">
              <a:xfrm>
                <a:off x="4484" y="1549"/>
                <a:ext cx="16" cy="481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28" name="Line 217"/>
              <p:cNvSpPr>
                <a:spLocks noChangeShapeType="1"/>
              </p:cNvSpPr>
              <p:nvPr/>
            </p:nvSpPr>
            <p:spPr bwMode="auto">
              <a:xfrm flipH="1">
                <a:off x="4496" y="1878"/>
                <a:ext cx="91" cy="146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29" name="Rectangle 218"/>
              <p:cNvSpPr>
                <a:spLocks noChangeArrowheads="1"/>
              </p:cNvSpPr>
              <p:nvPr/>
            </p:nvSpPr>
            <p:spPr bwMode="auto">
              <a:xfrm>
                <a:off x="4484" y="2024"/>
                <a:ext cx="232" cy="25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0" name="Rectangle 219"/>
              <p:cNvSpPr>
                <a:spLocks noChangeArrowheads="1"/>
              </p:cNvSpPr>
              <p:nvPr/>
            </p:nvSpPr>
            <p:spPr bwMode="auto">
              <a:xfrm>
                <a:off x="4484" y="2024"/>
                <a:ext cx="232" cy="25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1" name="Line 220"/>
              <p:cNvSpPr>
                <a:spLocks noChangeShapeType="1"/>
              </p:cNvSpPr>
              <p:nvPr/>
            </p:nvSpPr>
            <p:spPr bwMode="auto">
              <a:xfrm>
                <a:off x="4587" y="1688"/>
                <a:ext cx="0" cy="19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2" name="Freeform 221"/>
              <p:cNvSpPr>
                <a:spLocks/>
              </p:cNvSpPr>
              <p:nvPr/>
            </p:nvSpPr>
            <p:spPr bwMode="auto">
              <a:xfrm>
                <a:off x="4496" y="1549"/>
                <a:ext cx="91" cy="475"/>
              </a:xfrm>
              <a:custGeom>
                <a:avLst/>
                <a:gdLst>
                  <a:gd name="T0" fmla="*/ 91 w 91"/>
                  <a:gd name="T1" fmla="*/ 139 h 475"/>
                  <a:gd name="T2" fmla="*/ 0 w 91"/>
                  <a:gd name="T3" fmla="*/ 0 h 475"/>
                  <a:gd name="T4" fmla="*/ 0 w 91"/>
                  <a:gd name="T5" fmla="*/ 475 h 475"/>
                  <a:gd name="T6" fmla="*/ 91 w 91"/>
                  <a:gd name="T7" fmla="*/ 329 h 475"/>
                  <a:gd name="T8" fmla="*/ 91 w 91"/>
                  <a:gd name="T9" fmla="*/ 139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475">
                    <a:moveTo>
                      <a:pt x="91" y="139"/>
                    </a:moveTo>
                    <a:lnTo>
                      <a:pt x="0" y="0"/>
                    </a:lnTo>
                    <a:lnTo>
                      <a:pt x="0" y="475"/>
                    </a:lnTo>
                    <a:lnTo>
                      <a:pt x="91" y="329"/>
                    </a:lnTo>
                    <a:lnTo>
                      <a:pt x="91" y="139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3" name="Line 222"/>
              <p:cNvSpPr>
                <a:spLocks noChangeShapeType="1"/>
              </p:cNvSpPr>
              <p:nvPr/>
            </p:nvSpPr>
            <p:spPr bwMode="auto">
              <a:xfrm flipH="1" flipV="1">
                <a:off x="4496" y="1549"/>
                <a:ext cx="91" cy="139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4" name="Line 223"/>
              <p:cNvSpPr>
                <a:spLocks noChangeShapeType="1"/>
              </p:cNvSpPr>
              <p:nvPr/>
            </p:nvSpPr>
            <p:spPr bwMode="auto">
              <a:xfrm>
                <a:off x="4496" y="1549"/>
                <a:ext cx="0" cy="475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5" name="Line 224"/>
              <p:cNvSpPr>
                <a:spLocks noChangeShapeType="1"/>
              </p:cNvSpPr>
              <p:nvPr/>
            </p:nvSpPr>
            <p:spPr bwMode="auto">
              <a:xfrm flipV="1">
                <a:off x="4496" y="1878"/>
                <a:ext cx="91" cy="146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6" name="Line 225"/>
              <p:cNvSpPr>
                <a:spLocks noChangeShapeType="1"/>
              </p:cNvSpPr>
              <p:nvPr/>
            </p:nvSpPr>
            <p:spPr bwMode="auto">
              <a:xfrm flipV="1">
                <a:off x="4587" y="1688"/>
                <a:ext cx="0" cy="19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7" name="Freeform 226"/>
              <p:cNvSpPr>
                <a:spLocks/>
              </p:cNvSpPr>
              <p:nvPr/>
            </p:nvSpPr>
            <p:spPr bwMode="auto">
              <a:xfrm>
                <a:off x="4587" y="1618"/>
                <a:ext cx="22" cy="336"/>
              </a:xfrm>
              <a:custGeom>
                <a:avLst/>
                <a:gdLst>
                  <a:gd name="T0" fmla="*/ 22 w 22"/>
                  <a:gd name="T1" fmla="*/ 0 h 336"/>
                  <a:gd name="T2" fmla="*/ 0 w 22"/>
                  <a:gd name="T3" fmla="*/ 70 h 336"/>
                  <a:gd name="T4" fmla="*/ 0 w 22"/>
                  <a:gd name="T5" fmla="*/ 260 h 336"/>
                  <a:gd name="T6" fmla="*/ 22 w 22"/>
                  <a:gd name="T7" fmla="*/ 336 h 336"/>
                  <a:gd name="T8" fmla="*/ 22 w 22"/>
                  <a:gd name="T9" fmla="*/ 0 h 3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336">
                    <a:moveTo>
                      <a:pt x="22" y="0"/>
                    </a:moveTo>
                    <a:lnTo>
                      <a:pt x="0" y="70"/>
                    </a:lnTo>
                    <a:lnTo>
                      <a:pt x="0" y="260"/>
                    </a:lnTo>
                    <a:lnTo>
                      <a:pt x="22" y="33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8" name="Line 227"/>
              <p:cNvSpPr>
                <a:spLocks noChangeShapeType="1"/>
              </p:cNvSpPr>
              <p:nvPr/>
            </p:nvSpPr>
            <p:spPr bwMode="auto">
              <a:xfrm flipH="1">
                <a:off x="4587" y="1618"/>
                <a:ext cx="22" cy="7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39" name="Line 228"/>
              <p:cNvSpPr>
                <a:spLocks noChangeShapeType="1"/>
              </p:cNvSpPr>
              <p:nvPr/>
            </p:nvSpPr>
            <p:spPr bwMode="auto">
              <a:xfrm>
                <a:off x="4587" y="1688"/>
                <a:ext cx="0" cy="19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0" name="Line 229"/>
              <p:cNvSpPr>
                <a:spLocks noChangeShapeType="1"/>
              </p:cNvSpPr>
              <p:nvPr/>
            </p:nvSpPr>
            <p:spPr bwMode="auto">
              <a:xfrm>
                <a:off x="4587" y="1878"/>
                <a:ext cx="22" cy="76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1" name="Line 230"/>
              <p:cNvSpPr>
                <a:spLocks noChangeShapeType="1"/>
              </p:cNvSpPr>
              <p:nvPr/>
            </p:nvSpPr>
            <p:spPr bwMode="auto">
              <a:xfrm flipV="1">
                <a:off x="4609" y="1618"/>
                <a:ext cx="0" cy="336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2" name="Rectangle 231"/>
              <p:cNvSpPr>
                <a:spLocks noChangeArrowheads="1"/>
              </p:cNvSpPr>
              <p:nvPr/>
            </p:nvSpPr>
            <p:spPr bwMode="auto">
              <a:xfrm>
                <a:off x="4609" y="1618"/>
                <a:ext cx="72" cy="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3" name="Rectangle 232"/>
              <p:cNvSpPr>
                <a:spLocks noChangeArrowheads="1"/>
              </p:cNvSpPr>
              <p:nvPr/>
            </p:nvSpPr>
            <p:spPr bwMode="auto">
              <a:xfrm>
                <a:off x="4609" y="1618"/>
                <a:ext cx="72" cy="7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4" name="Rectangle 233"/>
              <p:cNvSpPr>
                <a:spLocks noChangeArrowheads="1"/>
              </p:cNvSpPr>
              <p:nvPr/>
            </p:nvSpPr>
            <p:spPr bwMode="auto">
              <a:xfrm>
                <a:off x="4609" y="1618"/>
                <a:ext cx="69" cy="336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5" name="Line 234"/>
              <p:cNvSpPr>
                <a:spLocks noChangeShapeType="1"/>
              </p:cNvSpPr>
              <p:nvPr/>
            </p:nvSpPr>
            <p:spPr bwMode="auto">
              <a:xfrm flipH="1">
                <a:off x="4609" y="1618"/>
                <a:ext cx="69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6" name="Line 235"/>
              <p:cNvSpPr>
                <a:spLocks noChangeShapeType="1"/>
              </p:cNvSpPr>
              <p:nvPr/>
            </p:nvSpPr>
            <p:spPr bwMode="auto">
              <a:xfrm>
                <a:off x="4609" y="1618"/>
                <a:ext cx="0" cy="336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7" name="Line 236"/>
              <p:cNvSpPr>
                <a:spLocks noChangeShapeType="1"/>
              </p:cNvSpPr>
              <p:nvPr/>
            </p:nvSpPr>
            <p:spPr bwMode="auto">
              <a:xfrm>
                <a:off x="4609" y="1954"/>
                <a:ext cx="69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8" name="Line 237"/>
              <p:cNvSpPr>
                <a:spLocks noChangeShapeType="1"/>
              </p:cNvSpPr>
              <p:nvPr/>
            </p:nvSpPr>
            <p:spPr bwMode="auto">
              <a:xfrm flipV="1">
                <a:off x="4678" y="1618"/>
                <a:ext cx="0" cy="336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49" name="Rectangle 238"/>
              <p:cNvSpPr>
                <a:spLocks noChangeArrowheads="1"/>
              </p:cNvSpPr>
              <p:nvPr/>
            </p:nvSpPr>
            <p:spPr bwMode="auto">
              <a:xfrm>
                <a:off x="4678" y="1758"/>
                <a:ext cx="56" cy="51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0" name="Line 239"/>
              <p:cNvSpPr>
                <a:spLocks noChangeShapeType="1"/>
              </p:cNvSpPr>
              <p:nvPr/>
            </p:nvSpPr>
            <p:spPr bwMode="auto">
              <a:xfrm flipH="1">
                <a:off x="4678" y="1758"/>
                <a:ext cx="56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1" name="Line 240"/>
              <p:cNvSpPr>
                <a:spLocks noChangeShapeType="1"/>
              </p:cNvSpPr>
              <p:nvPr/>
            </p:nvSpPr>
            <p:spPr bwMode="auto">
              <a:xfrm>
                <a:off x="4678" y="1758"/>
                <a:ext cx="0" cy="51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2" name="Line 241"/>
              <p:cNvSpPr>
                <a:spLocks noChangeShapeType="1"/>
              </p:cNvSpPr>
              <p:nvPr/>
            </p:nvSpPr>
            <p:spPr bwMode="auto">
              <a:xfrm>
                <a:off x="4678" y="1809"/>
                <a:ext cx="56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3" name="Line 242"/>
              <p:cNvSpPr>
                <a:spLocks noChangeShapeType="1"/>
              </p:cNvSpPr>
              <p:nvPr/>
            </p:nvSpPr>
            <p:spPr bwMode="auto">
              <a:xfrm flipV="1">
                <a:off x="4734" y="1758"/>
                <a:ext cx="0" cy="51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4" name="Rectangle 243"/>
              <p:cNvSpPr>
                <a:spLocks noChangeArrowheads="1"/>
              </p:cNvSpPr>
              <p:nvPr/>
            </p:nvSpPr>
            <p:spPr bwMode="auto">
              <a:xfrm>
                <a:off x="4496" y="1834"/>
                <a:ext cx="204" cy="3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5" name="Rectangle 244"/>
              <p:cNvSpPr>
                <a:spLocks noChangeArrowheads="1"/>
              </p:cNvSpPr>
              <p:nvPr/>
            </p:nvSpPr>
            <p:spPr bwMode="auto">
              <a:xfrm>
                <a:off x="4496" y="1834"/>
                <a:ext cx="204" cy="38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6" name="Rectangle 245"/>
              <p:cNvSpPr>
                <a:spLocks noChangeArrowheads="1"/>
              </p:cNvSpPr>
              <p:nvPr/>
            </p:nvSpPr>
            <p:spPr bwMode="auto">
              <a:xfrm>
                <a:off x="4697" y="1739"/>
                <a:ext cx="19" cy="291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7" name="Rectangle 246"/>
              <p:cNvSpPr>
                <a:spLocks noChangeArrowheads="1"/>
              </p:cNvSpPr>
              <p:nvPr/>
            </p:nvSpPr>
            <p:spPr bwMode="auto">
              <a:xfrm>
                <a:off x="4697" y="1739"/>
                <a:ext cx="19" cy="291"/>
              </a:xfrm>
              <a:prstGeom prst="rect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66CC"/>
                  </a:buClr>
                  <a:buFont typeface="Arial" pitchFamily="34" charset="0"/>
                  <a:buChar char="−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itchFamily="2" charset="2"/>
                  <a:buChar char="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8" name="Line 247"/>
              <p:cNvSpPr>
                <a:spLocks noChangeShapeType="1"/>
              </p:cNvSpPr>
              <p:nvPr/>
            </p:nvSpPr>
            <p:spPr bwMode="auto">
              <a:xfrm flipH="1">
                <a:off x="4609" y="1650"/>
                <a:ext cx="69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59" name="Line 248"/>
              <p:cNvSpPr>
                <a:spLocks noChangeShapeType="1"/>
              </p:cNvSpPr>
              <p:nvPr/>
            </p:nvSpPr>
            <p:spPr bwMode="auto">
              <a:xfrm flipH="1">
                <a:off x="4609" y="1701"/>
                <a:ext cx="69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60" name="Line 249"/>
              <p:cNvSpPr>
                <a:spLocks noChangeShapeType="1"/>
              </p:cNvSpPr>
              <p:nvPr/>
            </p:nvSpPr>
            <p:spPr bwMode="auto">
              <a:xfrm flipH="1">
                <a:off x="4609" y="1796"/>
                <a:ext cx="69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61" name="Line 250"/>
              <p:cNvSpPr>
                <a:spLocks noChangeShapeType="1"/>
              </p:cNvSpPr>
              <p:nvPr/>
            </p:nvSpPr>
            <p:spPr bwMode="auto">
              <a:xfrm flipH="1">
                <a:off x="4609" y="1935"/>
                <a:ext cx="69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  <p:sp>
            <p:nvSpPr>
              <p:cNvPr id="162" name="Line 251"/>
              <p:cNvSpPr>
                <a:spLocks noChangeShapeType="1"/>
              </p:cNvSpPr>
              <p:nvPr/>
            </p:nvSpPr>
            <p:spPr bwMode="auto">
              <a:xfrm flipH="1">
                <a:off x="4609" y="1897"/>
                <a:ext cx="69" cy="0"/>
              </a:xfrm>
              <a:prstGeom prst="line">
                <a:avLst/>
              </a:prstGeom>
              <a:noFill/>
              <a:ln w="1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Boxed Book" panose="02000506040000020004" pitchFamily="2" charset="0"/>
                </a:endParaRPr>
              </a:p>
            </p:txBody>
          </p:sp>
        </p:grpSp>
        <p:sp>
          <p:nvSpPr>
            <p:cNvPr id="124" name="Freeform 253"/>
            <p:cNvSpPr>
              <a:spLocks noEditPoints="1"/>
            </p:cNvSpPr>
            <p:nvPr/>
          </p:nvSpPr>
          <p:spPr bwMode="auto">
            <a:xfrm>
              <a:off x="4454" y="1497"/>
              <a:ext cx="315" cy="593"/>
            </a:xfrm>
            <a:custGeom>
              <a:avLst/>
              <a:gdLst>
                <a:gd name="T0" fmla="*/ 0 w 315"/>
                <a:gd name="T1" fmla="*/ 0 h 593"/>
                <a:gd name="T2" fmla="*/ 315 w 315"/>
                <a:gd name="T3" fmla="*/ 0 h 593"/>
                <a:gd name="T4" fmla="*/ 315 w 315"/>
                <a:gd name="T5" fmla="*/ 593 h 593"/>
                <a:gd name="T6" fmla="*/ 0 w 315"/>
                <a:gd name="T7" fmla="*/ 593 h 593"/>
                <a:gd name="T8" fmla="*/ 0 w 315"/>
                <a:gd name="T9" fmla="*/ 0 h 593"/>
                <a:gd name="T10" fmla="*/ 5 w 315"/>
                <a:gd name="T11" fmla="*/ 590 h 593"/>
                <a:gd name="T12" fmla="*/ 2 w 315"/>
                <a:gd name="T13" fmla="*/ 587 h 593"/>
                <a:gd name="T14" fmla="*/ 312 w 315"/>
                <a:gd name="T15" fmla="*/ 587 h 593"/>
                <a:gd name="T16" fmla="*/ 309 w 315"/>
                <a:gd name="T17" fmla="*/ 590 h 593"/>
                <a:gd name="T18" fmla="*/ 309 w 315"/>
                <a:gd name="T19" fmla="*/ 2 h 593"/>
                <a:gd name="T20" fmla="*/ 312 w 315"/>
                <a:gd name="T21" fmla="*/ 5 h 593"/>
                <a:gd name="T22" fmla="*/ 2 w 315"/>
                <a:gd name="T23" fmla="*/ 5 h 593"/>
                <a:gd name="T24" fmla="*/ 5 w 315"/>
                <a:gd name="T25" fmla="*/ 2 h 593"/>
                <a:gd name="T26" fmla="*/ 5 w 315"/>
                <a:gd name="T27" fmla="*/ 590 h 5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5" h="593">
                  <a:moveTo>
                    <a:pt x="0" y="0"/>
                  </a:moveTo>
                  <a:lnTo>
                    <a:pt x="315" y="0"/>
                  </a:lnTo>
                  <a:lnTo>
                    <a:pt x="315" y="593"/>
                  </a:lnTo>
                  <a:lnTo>
                    <a:pt x="0" y="593"/>
                  </a:lnTo>
                  <a:lnTo>
                    <a:pt x="0" y="0"/>
                  </a:lnTo>
                  <a:close/>
                  <a:moveTo>
                    <a:pt x="5" y="590"/>
                  </a:moveTo>
                  <a:lnTo>
                    <a:pt x="2" y="587"/>
                  </a:lnTo>
                  <a:lnTo>
                    <a:pt x="312" y="587"/>
                  </a:lnTo>
                  <a:lnTo>
                    <a:pt x="309" y="590"/>
                  </a:lnTo>
                  <a:lnTo>
                    <a:pt x="309" y="2"/>
                  </a:lnTo>
                  <a:lnTo>
                    <a:pt x="312" y="5"/>
                  </a:lnTo>
                  <a:lnTo>
                    <a:pt x="2" y="5"/>
                  </a:lnTo>
                  <a:lnTo>
                    <a:pt x="5" y="2"/>
                  </a:lnTo>
                  <a:lnTo>
                    <a:pt x="5" y="59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255" name="Oval 254"/>
          <p:cNvSpPr/>
          <p:nvPr/>
        </p:nvSpPr>
        <p:spPr>
          <a:xfrm>
            <a:off x="7691438" y="3662363"/>
            <a:ext cx="1223962" cy="919163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6" name="TextBox 254"/>
          <p:cNvSpPr txBox="1">
            <a:spLocks noChangeArrowheads="1"/>
          </p:cNvSpPr>
          <p:nvPr/>
        </p:nvSpPr>
        <p:spPr bwMode="auto">
          <a:xfrm>
            <a:off x="7536219" y="1103097"/>
            <a:ext cx="137088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latin typeface="Boxed Book" panose="02000506040000020004" pitchFamily="2" charset="0"/>
              </a:rPr>
              <a:t>Solution #1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latin typeface="Boxed Book" panose="02000506040000020004" pitchFamily="2" charset="0"/>
              </a:rPr>
              <a:t>Colder Coil</a:t>
            </a:r>
          </a:p>
        </p:txBody>
      </p:sp>
      <p:cxnSp>
        <p:nvCxnSpPr>
          <p:cNvPr id="257" name="Straight Arrow Connector 256"/>
          <p:cNvCxnSpPr>
            <a:stCxn id="258" idx="0"/>
          </p:cNvCxnSpPr>
          <p:nvPr/>
        </p:nvCxnSpPr>
        <p:spPr>
          <a:xfrm flipV="1">
            <a:off x="4316343" y="4017965"/>
            <a:ext cx="903358" cy="1643060"/>
          </a:xfrm>
          <a:prstGeom prst="straightConnector1">
            <a:avLst/>
          </a:prstGeom>
          <a:ln>
            <a:solidFill>
              <a:srgbClr val="F015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8" name="TextBox 256"/>
          <p:cNvSpPr txBox="1">
            <a:spLocks noChangeArrowheads="1"/>
          </p:cNvSpPr>
          <p:nvPr/>
        </p:nvSpPr>
        <p:spPr bwMode="auto">
          <a:xfrm>
            <a:off x="2124076" y="5661025"/>
            <a:ext cx="4384534" cy="369332"/>
          </a:xfrm>
          <a:prstGeom prst="rect">
            <a:avLst/>
          </a:prstGeom>
          <a:solidFill>
            <a:srgbClr val="F015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Boxed Book" panose="02000506040000020004" pitchFamily="2" charset="0"/>
              </a:rPr>
              <a:t>PROBLEM WILL BE COLDER DISCHARGE</a:t>
            </a:r>
          </a:p>
        </p:txBody>
      </p:sp>
      <p:grpSp>
        <p:nvGrpSpPr>
          <p:cNvPr id="264" name="Group 263"/>
          <p:cNvGrpSpPr/>
          <p:nvPr/>
        </p:nvGrpSpPr>
        <p:grpSpPr>
          <a:xfrm>
            <a:off x="284163" y="1871667"/>
            <a:ext cx="5510214" cy="3419115"/>
            <a:chOff x="284163" y="1871667"/>
            <a:chExt cx="5510214" cy="3419115"/>
          </a:xfrm>
        </p:grpSpPr>
        <p:sp>
          <p:nvSpPr>
            <p:cNvPr id="265" name="Rectangle 8"/>
            <p:cNvSpPr>
              <a:spLocks noChangeArrowheads="1"/>
            </p:cNvSpPr>
            <p:nvPr/>
          </p:nvSpPr>
          <p:spPr bwMode="auto">
            <a:xfrm>
              <a:off x="284163" y="1871667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6" name="Rectangle 265"/>
            <p:cNvSpPr>
              <a:spLocks noChangeArrowheads="1"/>
            </p:cNvSpPr>
            <p:nvPr/>
          </p:nvSpPr>
          <p:spPr bwMode="auto">
            <a:xfrm>
              <a:off x="3702049" y="5044719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7" name="Rectangle 266"/>
            <p:cNvSpPr>
              <a:spLocks noChangeArrowheads="1"/>
            </p:cNvSpPr>
            <p:nvPr/>
          </p:nvSpPr>
          <p:spPr bwMode="auto">
            <a:xfrm>
              <a:off x="4841876" y="5044719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8" name="Rectangle 267"/>
            <p:cNvSpPr>
              <a:spLocks noChangeArrowheads="1"/>
            </p:cNvSpPr>
            <p:nvPr/>
          </p:nvSpPr>
          <p:spPr bwMode="auto">
            <a:xfrm>
              <a:off x="284163" y="5044719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4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47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 #1 </a:t>
            </a:r>
            <a:r>
              <a:rPr lang="en-US" dirty="0" smtClean="0"/>
              <a:t>– Part Load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11638" y="1268414"/>
            <a:ext cx="147829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latin typeface="Boxed Book" panose="02000506040000020004" pitchFamily="2" charset="0"/>
              </a:rPr>
              <a:t>Solution #2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latin typeface="Boxed Book" panose="02000506040000020004" pitchFamily="2" charset="0"/>
              </a:rPr>
              <a:t>Add Heating</a:t>
            </a:r>
          </a:p>
        </p:txBody>
      </p:sp>
      <p:sp>
        <p:nvSpPr>
          <p:cNvPr id="6" name="Oval 5"/>
          <p:cNvSpPr/>
          <p:nvPr/>
        </p:nvSpPr>
        <p:spPr>
          <a:xfrm>
            <a:off x="6084888" y="1665288"/>
            <a:ext cx="1223962" cy="3238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3" y="4510090"/>
            <a:ext cx="1439862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250825" y="1741489"/>
            <a:ext cx="864235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176463" y="1749427"/>
            <a:ext cx="11398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Total Energy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05538" y="1749427"/>
            <a:ext cx="9874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Active DH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397125" y="1987552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592638" y="1962152"/>
            <a:ext cx="7016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Heating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370638" y="1987552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495550" y="2151064"/>
            <a:ext cx="5143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0.80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6459538" y="2151064"/>
            <a:ext cx="4826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266825" y="2519364"/>
            <a:ext cx="4445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70.0°db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709738" y="2519364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774825" y="2519364"/>
            <a:ext cx="4746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70.0°wb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732213" y="2519364"/>
            <a:ext cx="4333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74.5°db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4175125" y="2519364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4240213" y="2519364"/>
            <a:ext cx="4635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65.1°wb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5222875" y="2519364"/>
            <a:ext cx="4318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81.3°db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5665788" y="2519364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5730875" y="2519364"/>
            <a:ext cx="4730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67.3°wb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7770813" y="2519364"/>
            <a:ext cx="4302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77.3°db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8221663" y="2519364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8294688" y="2519364"/>
            <a:ext cx="4857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68.0°wb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7902575" y="3108327"/>
            <a:ext cx="6858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424242"/>
                </a:solidFill>
                <a:latin typeface="Boxed Book" panose="02000506040000020004" pitchFamily="2" charset="0"/>
              </a:rPr>
              <a:t>Cooling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266825" y="3910014"/>
            <a:ext cx="4333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73.4°db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1709738" y="3910014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1774825" y="3910014"/>
            <a:ext cx="4778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69.4°wb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3732213" y="3910014"/>
            <a:ext cx="4429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75.0°db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4175125" y="3910014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4240213" y="3910014"/>
            <a:ext cx="482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62.5°wb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5222875" y="3910014"/>
            <a:ext cx="4429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57.0°db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5665788" y="3910014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5730875" y="3910014"/>
            <a:ext cx="4857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50.6°wb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7770813" y="3910014"/>
            <a:ext cx="4333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51.0°db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8221663" y="3910014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8294688" y="3910014"/>
            <a:ext cx="4635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51.0°wb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2576513" y="4713289"/>
            <a:ext cx="3127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0.797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459538" y="4737102"/>
            <a:ext cx="4826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2314575" y="4957764"/>
            <a:ext cx="9572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TE Effectiveness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6370638" y="4983164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2495550" y="5229227"/>
            <a:ext cx="504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0.70 </a:t>
            </a:r>
            <a:r>
              <a:rPr lang="en-US" altLang="en-US" sz="8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5943600" y="5229227"/>
            <a:ext cx="14090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424242"/>
                </a:solidFill>
                <a:latin typeface="Boxed Book" panose="02000506040000020004" pitchFamily="2" charset="0"/>
              </a:rPr>
              <a:t>(PD Wheel Speed RPM) </a:t>
            </a:r>
            <a:r>
              <a:rPr lang="en-US" altLang="en-US" sz="800" dirty="0" smtClean="0">
                <a:solidFill>
                  <a:srgbClr val="424242"/>
                </a:solidFill>
                <a:latin typeface="Boxed Book" panose="02000506040000020004" pitchFamily="2" charset="0"/>
              </a:rPr>
              <a:t>– 0.61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2397125" y="5384802"/>
            <a:ext cx="712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5395913" y="2322514"/>
            <a:ext cx="6842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5551488" y="2716214"/>
            <a:ext cx="4048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78.2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5419725" y="2911477"/>
            <a:ext cx="6810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31.8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8074025" y="2716214"/>
            <a:ext cx="4175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88.2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7942263" y="4303714"/>
            <a:ext cx="7016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20.8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5427663" y="3714752"/>
            <a:ext cx="6889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0" name="Rectangle 58"/>
          <p:cNvSpPr>
            <a:spLocks noChangeArrowheads="1"/>
          </p:cNvSpPr>
          <p:nvPr/>
        </p:nvSpPr>
        <p:spPr bwMode="auto">
          <a:xfrm>
            <a:off x="5551488" y="4106864"/>
            <a:ext cx="4032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44.6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1" name="Rectangle 59"/>
          <p:cNvSpPr>
            <a:spLocks noChangeArrowheads="1"/>
          </p:cNvSpPr>
          <p:nvPr/>
        </p:nvSpPr>
        <p:spPr bwMode="auto">
          <a:xfrm>
            <a:off x="5419725" y="4303714"/>
            <a:ext cx="7032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20.6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7951788" y="3714752"/>
            <a:ext cx="6842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8074025" y="4106864"/>
            <a:ext cx="4206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55.6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1347788" y="2322514"/>
            <a:ext cx="6651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11,366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1471613" y="2716214"/>
            <a:ext cx="4540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110.8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7918450" y="2322514"/>
            <a:ext cx="6842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7" name="Rectangle 65"/>
          <p:cNvSpPr>
            <a:spLocks noChangeArrowheads="1"/>
          </p:cNvSpPr>
          <p:nvPr/>
        </p:nvSpPr>
        <p:spPr bwMode="auto">
          <a:xfrm>
            <a:off x="7942263" y="2911477"/>
            <a:ext cx="6921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32.4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1347788" y="3714752"/>
            <a:ext cx="6873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9" name="Rectangle 67"/>
          <p:cNvSpPr>
            <a:spLocks noChangeArrowheads="1"/>
          </p:cNvSpPr>
          <p:nvPr/>
        </p:nvSpPr>
        <p:spPr bwMode="auto">
          <a:xfrm>
            <a:off x="1471613" y="4106864"/>
            <a:ext cx="452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102.1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0" name="Rectangle 68"/>
          <p:cNvSpPr>
            <a:spLocks noChangeArrowheads="1"/>
          </p:cNvSpPr>
          <p:nvPr/>
        </p:nvSpPr>
        <p:spPr bwMode="auto">
          <a:xfrm>
            <a:off x="1365250" y="4303714"/>
            <a:ext cx="7032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33.6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>
            <a:off x="1365250" y="2911477"/>
            <a:ext cx="6731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34.1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2" name="Rectangle 70"/>
          <p:cNvSpPr>
            <a:spLocks noChangeArrowheads="1"/>
          </p:cNvSpPr>
          <p:nvPr/>
        </p:nvSpPr>
        <p:spPr bwMode="auto">
          <a:xfrm>
            <a:off x="3797300" y="2322514"/>
            <a:ext cx="6842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3" name="Rectangle 71"/>
          <p:cNvSpPr>
            <a:spLocks noChangeArrowheads="1"/>
          </p:cNvSpPr>
          <p:nvPr/>
        </p:nvSpPr>
        <p:spPr bwMode="auto">
          <a:xfrm>
            <a:off x="3952875" y="2716214"/>
            <a:ext cx="4048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78.2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>
            <a:off x="3822700" y="2911477"/>
            <a:ext cx="6826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30.1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5" name="Rectangle 73"/>
          <p:cNvSpPr>
            <a:spLocks noChangeArrowheads="1"/>
          </p:cNvSpPr>
          <p:nvPr/>
        </p:nvSpPr>
        <p:spPr bwMode="auto">
          <a:xfrm>
            <a:off x="3830638" y="3714752"/>
            <a:ext cx="6350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9,000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6" name="Rectangle 74"/>
          <p:cNvSpPr>
            <a:spLocks noChangeArrowheads="1"/>
          </p:cNvSpPr>
          <p:nvPr/>
        </p:nvSpPr>
        <p:spPr bwMode="auto">
          <a:xfrm>
            <a:off x="3952875" y="4106864"/>
            <a:ext cx="4222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65.0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7" name="Rectangle 75"/>
          <p:cNvSpPr>
            <a:spLocks noChangeArrowheads="1"/>
          </p:cNvSpPr>
          <p:nvPr/>
        </p:nvSpPr>
        <p:spPr bwMode="auto">
          <a:xfrm>
            <a:off x="3822700" y="4303714"/>
            <a:ext cx="6985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Boxed Book" panose="02000506040000020004" pitchFamily="2" charset="0"/>
              </a:rPr>
              <a:t>28.2 BTU/</a:t>
            </a:r>
            <a:r>
              <a:rPr lang="en-US" altLang="en-US" sz="10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>
            <a:off x="4781550" y="3484564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9" name="Rectangle 77"/>
          <p:cNvSpPr>
            <a:spLocks noChangeArrowheads="1"/>
          </p:cNvSpPr>
          <p:nvPr/>
        </p:nvSpPr>
        <p:spPr bwMode="auto">
          <a:xfrm>
            <a:off x="4781550" y="3484564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0" name="Line 78"/>
          <p:cNvSpPr>
            <a:spLocks noChangeShapeType="1"/>
          </p:cNvSpPr>
          <p:nvPr/>
        </p:nvSpPr>
        <p:spPr bwMode="auto">
          <a:xfrm>
            <a:off x="250825" y="3468689"/>
            <a:ext cx="45307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1" name="Rectangle 79"/>
          <p:cNvSpPr>
            <a:spLocks noChangeArrowheads="1"/>
          </p:cNvSpPr>
          <p:nvPr/>
        </p:nvSpPr>
        <p:spPr bwMode="auto">
          <a:xfrm>
            <a:off x="250825" y="3468689"/>
            <a:ext cx="4530725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2" name="Line 80"/>
          <p:cNvSpPr>
            <a:spLocks noChangeShapeType="1"/>
          </p:cNvSpPr>
          <p:nvPr/>
        </p:nvSpPr>
        <p:spPr bwMode="auto">
          <a:xfrm>
            <a:off x="250825" y="3484564"/>
            <a:ext cx="45307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3" name="Rectangle 81"/>
          <p:cNvSpPr>
            <a:spLocks noChangeArrowheads="1"/>
          </p:cNvSpPr>
          <p:nvPr/>
        </p:nvSpPr>
        <p:spPr bwMode="auto">
          <a:xfrm>
            <a:off x="250825" y="3484564"/>
            <a:ext cx="4530725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4" name="Line 82"/>
          <p:cNvSpPr>
            <a:spLocks noChangeShapeType="1"/>
          </p:cNvSpPr>
          <p:nvPr/>
        </p:nvSpPr>
        <p:spPr bwMode="auto">
          <a:xfrm>
            <a:off x="4797425" y="3484564"/>
            <a:ext cx="0" cy="7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5" name="Rectangle 83"/>
          <p:cNvSpPr>
            <a:spLocks noChangeArrowheads="1"/>
          </p:cNvSpPr>
          <p:nvPr/>
        </p:nvSpPr>
        <p:spPr bwMode="auto">
          <a:xfrm>
            <a:off x="4797425" y="3484564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>
            <a:off x="4781550" y="3484564"/>
            <a:ext cx="0" cy="7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7" name="Rectangle 85"/>
          <p:cNvSpPr>
            <a:spLocks noChangeArrowheads="1"/>
          </p:cNvSpPr>
          <p:nvPr/>
        </p:nvSpPr>
        <p:spPr bwMode="auto">
          <a:xfrm>
            <a:off x="4781550" y="3484564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8" name="Line 86"/>
          <p:cNvSpPr>
            <a:spLocks noChangeShapeType="1"/>
          </p:cNvSpPr>
          <p:nvPr/>
        </p:nvSpPr>
        <p:spPr bwMode="auto">
          <a:xfrm>
            <a:off x="4781550" y="3492502"/>
            <a:ext cx="0" cy="16383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9" name="Rectangle 87"/>
          <p:cNvSpPr>
            <a:spLocks noChangeArrowheads="1"/>
          </p:cNvSpPr>
          <p:nvPr/>
        </p:nvSpPr>
        <p:spPr bwMode="auto">
          <a:xfrm>
            <a:off x="4781550" y="3492502"/>
            <a:ext cx="7938" cy="163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0" name="Line 88"/>
          <p:cNvSpPr>
            <a:spLocks noChangeShapeType="1"/>
          </p:cNvSpPr>
          <p:nvPr/>
        </p:nvSpPr>
        <p:spPr bwMode="auto">
          <a:xfrm>
            <a:off x="4797425" y="3492502"/>
            <a:ext cx="0" cy="16383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1" name="Rectangle 89"/>
          <p:cNvSpPr>
            <a:spLocks noChangeArrowheads="1"/>
          </p:cNvSpPr>
          <p:nvPr/>
        </p:nvSpPr>
        <p:spPr bwMode="auto">
          <a:xfrm>
            <a:off x="4797425" y="3492502"/>
            <a:ext cx="7938" cy="163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2" name="Line 90"/>
          <p:cNvSpPr>
            <a:spLocks noChangeShapeType="1"/>
          </p:cNvSpPr>
          <p:nvPr/>
        </p:nvSpPr>
        <p:spPr bwMode="auto">
          <a:xfrm>
            <a:off x="4805363" y="3468689"/>
            <a:ext cx="40878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3" name="Rectangle 91"/>
          <p:cNvSpPr>
            <a:spLocks noChangeArrowheads="1"/>
          </p:cNvSpPr>
          <p:nvPr/>
        </p:nvSpPr>
        <p:spPr bwMode="auto">
          <a:xfrm>
            <a:off x="4805363" y="3468689"/>
            <a:ext cx="408781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4" name="Line 92"/>
          <p:cNvSpPr>
            <a:spLocks noChangeShapeType="1"/>
          </p:cNvSpPr>
          <p:nvPr/>
        </p:nvSpPr>
        <p:spPr bwMode="auto">
          <a:xfrm>
            <a:off x="4805363" y="3484564"/>
            <a:ext cx="40878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4805363" y="3484564"/>
            <a:ext cx="408781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6" name="Line 94"/>
          <p:cNvSpPr>
            <a:spLocks noChangeShapeType="1"/>
          </p:cNvSpPr>
          <p:nvPr/>
        </p:nvSpPr>
        <p:spPr bwMode="auto">
          <a:xfrm>
            <a:off x="4781550" y="3468689"/>
            <a:ext cx="238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7" name="Rectangle 95"/>
          <p:cNvSpPr>
            <a:spLocks noChangeArrowheads="1"/>
          </p:cNvSpPr>
          <p:nvPr/>
        </p:nvSpPr>
        <p:spPr bwMode="auto">
          <a:xfrm>
            <a:off x="4781550" y="3468689"/>
            <a:ext cx="2381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8" name="Line 96"/>
          <p:cNvSpPr>
            <a:spLocks noChangeShapeType="1"/>
          </p:cNvSpPr>
          <p:nvPr/>
        </p:nvSpPr>
        <p:spPr bwMode="auto">
          <a:xfrm>
            <a:off x="4797425" y="3484564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9" name="Rectangle 97"/>
          <p:cNvSpPr>
            <a:spLocks noChangeArrowheads="1"/>
          </p:cNvSpPr>
          <p:nvPr/>
        </p:nvSpPr>
        <p:spPr bwMode="auto">
          <a:xfrm>
            <a:off x="4797425" y="3484564"/>
            <a:ext cx="7938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0" name="Rectangle 98"/>
          <p:cNvSpPr>
            <a:spLocks noChangeArrowheads="1"/>
          </p:cNvSpPr>
          <p:nvPr/>
        </p:nvSpPr>
        <p:spPr bwMode="auto">
          <a:xfrm>
            <a:off x="2982913" y="2327277"/>
            <a:ext cx="581025" cy="1030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51" name="Freeform 99"/>
          <p:cNvSpPr>
            <a:spLocks/>
          </p:cNvSpPr>
          <p:nvPr/>
        </p:nvSpPr>
        <p:spPr bwMode="auto">
          <a:xfrm>
            <a:off x="3038475" y="2420939"/>
            <a:ext cx="479425" cy="855663"/>
          </a:xfrm>
          <a:custGeom>
            <a:avLst/>
            <a:gdLst>
              <a:gd name="T0" fmla="*/ 302 w 302"/>
              <a:gd name="T1" fmla="*/ 257 h 539"/>
              <a:gd name="T2" fmla="*/ 164 w 302"/>
              <a:gd name="T3" fmla="*/ 0 h 539"/>
              <a:gd name="T4" fmla="*/ 164 w 302"/>
              <a:gd name="T5" fmla="*/ 88 h 539"/>
              <a:gd name="T6" fmla="*/ 0 w 302"/>
              <a:gd name="T7" fmla="*/ 88 h 539"/>
              <a:gd name="T8" fmla="*/ 0 w 302"/>
              <a:gd name="T9" fmla="*/ 467 h 539"/>
              <a:gd name="T10" fmla="*/ 164 w 302"/>
              <a:gd name="T11" fmla="*/ 467 h 539"/>
              <a:gd name="T12" fmla="*/ 164 w 302"/>
              <a:gd name="T13" fmla="*/ 539 h 539"/>
              <a:gd name="T14" fmla="*/ 164 w 302"/>
              <a:gd name="T15" fmla="*/ 539 h 539"/>
              <a:gd name="T16" fmla="*/ 302 w 302"/>
              <a:gd name="T17" fmla="*/ 257 h 5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2" h="539">
                <a:moveTo>
                  <a:pt x="302" y="257"/>
                </a:moveTo>
                <a:lnTo>
                  <a:pt x="164" y="0"/>
                </a:lnTo>
                <a:lnTo>
                  <a:pt x="164" y="88"/>
                </a:lnTo>
                <a:lnTo>
                  <a:pt x="0" y="88"/>
                </a:lnTo>
                <a:lnTo>
                  <a:pt x="0" y="467"/>
                </a:lnTo>
                <a:lnTo>
                  <a:pt x="164" y="467"/>
                </a:lnTo>
                <a:lnTo>
                  <a:pt x="164" y="539"/>
                </a:lnTo>
                <a:lnTo>
                  <a:pt x="302" y="257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2" name="Line 100"/>
          <p:cNvSpPr>
            <a:spLocks noChangeShapeType="1"/>
          </p:cNvSpPr>
          <p:nvPr/>
        </p:nvSpPr>
        <p:spPr bwMode="auto">
          <a:xfrm flipH="1" flipV="1">
            <a:off x="3298825" y="2420939"/>
            <a:ext cx="219075" cy="40798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3" name="Line 101"/>
          <p:cNvSpPr>
            <a:spLocks noChangeShapeType="1"/>
          </p:cNvSpPr>
          <p:nvPr/>
        </p:nvSpPr>
        <p:spPr bwMode="auto">
          <a:xfrm>
            <a:off x="3298825" y="2420939"/>
            <a:ext cx="0" cy="1397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4" name="Line 102"/>
          <p:cNvSpPr>
            <a:spLocks noChangeShapeType="1"/>
          </p:cNvSpPr>
          <p:nvPr/>
        </p:nvSpPr>
        <p:spPr bwMode="auto">
          <a:xfrm flipH="1">
            <a:off x="3038475" y="2560639"/>
            <a:ext cx="2603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5" name="Line 103"/>
          <p:cNvSpPr>
            <a:spLocks noChangeShapeType="1"/>
          </p:cNvSpPr>
          <p:nvPr/>
        </p:nvSpPr>
        <p:spPr bwMode="auto">
          <a:xfrm>
            <a:off x="3038475" y="2560639"/>
            <a:ext cx="0" cy="6016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6" name="Line 104"/>
          <p:cNvSpPr>
            <a:spLocks noChangeShapeType="1"/>
          </p:cNvSpPr>
          <p:nvPr/>
        </p:nvSpPr>
        <p:spPr bwMode="auto">
          <a:xfrm>
            <a:off x="3038475" y="3162302"/>
            <a:ext cx="2603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7" name="Line 105"/>
          <p:cNvSpPr>
            <a:spLocks noChangeShapeType="1"/>
          </p:cNvSpPr>
          <p:nvPr/>
        </p:nvSpPr>
        <p:spPr bwMode="auto">
          <a:xfrm>
            <a:off x="3298825" y="3162302"/>
            <a:ext cx="0" cy="1143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8" name="Line 106"/>
          <p:cNvSpPr>
            <a:spLocks noChangeShapeType="1"/>
          </p:cNvSpPr>
          <p:nvPr/>
        </p:nvSpPr>
        <p:spPr bwMode="auto">
          <a:xfrm flipV="1">
            <a:off x="3298825" y="2828927"/>
            <a:ext cx="219075" cy="4476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2" name="Freeform 108"/>
          <p:cNvSpPr>
            <a:spLocks noEditPoints="1"/>
          </p:cNvSpPr>
          <p:nvPr/>
        </p:nvSpPr>
        <p:spPr bwMode="auto">
          <a:xfrm>
            <a:off x="2974975" y="2319339"/>
            <a:ext cx="596900" cy="1047750"/>
          </a:xfrm>
          <a:custGeom>
            <a:avLst/>
            <a:gdLst>
              <a:gd name="T0" fmla="*/ 0 w 376"/>
              <a:gd name="T1" fmla="*/ 0 h 660"/>
              <a:gd name="T2" fmla="*/ 376 w 376"/>
              <a:gd name="T3" fmla="*/ 0 h 660"/>
              <a:gd name="T4" fmla="*/ 376 w 376"/>
              <a:gd name="T5" fmla="*/ 660 h 660"/>
              <a:gd name="T6" fmla="*/ 0 w 376"/>
              <a:gd name="T7" fmla="*/ 660 h 660"/>
              <a:gd name="T8" fmla="*/ 0 w 376"/>
              <a:gd name="T9" fmla="*/ 0 h 660"/>
              <a:gd name="T10" fmla="*/ 5 w 376"/>
              <a:gd name="T11" fmla="*/ 657 h 660"/>
              <a:gd name="T12" fmla="*/ 2 w 376"/>
              <a:gd name="T13" fmla="*/ 654 h 660"/>
              <a:gd name="T14" fmla="*/ 374 w 376"/>
              <a:gd name="T15" fmla="*/ 654 h 660"/>
              <a:gd name="T16" fmla="*/ 371 w 376"/>
              <a:gd name="T17" fmla="*/ 657 h 660"/>
              <a:gd name="T18" fmla="*/ 371 w 376"/>
              <a:gd name="T19" fmla="*/ 2 h 660"/>
              <a:gd name="T20" fmla="*/ 374 w 376"/>
              <a:gd name="T21" fmla="*/ 5 h 660"/>
              <a:gd name="T22" fmla="*/ 2 w 376"/>
              <a:gd name="T23" fmla="*/ 5 h 660"/>
              <a:gd name="T24" fmla="*/ 5 w 376"/>
              <a:gd name="T25" fmla="*/ 2 h 660"/>
              <a:gd name="T26" fmla="*/ 5 w 376"/>
              <a:gd name="T27" fmla="*/ 657 h 6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6" h="660">
                <a:moveTo>
                  <a:pt x="0" y="0"/>
                </a:moveTo>
                <a:lnTo>
                  <a:pt x="376" y="0"/>
                </a:lnTo>
                <a:lnTo>
                  <a:pt x="376" y="660"/>
                </a:lnTo>
                <a:lnTo>
                  <a:pt x="0" y="660"/>
                </a:lnTo>
                <a:lnTo>
                  <a:pt x="0" y="0"/>
                </a:lnTo>
                <a:close/>
                <a:moveTo>
                  <a:pt x="5" y="657"/>
                </a:moveTo>
                <a:lnTo>
                  <a:pt x="2" y="654"/>
                </a:lnTo>
                <a:lnTo>
                  <a:pt x="374" y="654"/>
                </a:lnTo>
                <a:lnTo>
                  <a:pt x="371" y="657"/>
                </a:lnTo>
                <a:lnTo>
                  <a:pt x="371" y="2"/>
                </a:lnTo>
                <a:lnTo>
                  <a:pt x="374" y="5"/>
                </a:lnTo>
                <a:lnTo>
                  <a:pt x="2" y="5"/>
                </a:lnTo>
                <a:lnTo>
                  <a:pt x="5" y="2"/>
                </a:lnTo>
                <a:lnTo>
                  <a:pt x="5" y="65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3" name="Rectangle 109"/>
          <p:cNvSpPr>
            <a:spLocks noChangeArrowheads="1"/>
          </p:cNvSpPr>
          <p:nvPr/>
        </p:nvSpPr>
        <p:spPr bwMode="auto">
          <a:xfrm>
            <a:off x="7013575" y="3538539"/>
            <a:ext cx="606425" cy="1014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3" name="Freeform 110"/>
          <p:cNvSpPr>
            <a:spLocks/>
          </p:cNvSpPr>
          <p:nvPr/>
        </p:nvSpPr>
        <p:spPr bwMode="auto">
          <a:xfrm>
            <a:off x="7064375" y="3630614"/>
            <a:ext cx="509588" cy="842963"/>
          </a:xfrm>
          <a:custGeom>
            <a:avLst/>
            <a:gdLst>
              <a:gd name="T0" fmla="*/ 0 w 321"/>
              <a:gd name="T1" fmla="*/ 254 h 531"/>
              <a:gd name="T2" fmla="*/ 146 w 321"/>
              <a:gd name="T3" fmla="*/ 0 h 531"/>
              <a:gd name="T4" fmla="*/ 146 w 321"/>
              <a:gd name="T5" fmla="*/ 87 h 531"/>
              <a:gd name="T6" fmla="*/ 321 w 321"/>
              <a:gd name="T7" fmla="*/ 87 h 531"/>
              <a:gd name="T8" fmla="*/ 321 w 321"/>
              <a:gd name="T9" fmla="*/ 459 h 531"/>
              <a:gd name="T10" fmla="*/ 146 w 321"/>
              <a:gd name="T11" fmla="*/ 459 h 531"/>
              <a:gd name="T12" fmla="*/ 146 w 321"/>
              <a:gd name="T13" fmla="*/ 531 h 531"/>
              <a:gd name="T14" fmla="*/ 146 w 321"/>
              <a:gd name="T15" fmla="*/ 531 h 531"/>
              <a:gd name="T16" fmla="*/ 0 w 321"/>
              <a:gd name="T17" fmla="*/ 254 h 5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1" h="531">
                <a:moveTo>
                  <a:pt x="0" y="254"/>
                </a:moveTo>
                <a:lnTo>
                  <a:pt x="146" y="0"/>
                </a:lnTo>
                <a:lnTo>
                  <a:pt x="146" y="87"/>
                </a:lnTo>
                <a:lnTo>
                  <a:pt x="321" y="87"/>
                </a:lnTo>
                <a:lnTo>
                  <a:pt x="321" y="459"/>
                </a:lnTo>
                <a:lnTo>
                  <a:pt x="146" y="459"/>
                </a:lnTo>
                <a:lnTo>
                  <a:pt x="146" y="531"/>
                </a:lnTo>
                <a:lnTo>
                  <a:pt x="0" y="254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4" name="Line 111"/>
          <p:cNvSpPr>
            <a:spLocks noChangeShapeType="1"/>
          </p:cNvSpPr>
          <p:nvPr/>
        </p:nvSpPr>
        <p:spPr bwMode="auto">
          <a:xfrm flipV="1">
            <a:off x="7064375" y="3630614"/>
            <a:ext cx="231775" cy="403225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5" name="Line 112"/>
          <p:cNvSpPr>
            <a:spLocks noChangeShapeType="1"/>
          </p:cNvSpPr>
          <p:nvPr/>
        </p:nvSpPr>
        <p:spPr bwMode="auto">
          <a:xfrm>
            <a:off x="7296150" y="3630614"/>
            <a:ext cx="0" cy="138113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6" name="Line 113"/>
          <p:cNvSpPr>
            <a:spLocks noChangeShapeType="1"/>
          </p:cNvSpPr>
          <p:nvPr/>
        </p:nvSpPr>
        <p:spPr bwMode="auto">
          <a:xfrm>
            <a:off x="7296150" y="3768727"/>
            <a:ext cx="277813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7" name="Line 114"/>
          <p:cNvSpPr>
            <a:spLocks noChangeShapeType="1"/>
          </p:cNvSpPr>
          <p:nvPr/>
        </p:nvSpPr>
        <p:spPr bwMode="auto">
          <a:xfrm>
            <a:off x="7573963" y="3768727"/>
            <a:ext cx="0" cy="59055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8" name="Line 115"/>
          <p:cNvSpPr>
            <a:spLocks noChangeShapeType="1"/>
          </p:cNvSpPr>
          <p:nvPr/>
        </p:nvSpPr>
        <p:spPr bwMode="auto">
          <a:xfrm flipH="1">
            <a:off x="7296150" y="4359277"/>
            <a:ext cx="277813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9" name="Line 116"/>
          <p:cNvSpPr>
            <a:spLocks noChangeShapeType="1"/>
          </p:cNvSpPr>
          <p:nvPr/>
        </p:nvSpPr>
        <p:spPr bwMode="auto">
          <a:xfrm>
            <a:off x="7296150" y="4359277"/>
            <a:ext cx="0" cy="11430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0" name="Line 117"/>
          <p:cNvSpPr>
            <a:spLocks noChangeShapeType="1"/>
          </p:cNvSpPr>
          <p:nvPr/>
        </p:nvSpPr>
        <p:spPr bwMode="auto">
          <a:xfrm flipH="1" flipV="1">
            <a:off x="7064375" y="4033839"/>
            <a:ext cx="231775" cy="439738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5" name="Freeform 119"/>
          <p:cNvSpPr>
            <a:spLocks noEditPoints="1"/>
          </p:cNvSpPr>
          <p:nvPr/>
        </p:nvSpPr>
        <p:spPr bwMode="auto">
          <a:xfrm>
            <a:off x="7005638" y="3530602"/>
            <a:ext cx="622300" cy="1030288"/>
          </a:xfrm>
          <a:custGeom>
            <a:avLst/>
            <a:gdLst>
              <a:gd name="T0" fmla="*/ 0 w 392"/>
              <a:gd name="T1" fmla="*/ 0 h 649"/>
              <a:gd name="T2" fmla="*/ 392 w 392"/>
              <a:gd name="T3" fmla="*/ 0 h 649"/>
              <a:gd name="T4" fmla="*/ 392 w 392"/>
              <a:gd name="T5" fmla="*/ 649 h 649"/>
              <a:gd name="T6" fmla="*/ 0 w 392"/>
              <a:gd name="T7" fmla="*/ 649 h 649"/>
              <a:gd name="T8" fmla="*/ 0 w 392"/>
              <a:gd name="T9" fmla="*/ 0 h 649"/>
              <a:gd name="T10" fmla="*/ 5 w 392"/>
              <a:gd name="T11" fmla="*/ 647 h 649"/>
              <a:gd name="T12" fmla="*/ 2 w 392"/>
              <a:gd name="T13" fmla="*/ 644 h 649"/>
              <a:gd name="T14" fmla="*/ 389 w 392"/>
              <a:gd name="T15" fmla="*/ 644 h 649"/>
              <a:gd name="T16" fmla="*/ 387 w 392"/>
              <a:gd name="T17" fmla="*/ 647 h 649"/>
              <a:gd name="T18" fmla="*/ 387 w 392"/>
              <a:gd name="T19" fmla="*/ 2 h 649"/>
              <a:gd name="T20" fmla="*/ 389 w 392"/>
              <a:gd name="T21" fmla="*/ 5 h 649"/>
              <a:gd name="T22" fmla="*/ 2 w 392"/>
              <a:gd name="T23" fmla="*/ 5 h 649"/>
              <a:gd name="T24" fmla="*/ 5 w 392"/>
              <a:gd name="T25" fmla="*/ 2 h 649"/>
              <a:gd name="T26" fmla="*/ 5 w 392"/>
              <a:gd name="T27" fmla="*/ 647 h 64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2" h="649">
                <a:moveTo>
                  <a:pt x="0" y="0"/>
                </a:moveTo>
                <a:lnTo>
                  <a:pt x="392" y="0"/>
                </a:lnTo>
                <a:lnTo>
                  <a:pt x="392" y="649"/>
                </a:lnTo>
                <a:lnTo>
                  <a:pt x="0" y="649"/>
                </a:lnTo>
                <a:lnTo>
                  <a:pt x="0" y="0"/>
                </a:lnTo>
                <a:close/>
                <a:moveTo>
                  <a:pt x="5" y="647"/>
                </a:moveTo>
                <a:lnTo>
                  <a:pt x="2" y="644"/>
                </a:lnTo>
                <a:lnTo>
                  <a:pt x="389" y="644"/>
                </a:lnTo>
                <a:lnTo>
                  <a:pt x="387" y="647"/>
                </a:lnTo>
                <a:lnTo>
                  <a:pt x="387" y="2"/>
                </a:lnTo>
                <a:lnTo>
                  <a:pt x="389" y="5"/>
                </a:lnTo>
                <a:lnTo>
                  <a:pt x="2" y="5"/>
                </a:lnTo>
                <a:lnTo>
                  <a:pt x="5" y="2"/>
                </a:lnTo>
                <a:lnTo>
                  <a:pt x="5" y="64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6" name="Rectangle 120"/>
          <p:cNvSpPr>
            <a:spLocks noChangeArrowheads="1"/>
          </p:cNvSpPr>
          <p:nvPr/>
        </p:nvSpPr>
        <p:spPr bwMode="auto">
          <a:xfrm>
            <a:off x="2941638" y="3603627"/>
            <a:ext cx="565150" cy="1023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5" name="Freeform 121"/>
          <p:cNvSpPr>
            <a:spLocks/>
          </p:cNvSpPr>
          <p:nvPr/>
        </p:nvSpPr>
        <p:spPr bwMode="auto">
          <a:xfrm>
            <a:off x="2990850" y="3697289"/>
            <a:ext cx="473075" cy="849313"/>
          </a:xfrm>
          <a:custGeom>
            <a:avLst/>
            <a:gdLst>
              <a:gd name="T0" fmla="*/ 0 w 298"/>
              <a:gd name="T1" fmla="*/ 255 h 535"/>
              <a:gd name="T2" fmla="*/ 135 w 298"/>
              <a:gd name="T3" fmla="*/ 0 h 535"/>
              <a:gd name="T4" fmla="*/ 135 w 298"/>
              <a:gd name="T5" fmla="*/ 87 h 535"/>
              <a:gd name="T6" fmla="*/ 298 w 298"/>
              <a:gd name="T7" fmla="*/ 87 h 535"/>
              <a:gd name="T8" fmla="*/ 298 w 298"/>
              <a:gd name="T9" fmla="*/ 463 h 535"/>
              <a:gd name="T10" fmla="*/ 135 w 298"/>
              <a:gd name="T11" fmla="*/ 463 h 535"/>
              <a:gd name="T12" fmla="*/ 135 w 298"/>
              <a:gd name="T13" fmla="*/ 535 h 535"/>
              <a:gd name="T14" fmla="*/ 135 w 298"/>
              <a:gd name="T15" fmla="*/ 535 h 535"/>
              <a:gd name="T16" fmla="*/ 0 w 298"/>
              <a:gd name="T17" fmla="*/ 255 h 5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8" h="535">
                <a:moveTo>
                  <a:pt x="0" y="255"/>
                </a:moveTo>
                <a:lnTo>
                  <a:pt x="135" y="0"/>
                </a:lnTo>
                <a:lnTo>
                  <a:pt x="135" y="87"/>
                </a:lnTo>
                <a:lnTo>
                  <a:pt x="298" y="87"/>
                </a:lnTo>
                <a:lnTo>
                  <a:pt x="298" y="463"/>
                </a:lnTo>
                <a:lnTo>
                  <a:pt x="135" y="463"/>
                </a:lnTo>
                <a:lnTo>
                  <a:pt x="135" y="535"/>
                </a:lnTo>
                <a:lnTo>
                  <a:pt x="0" y="255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6" name="Line 122"/>
          <p:cNvSpPr>
            <a:spLocks noChangeShapeType="1"/>
          </p:cNvSpPr>
          <p:nvPr/>
        </p:nvSpPr>
        <p:spPr bwMode="auto">
          <a:xfrm flipV="1">
            <a:off x="2990850" y="3697289"/>
            <a:ext cx="214313" cy="40481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7" name="Line 123"/>
          <p:cNvSpPr>
            <a:spLocks noChangeShapeType="1"/>
          </p:cNvSpPr>
          <p:nvPr/>
        </p:nvSpPr>
        <p:spPr bwMode="auto">
          <a:xfrm>
            <a:off x="3205163" y="3697289"/>
            <a:ext cx="0" cy="13811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8" name="Line 124"/>
          <p:cNvSpPr>
            <a:spLocks noChangeShapeType="1"/>
          </p:cNvSpPr>
          <p:nvPr/>
        </p:nvSpPr>
        <p:spPr bwMode="auto">
          <a:xfrm>
            <a:off x="3205163" y="3835402"/>
            <a:ext cx="25876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9" name="Line 125"/>
          <p:cNvSpPr>
            <a:spLocks noChangeShapeType="1"/>
          </p:cNvSpPr>
          <p:nvPr/>
        </p:nvSpPr>
        <p:spPr bwMode="auto">
          <a:xfrm>
            <a:off x="3463925" y="3835402"/>
            <a:ext cx="0" cy="596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0" name="Line 126"/>
          <p:cNvSpPr>
            <a:spLocks noChangeShapeType="1"/>
          </p:cNvSpPr>
          <p:nvPr/>
        </p:nvSpPr>
        <p:spPr bwMode="auto">
          <a:xfrm flipH="1">
            <a:off x="3205163" y="4432302"/>
            <a:ext cx="25876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1" name="Line 127"/>
          <p:cNvSpPr>
            <a:spLocks noChangeShapeType="1"/>
          </p:cNvSpPr>
          <p:nvPr/>
        </p:nvSpPr>
        <p:spPr bwMode="auto">
          <a:xfrm>
            <a:off x="3205163" y="4432302"/>
            <a:ext cx="0" cy="1143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2" name="Line 128"/>
          <p:cNvSpPr>
            <a:spLocks noChangeShapeType="1"/>
          </p:cNvSpPr>
          <p:nvPr/>
        </p:nvSpPr>
        <p:spPr bwMode="auto">
          <a:xfrm flipH="1" flipV="1">
            <a:off x="2990850" y="4102102"/>
            <a:ext cx="214313" cy="4445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8" name="Freeform 130"/>
          <p:cNvSpPr>
            <a:spLocks noEditPoints="1"/>
          </p:cNvSpPr>
          <p:nvPr/>
        </p:nvSpPr>
        <p:spPr bwMode="auto">
          <a:xfrm>
            <a:off x="2933700" y="3595689"/>
            <a:ext cx="581025" cy="1039813"/>
          </a:xfrm>
          <a:custGeom>
            <a:avLst/>
            <a:gdLst>
              <a:gd name="T0" fmla="*/ 0 w 366"/>
              <a:gd name="T1" fmla="*/ 0 h 655"/>
              <a:gd name="T2" fmla="*/ 366 w 366"/>
              <a:gd name="T3" fmla="*/ 0 h 655"/>
              <a:gd name="T4" fmla="*/ 366 w 366"/>
              <a:gd name="T5" fmla="*/ 655 h 655"/>
              <a:gd name="T6" fmla="*/ 0 w 366"/>
              <a:gd name="T7" fmla="*/ 655 h 655"/>
              <a:gd name="T8" fmla="*/ 0 w 366"/>
              <a:gd name="T9" fmla="*/ 0 h 655"/>
              <a:gd name="T10" fmla="*/ 5 w 366"/>
              <a:gd name="T11" fmla="*/ 652 h 655"/>
              <a:gd name="T12" fmla="*/ 3 w 366"/>
              <a:gd name="T13" fmla="*/ 650 h 655"/>
              <a:gd name="T14" fmla="*/ 364 w 366"/>
              <a:gd name="T15" fmla="*/ 650 h 655"/>
              <a:gd name="T16" fmla="*/ 361 w 366"/>
              <a:gd name="T17" fmla="*/ 652 h 655"/>
              <a:gd name="T18" fmla="*/ 361 w 366"/>
              <a:gd name="T19" fmla="*/ 2 h 655"/>
              <a:gd name="T20" fmla="*/ 364 w 366"/>
              <a:gd name="T21" fmla="*/ 5 h 655"/>
              <a:gd name="T22" fmla="*/ 3 w 366"/>
              <a:gd name="T23" fmla="*/ 5 h 655"/>
              <a:gd name="T24" fmla="*/ 5 w 366"/>
              <a:gd name="T25" fmla="*/ 2 h 655"/>
              <a:gd name="T26" fmla="*/ 5 w 366"/>
              <a:gd name="T27" fmla="*/ 652 h 6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6" h="655">
                <a:moveTo>
                  <a:pt x="0" y="0"/>
                </a:moveTo>
                <a:lnTo>
                  <a:pt x="366" y="0"/>
                </a:lnTo>
                <a:lnTo>
                  <a:pt x="366" y="655"/>
                </a:lnTo>
                <a:lnTo>
                  <a:pt x="0" y="655"/>
                </a:lnTo>
                <a:lnTo>
                  <a:pt x="0" y="0"/>
                </a:lnTo>
                <a:close/>
                <a:moveTo>
                  <a:pt x="5" y="652"/>
                </a:moveTo>
                <a:lnTo>
                  <a:pt x="3" y="650"/>
                </a:lnTo>
                <a:lnTo>
                  <a:pt x="364" y="650"/>
                </a:lnTo>
                <a:lnTo>
                  <a:pt x="361" y="652"/>
                </a:lnTo>
                <a:lnTo>
                  <a:pt x="361" y="2"/>
                </a:lnTo>
                <a:lnTo>
                  <a:pt x="364" y="5"/>
                </a:lnTo>
                <a:lnTo>
                  <a:pt x="3" y="5"/>
                </a:lnTo>
                <a:lnTo>
                  <a:pt x="5" y="2"/>
                </a:lnTo>
                <a:lnTo>
                  <a:pt x="5" y="6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9" name="Rectangle 131"/>
          <p:cNvSpPr>
            <a:spLocks noChangeArrowheads="1"/>
          </p:cNvSpPr>
          <p:nvPr/>
        </p:nvSpPr>
        <p:spPr bwMode="auto">
          <a:xfrm>
            <a:off x="393700" y="2343152"/>
            <a:ext cx="574675" cy="1023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7" name="Freeform 132"/>
          <p:cNvSpPr>
            <a:spLocks/>
          </p:cNvSpPr>
          <p:nvPr/>
        </p:nvSpPr>
        <p:spPr bwMode="auto">
          <a:xfrm>
            <a:off x="447675" y="2436814"/>
            <a:ext cx="473075" cy="849313"/>
          </a:xfrm>
          <a:custGeom>
            <a:avLst/>
            <a:gdLst>
              <a:gd name="T0" fmla="*/ 298 w 298"/>
              <a:gd name="T1" fmla="*/ 255 h 535"/>
              <a:gd name="T2" fmla="*/ 163 w 298"/>
              <a:gd name="T3" fmla="*/ 0 h 535"/>
              <a:gd name="T4" fmla="*/ 163 w 298"/>
              <a:gd name="T5" fmla="*/ 87 h 535"/>
              <a:gd name="T6" fmla="*/ 0 w 298"/>
              <a:gd name="T7" fmla="*/ 87 h 535"/>
              <a:gd name="T8" fmla="*/ 0 w 298"/>
              <a:gd name="T9" fmla="*/ 463 h 535"/>
              <a:gd name="T10" fmla="*/ 163 w 298"/>
              <a:gd name="T11" fmla="*/ 463 h 535"/>
              <a:gd name="T12" fmla="*/ 163 w 298"/>
              <a:gd name="T13" fmla="*/ 535 h 535"/>
              <a:gd name="T14" fmla="*/ 163 w 298"/>
              <a:gd name="T15" fmla="*/ 535 h 535"/>
              <a:gd name="T16" fmla="*/ 298 w 298"/>
              <a:gd name="T17" fmla="*/ 255 h 5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8" h="535">
                <a:moveTo>
                  <a:pt x="298" y="255"/>
                </a:moveTo>
                <a:lnTo>
                  <a:pt x="163" y="0"/>
                </a:lnTo>
                <a:lnTo>
                  <a:pt x="163" y="87"/>
                </a:lnTo>
                <a:lnTo>
                  <a:pt x="0" y="87"/>
                </a:lnTo>
                <a:lnTo>
                  <a:pt x="0" y="463"/>
                </a:lnTo>
                <a:lnTo>
                  <a:pt x="163" y="463"/>
                </a:lnTo>
                <a:lnTo>
                  <a:pt x="163" y="535"/>
                </a:lnTo>
                <a:lnTo>
                  <a:pt x="298" y="255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8" name="Line 133"/>
          <p:cNvSpPr>
            <a:spLocks noChangeShapeType="1"/>
          </p:cNvSpPr>
          <p:nvPr/>
        </p:nvSpPr>
        <p:spPr bwMode="auto">
          <a:xfrm flipH="1" flipV="1">
            <a:off x="706438" y="2436814"/>
            <a:ext cx="214313" cy="404813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9" name="Line 134"/>
          <p:cNvSpPr>
            <a:spLocks noChangeShapeType="1"/>
          </p:cNvSpPr>
          <p:nvPr/>
        </p:nvSpPr>
        <p:spPr bwMode="auto">
          <a:xfrm>
            <a:off x="706438" y="2436814"/>
            <a:ext cx="0" cy="138113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0" name="Line 135"/>
          <p:cNvSpPr>
            <a:spLocks noChangeShapeType="1"/>
          </p:cNvSpPr>
          <p:nvPr/>
        </p:nvSpPr>
        <p:spPr bwMode="auto">
          <a:xfrm flipH="1">
            <a:off x="447675" y="2574927"/>
            <a:ext cx="258763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1" name="Line 136"/>
          <p:cNvSpPr>
            <a:spLocks noChangeShapeType="1"/>
          </p:cNvSpPr>
          <p:nvPr/>
        </p:nvSpPr>
        <p:spPr bwMode="auto">
          <a:xfrm>
            <a:off x="447675" y="2574927"/>
            <a:ext cx="0" cy="59690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2" name="Line 137"/>
          <p:cNvSpPr>
            <a:spLocks noChangeShapeType="1"/>
          </p:cNvSpPr>
          <p:nvPr/>
        </p:nvSpPr>
        <p:spPr bwMode="auto">
          <a:xfrm>
            <a:off x="447675" y="3171827"/>
            <a:ext cx="258763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3" name="Line 138"/>
          <p:cNvSpPr>
            <a:spLocks noChangeShapeType="1"/>
          </p:cNvSpPr>
          <p:nvPr/>
        </p:nvSpPr>
        <p:spPr bwMode="auto">
          <a:xfrm>
            <a:off x="706438" y="3171827"/>
            <a:ext cx="0" cy="11430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4" name="Line 139"/>
          <p:cNvSpPr>
            <a:spLocks noChangeShapeType="1"/>
          </p:cNvSpPr>
          <p:nvPr/>
        </p:nvSpPr>
        <p:spPr bwMode="auto">
          <a:xfrm flipV="1">
            <a:off x="706438" y="2841627"/>
            <a:ext cx="214313" cy="44450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1" name="Freeform 141"/>
          <p:cNvSpPr>
            <a:spLocks noEditPoints="1"/>
          </p:cNvSpPr>
          <p:nvPr/>
        </p:nvSpPr>
        <p:spPr bwMode="auto">
          <a:xfrm>
            <a:off x="385763" y="2335214"/>
            <a:ext cx="590550" cy="1039813"/>
          </a:xfrm>
          <a:custGeom>
            <a:avLst/>
            <a:gdLst>
              <a:gd name="T0" fmla="*/ 0 w 372"/>
              <a:gd name="T1" fmla="*/ 0 h 655"/>
              <a:gd name="T2" fmla="*/ 372 w 372"/>
              <a:gd name="T3" fmla="*/ 0 h 655"/>
              <a:gd name="T4" fmla="*/ 372 w 372"/>
              <a:gd name="T5" fmla="*/ 655 h 655"/>
              <a:gd name="T6" fmla="*/ 0 w 372"/>
              <a:gd name="T7" fmla="*/ 655 h 655"/>
              <a:gd name="T8" fmla="*/ 0 w 372"/>
              <a:gd name="T9" fmla="*/ 0 h 655"/>
              <a:gd name="T10" fmla="*/ 5 w 372"/>
              <a:gd name="T11" fmla="*/ 652 h 655"/>
              <a:gd name="T12" fmla="*/ 3 w 372"/>
              <a:gd name="T13" fmla="*/ 650 h 655"/>
              <a:gd name="T14" fmla="*/ 369 w 372"/>
              <a:gd name="T15" fmla="*/ 650 h 655"/>
              <a:gd name="T16" fmla="*/ 367 w 372"/>
              <a:gd name="T17" fmla="*/ 652 h 655"/>
              <a:gd name="T18" fmla="*/ 367 w 372"/>
              <a:gd name="T19" fmla="*/ 2 h 655"/>
              <a:gd name="T20" fmla="*/ 369 w 372"/>
              <a:gd name="T21" fmla="*/ 5 h 655"/>
              <a:gd name="T22" fmla="*/ 3 w 372"/>
              <a:gd name="T23" fmla="*/ 5 h 655"/>
              <a:gd name="T24" fmla="*/ 5 w 372"/>
              <a:gd name="T25" fmla="*/ 2 h 655"/>
              <a:gd name="T26" fmla="*/ 5 w 372"/>
              <a:gd name="T27" fmla="*/ 652 h 6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2" h="655">
                <a:moveTo>
                  <a:pt x="0" y="0"/>
                </a:moveTo>
                <a:lnTo>
                  <a:pt x="372" y="0"/>
                </a:lnTo>
                <a:lnTo>
                  <a:pt x="372" y="655"/>
                </a:lnTo>
                <a:lnTo>
                  <a:pt x="0" y="655"/>
                </a:lnTo>
                <a:lnTo>
                  <a:pt x="0" y="0"/>
                </a:lnTo>
                <a:close/>
                <a:moveTo>
                  <a:pt x="5" y="652"/>
                </a:moveTo>
                <a:lnTo>
                  <a:pt x="3" y="650"/>
                </a:lnTo>
                <a:lnTo>
                  <a:pt x="369" y="650"/>
                </a:lnTo>
                <a:lnTo>
                  <a:pt x="367" y="652"/>
                </a:lnTo>
                <a:lnTo>
                  <a:pt x="367" y="2"/>
                </a:lnTo>
                <a:lnTo>
                  <a:pt x="369" y="5"/>
                </a:lnTo>
                <a:lnTo>
                  <a:pt x="3" y="5"/>
                </a:lnTo>
                <a:lnTo>
                  <a:pt x="5" y="2"/>
                </a:lnTo>
                <a:lnTo>
                  <a:pt x="5" y="6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2" name="Rectangle 142"/>
          <p:cNvSpPr>
            <a:spLocks noChangeArrowheads="1"/>
          </p:cNvSpPr>
          <p:nvPr/>
        </p:nvSpPr>
        <p:spPr bwMode="auto">
          <a:xfrm>
            <a:off x="2417763" y="2366964"/>
            <a:ext cx="458788" cy="2251075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6" name="Line 143"/>
          <p:cNvSpPr>
            <a:spLocks noChangeShapeType="1"/>
          </p:cNvSpPr>
          <p:nvPr/>
        </p:nvSpPr>
        <p:spPr bwMode="auto">
          <a:xfrm>
            <a:off x="2455863" y="3395664"/>
            <a:ext cx="382588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7" name="Rectangle 144"/>
          <p:cNvSpPr>
            <a:spLocks noChangeArrowheads="1"/>
          </p:cNvSpPr>
          <p:nvPr/>
        </p:nvSpPr>
        <p:spPr bwMode="auto">
          <a:xfrm>
            <a:off x="2551113" y="2446339"/>
            <a:ext cx="182563" cy="2106613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8" name="Rectangle 145"/>
          <p:cNvSpPr>
            <a:spLocks noChangeArrowheads="1"/>
          </p:cNvSpPr>
          <p:nvPr/>
        </p:nvSpPr>
        <p:spPr bwMode="auto">
          <a:xfrm>
            <a:off x="2551113" y="2446339"/>
            <a:ext cx="182563" cy="2106613"/>
          </a:xfrm>
          <a:prstGeom prst="rect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9" name="Line 146"/>
          <p:cNvSpPr>
            <a:spLocks noChangeShapeType="1"/>
          </p:cNvSpPr>
          <p:nvPr/>
        </p:nvSpPr>
        <p:spPr bwMode="auto">
          <a:xfrm>
            <a:off x="2551113" y="2519364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0" name="Line 147"/>
          <p:cNvSpPr>
            <a:spLocks noChangeShapeType="1"/>
          </p:cNvSpPr>
          <p:nvPr/>
        </p:nvSpPr>
        <p:spPr bwMode="auto">
          <a:xfrm>
            <a:off x="2551113" y="3186114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1" name="Line 148"/>
          <p:cNvSpPr>
            <a:spLocks noChangeShapeType="1"/>
          </p:cNvSpPr>
          <p:nvPr/>
        </p:nvSpPr>
        <p:spPr bwMode="auto">
          <a:xfrm>
            <a:off x="2551113" y="3714752"/>
            <a:ext cx="173038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2" name="Line 149"/>
          <p:cNvSpPr>
            <a:spLocks noChangeShapeType="1"/>
          </p:cNvSpPr>
          <p:nvPr/>
        </p:nvSpPr>
        <p:spPr bwMode="auto">
          <a:xfrm>
            <a:off x="2551113" y="4294189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3" name="Line 150"/>
          <p:cNvSpPr>
            <a:spLocks noChangeShapeType="1"/>
          </p:cNvSpPr>
          <p:nvPr/>
        </p:nvSpPr>
        <p:spPr bwMode="auto">
          <a:xfrm>
            <a:off x="2551113" y="2803527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4" name="Line 151"/>
          <p:cNvSpPr>
            <a:spLocks noChangeShapeType="1"/>
          </p:cNvSpPr>
          <p:nvPr/>
        </p:nvSpPr>
        <p:spPr bwMode="auto">
          <a:xfrm flipV="1">
            <a:off x="2636838" y="3000377"/>
            <a:ext cx="0" cy="788988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5" name="Freeform 152"/>
          <p:cNvSpPr>
            <a:spLocks/>
          </p:cNvSpPr>
          <p:nvPr/>
        </p:nvSpPr>
        <p:spPr bwMode="auto">
          <a:xfrm>
            <a:off x="2627313" y="3802064"/>
            <a:ext cx="28575" cy="123825"/>
          </a:xfrm>
          <a:custGeom>
            <a:avLst/>
            <a:gdLst>
              <a:gd name="T0" fmla="*/ 9 w 18"/>
              <a:gd name="T1" fmla="*/ 78 h 78"/>
              <a:gd name="T2" fmla="*/ 18 w 18"/>
              <a:gd name="T3" fmla="*/ 0 h 78"/>
              <a:gd name="T4" fmla="*/ 9 w 18"/>
              <a:gd name="T5" fmla="*/ 0 h 78"/>
              <a:gd name="T6" fmla="*/ 0 w 18"/>
              <a:gd name="T7" fmla="*/ 0 h 78"/>
              <a:gd name="T8" fmla="*/ 9 w 18"/>
              <a:gd name="T9" fmla="*/ 78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78">
                <a:moveTo>
                  <a:pt x="9" y="78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6" name="Freeform 153"/>
          <p:cNvSpPr>
            <a:spLocks/>
          </p:cNvSpPr>
          <p:nvPr/>
        </p:nvSpPr>
        <p:spPr bwMode="auto">
          <a:xfrm>
            <a:off x="2627313" y="3802064"/>
            <a:ext cx="28575" cy="123825"/>
          </a:xfrm>
          <a:custGeom>
            <a:avLst/>
            <a:gdLst>
              <a:gd name="T0" fmla="*/ 9 w 18"/>
              <a:gd name="T1" fmla="*/ 78 h 78"/>
              <a:gd name="T2" fmla="*/ 18 w 18"/>
              <a:gd name="T3" fmla="*/ 0 h 78"/>
              <a:gd name="T4" fmla="*/ 9 w 18"/>
              <a:gd name="T5" fmla="*/ 0 h 78"/>
              <a:gd name="T6" fmla="*/ 0 w 18"/>
              <a:gd name="T7" fmla="*/ 0 h 78"/>
              <a:gd name="T8" fmla="*/ 9 w 18"/>
              <a:gd name="T9" fmla="*/ 78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78">
                <a:moveTo>
                  <a:pt x="9" y="78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78"/>
                </a:lnTo>
                <a:close/>
              </a:path>
            </a:pathLst>
          </a:custGeom>
          <a:noFill/>
          <a:ln w="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4" name="Freeform 155"/>
          <p:cNvSpPr>
            <a:spLocks noEditPoints="1"/>
          </p:cNvSpPr>
          <p:nvPr/>
        </p:nvSpPr>
        <p:spPr bwMode="auto">
          <a:xfrm>
            <a:off x="2409825" y="2359027"/>
            <a:ext cx="474663" cy="2268538"/>
          </a:xfrm>
          <a:custGeom>
            <a:avLst/>
            <a:gdLst>
              <a:gd name="T0" fmla="*/ 0 w 299"/>
              <a:gd name="T1" fmla="*/ 0 h 1429"/>
              <a:gd name="T2" fmla="*/ 299 w 299"/>
              <a:gd name="T3" fmla="*/ 0 h 1429"/>
              <a:gd name="T4" fmla="*/ 299 w 299"/>
              <a:gd name="T5" fmla="*/ 1429 h 1429"/>
              <a:gd name="T6" fmla="*/ 0 w 299"/>
              <a:gd name="T7" fmla="*/ 1429 h 1429"/>
              <a:gd name="T8" fmla="*/ 0 w 299"/>
              <a:gd name="T9" fmla="*/ 0 h 1429"/>
              <a:gd name="T10" fmla="*/ 5 w 299"/>
              <a:gd name="T11" fmla="*/ 1426 h 1429"/>
              <a:gd name="T12" fmla="*/ 2 w 299"/>
              <a:gd name="T13" fmla="*/ 1423 h 1429"/>
              <a:gd name="T14" fmla="*/ 296 w 299"/>
              <a:gd name="T15" fmla="*/ 1423 h 1429"/>
              <a:gd name="T16" fmla="*/ 294 w 299"/>
              <a:gd name="T17" fmla="*/ 1426 h 1429"/>
              <a:gd name="T18" fmla="*/ 294 w 299"/>
              <a:gd name="T19" fmla="*/ 3 h 1429"/>
              <a:gd name="T20" fmla="*/ 296 w 299"/>
              <a:gd name="T21" fmla="*/ 5 h 1429"/>
              <a:gd name="T22" fmla="*/ 2 w 299"/>
              <a:gd name="T23" fmla="*/ 5 h 1429"/>
              <a:gd name="T24" fmla="*/ 5 w 299"/>
              <a:gd name="T25" fmla="*/ 3 h 1429"/>
              <a:gd name="T26" fmla="*/ 5 w 299"/>
              <a:gd name="T27" fmla="*/ 1426 h 142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99" h="1429">
                <a:moveTo>
                  <a:pt x="0" y="0"/>
                </a:moveTo>
                <a:lnTo>
                  <a:pt x="299" y="0"/>
                </a:lnTo>
                <a:lnTo>
                  <a:pt x="299" y="1429"/>
                </a:lnTo>
                <a:lnTo>
                  <a:pt x="0" y="1429"/>
                </a:lnTo>
                <a:lnTo>
                  <a:pt x="0" y="0"/>
                </a:lnTo>
                <a:close/>
                <a:moveTo>
                  <a:pt x="5" y="1426"/>
                </a:moveTo>
                <a:lnTo>
                  <a:pt x="2" y="1423"/>
                </a:lnTo>
                <a:lnTo>
                  <a:pt x="296" y="1423"/>
                </a:lnTo>
                <a:lnTo>
                  <a:pt x="294" y="1426"/>
                </a:lnTo>
                <a:lnTo>
                  <a:pt x="294" y="3"/>
                </a:lnTo>
                <a:lnTo>
                  <a:pt x="296" y="5"/>
                </a:lnTo>
                <a:lnTo>
                  <a:pt x="2" y="5"/>
                </a:lnTo>
                <a:lnTo>
                  <a:pt x="5" y="3"/>
                </a:lnTo>
                <a:lnTo>
                  <a:pt x="5" y="142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5" name="Rectangle 156"/>
          <p:cNvSpPr>
            <a:spLocks noChangeArrowheads="1"/>
          </p:cNvSpPr>
          <p:nvPr/>
        </p:nvSpPr>
        <p:spPr bwMode="auto">
          <a:xfrm>
            <a:off x="6407150" y="2392364"/>
            <a:ext cx="458788" cy="2225675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5" name="Line 157"/>
          <p:cNvSpPr>
            <a:spLocks noChangeShapeType="1"/>
          </p:cNvSpPr>
          <p:nvPr/>
        </p:nvSpPr>
        <p:spPr bwMode="auto">
          <a:xfrm>
            <a:off x="6445250" y="3408365"/>
            <a:ext cx="382588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6" name="Rectangle 158"/>
          <p:cNvSpPr>
            <a:spLocks noChangeArrowheads="1"/>
          </p:cNvSpPr>
          <p:nvPr/>
        </p:nvSpPr>
        <p:spPr bwMode="auto">
          <a:xfrm>
            <a:off x="6540500" y="2470152"/>
            <a:ext cx="182563" cy="2084388"/>
          </a:xfrm>
          <a:prstGeom prst="rect">
            <a:avLst/>
          </a:prstGeom>
          <a:solidFill>
            <a:srgbClr val="00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7" name="Rectangle 159"/>
          <p:cNvSpPr>
            <a:spLocks noChangeArrowheads="1"/>
          </p:cNvSpPr>
          <p:nvPr/>
        </p:nvSpPr>
        <p:spPr bwMode="auto">
          <a:xfrm>
            <a:off x="6540500" y="2470152"/>
            <a:ext cx="182563" cy="2084388"/>
          </a:xfrm>
          <a:prstGeom prst="rect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8" name="Line 160"/>
          <p:cNvSpPr>
            <a:spLocks noChangeShapeType="1"/>
          </p:cNvSpPr>
          <p:nvPr/>
        </p:nvSpPr>
        <p:spPr bwMode="auto">
          <a:xfrm>
            <a:off x="6540500" y="2543177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9" name="Line 161"/>
          <p:cNvSpPr>
            <a:spLocks noChangeShapeType="1"/>
          </p:cNvSpPr>
          <p:nvPr/>
        </p:nvSpPr>
        <p:spPr bwMode="auto">
          <a:xfrm>
            <a:off x="6540500" y="3200402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0" name="Line 162"/>
          <p:cNvSpPr>
            <a:spLocks noChangeShapeType="1"/>
          </p:cNvSpPr>
          <p:nvPr/>
        </p:nvSpPr>
        <p:spPr bwMode="auto">
          <a:xfrm>
            <a:off x="6540500" y="3725865"/>
            <a:ext cx="173038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1" name="Line 163"/>
          <p:cNvSpPr>
            <a:spLocks noChangeShapeType="1"/>
          </p:cNvSpPr>
          <p:nvPr/>
        </p:nvSpPr>
        <p:spPr bwMode="auto">
          <a:xfrm>
            <a:off x="6540500" y="4298952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2" name="Line 164"/>
          <p:cNvSpPr>
            <a:spLocks noChangeShapeType="1"/>
          </p:cNvSpPr>
          <p:nvPr/>
        </p:nvSpPr>
        <p:spPr bwMode="auto">
          <a:xfrm>
            <a:off x="6540500" y="2822577"/>
            <a:ext cx="177800" cy="0"/>
          </a:xfrm>
          <a:prstGeom prst="line">
            <a:avLst/>
          </a:prstGeom>
          <a:noFill/>
          <a:ln w="2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3" name="Line 165"/>
          <p:cNvSpPr>
            <a:spLocks noChangeShapeType="1"/>
          </p:cNvSpPr>
          <p:nvPr/>
        </p:nvSpPr>
        <p:spPr bwMode="auto">
          <a:xfrm flipV="1">
            <a:off x="6626225" y="3017840"/>
            <a:ext cx="0" cy="78105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4" name="Freeform 166"/>
          <p:cNvSpPr>
            <a:spLocks/>
          </p:cNvSpPr>
          <p:nvPr/>
        </p:nvSpPr>
        <p:spPr bwMode="auto">
          <a:xfrm>
            <a:off x="6616700" y="3810002"/>
            <a:ext cx="28575" cy="122238"/>
          </a:xfrm>
          <a:custGeom>
            <a:avLst/>
            <a:gdLst>
              <a:gd name="T0" fmla="*/ 9 w 18"/>
              <a:gd name="T1" fmla="*/ 77 h 77"/>
              <a:gd name="T2" fmla="*/ 18 w 18"/>
              <a:gd name="T3" fmla="*/ 0 h 77"/>
              <a:gd name="T4" fmla="*/ 9 w 18"/>
              <a:gd name="T5" fmla="*/ 0 h 77"/>
              <a:gd name="T6" fmla="*/ 0 w 18"/>
              <a:gd name="T7" fmla="*/ 0 h 77"/>
              <a:gd name="T8" fmla="*/ 9 w 18"/>
              <a:gd name="T9" fmla="*/ 7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77">
                <a:moveTo>
                  <a:pt x="9" y="77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5" name="Freeform 167"/>
          <p:cNvSpPr>
            <a:spLocks/>
          </p:cNvSpPr>
          <p:nvPr/>
        </p:nvSpPr>
        <p:spPr bwMode="auto">
          <a:xfrm>
            <a:off x="6616700" y="3810002"/>
            <a:ext cx="28575" cy="122238"/>
          </a:xfrm>
          <a:custGeom>
            <a:avLst/>
            <a:gdLst>
              <a:gd name="T0" fmla="*/ 9 w 18"/>
              <a:gd name="T1" fmla="*/ 77 h 77"/>
              <a:gd name="T2" fmla="*/ 18 w 18"/>
              <a:gd name="T3" fmla="*/ 0 h 77"/>
              <a:gd name="T4" fmla="*/ 9 w 18"/>
              <a:gd name="T5" fmla="*/ 0 h 77"/>
              <a:gd name="T6" fmla="*/ 0 w 18"/>
              <a:gd name="T7" fmla="*/ 0 h 77"/>
              <a:gd name="T8" fmla="*/ 9 w 18"/>
              <a:gd name="T9" fmla="*/ 7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77">
                <a:moveTo>
                  <a:pt x="9" y="77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77"/>
                </a:lnTo>
                <a:close/>
              </a:path>
            </a:pathLst>
          </a:custGeom>
          <a:noFill/>
          <a:ln w="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7" name="Freeform 169"/>
          <p:cNvSpPr>
            <a:spLocks noEditPoints="1"/>
          </p:cNvSpPr>
          <p:nvPr/>
        </p:nvSpPr>
        <p:spPr bwMode="auto">
          <a:xfrm>
            <a:off x="6399213" y="2384427"/>
            <a:ext cx="474663" cy="2243138"/>
          </a:xfrm>
          <a:custGeom>
            <a:avLst/>
            <a:gdLst>
              <a:gd name="T0" fmla="*/ 0 w 299"/>
              <a:gd name="T1" fmla="*/ 0 h 1413"/>
              <a:gd name="T2" fmla="*/ 299 w 299"/>
              <a:gd name="T3" fmla="*/ 0 h 1413"/>
              <a:gd name="T4" fmla="*/ 299 w 299"/>
              <a:gd name="T5" fmla="*/ 1413 h 1413"/>
              <a:gd name="T6" fmla="*/ 0 w 299"/>
              <a:gd name="T7" fmla="*/ 1413 h 1413"/>
              <a:gd name="T8" fmla="*/ 0 w 299"/>
              <a:gd name="T9" fmla="*/ 0 h 1413"/>
              <a:gd name="T10" fmla="*/ 5 w 299"/>
              <a:gd name="T11" fmla="*/ 1410 h 1413"/>
              <a:gd name="T12" fmla="*/ 2 w 299"/>
              <a:gd name="T13" fmla="*/ 1407 h 1413"/>
              <a:gd name="T14" fmla="*/ 296 w 299"/>
              <a:gd name="T15" fmla="*/ 1407 h 1413"/>
              <a:gd name="T16" fmla="*/ 294 w 299"/>
              <a:gd name="T17" fmla="*/ 1410 h 1413"/>
              <a:gd name="T18" fmla="*/ 294 w 299"/>
              <a:gd name="T19" fmla="*/ 2 h 1413"/>
              <a:gd name="T20" fmla="*/ 296 w 299"/>
              <a:gd name="T21" fmla="*/ 5 h 1413"/>
              <a:gd name="T22" fmla="*/ 2 w 299"/>
              <a:gd name="T23" fmla="*/ 5 h 1413"/>
              <a:gd name="T24" fmla="*/ 5 w 299"/>
              <a:gd name="T25" fmla="*/ 2 h 1413"/>
              <a:gd name="T26" fmla="*/ 5 w 299"/>
              <a:gd name="T27" fmla="*/ 1410 h 141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99" h="1413">
                <a:moveTo>
                  <a:pt x="0" y="0"/>
                </a:moveTo>
                <a:lnTo>
                  <a:pt x="299" y="0"/>
                </a:lnTo>
                <a:lnTo>
                  <a:pt x="299" y="1413"/>
                </a:lnTo>
                <a:lnTo>
                  <a:pt x="0" y="1413"/>
                </a:lnTo>
                <a:lnTo>
                  <a:pt x="0" y="0"/>
                </a:lnTo>
                <a:close/>
                <a:moveTo>
                  <a:pt x="5" y="1410"/>
                </a:moveTo>
                <a:lnTo>
                  <a:pt x="2" y="1407"/>
                </a:lnTo>
                <a:lnTo>
                  <a:pt x="296" y="1407"/>
                </a:lnTo>
                <a:lnTo>
                  <a:pt x="294" y="1410"/>
                </a:lnTo>
                <a:lnTo>
                  <a:pt x="294" y="2"/>
                </a:lnTo>
                <a:lnTo>
                  <a:pt x="296" y="5"/>
                </a:lnTo>
                <a:lnTo>
                  <a:pt x="2" y="5"/>
                </a:lnTo>
                <a:lnTo>
                  <a:pt x="5" y="2"/>
                </a:lnTo>
                <a:lnTo>
                  <a:pt x="5" y="141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86663" y="3333752"/>
            <a:ext cx="1122363" cy="236538"/>
            <a:chOff x="7586663" y="3333752"/>
            <a:chExt cx="1122363" cy="236538"/>
          </a:xfrm>
        </p:grpSpPr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7589838" y="3336927"/>
              <a:ext cx="1114425" cy="230188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9" name="Freeform 171"/>
            <p:cNvSpPr>
              <a:spLocks noEditPoints="1"/>
            </p:cNvSpPr>
            <p:nvPr/>
          </p:nvSpPr>
          <p:spPr bwMode="auto">
            <a:xfrm>
              <a:off x="7586663" y="3333752"/>
              <a:ext cx="1122363" cy="236538"/>
            </a:xfrm>
            <a:custGeom>
              <a:avLst/>
              <a:gdLst>
                <a:gd name="T0" fmla="*/ 0 w 707"/>
                <a:gd name="T1" fmla="*/ 0 h 149"/>
                <a:gd name="T2" fmla="*/ 707 w 707"/>
                <a:gd name="T3" fmla="*/ 0 h 149"/>
                <a:gd name="T4" fmla="*/ 707 w 707"/>
                <a:gd name="T5" fmla="*/ 149 h 149"/>
                <a:gd name="T6" fmla="*/ 0 w 707"/>
                <a:gd name="T7" fmla="*/ 149 h 149"/>
                <a:gd name="T8" fmla="*/ 0 w 707"/>
                <a:gd name="T9" fmla="*/ 0 h 149"/>
                <a:gd name="T10" fmla="*/ 5 w 707"/>
                <a:gd name="T11" fmla="*/ 147 h 149"/>
                <a:gd name="T12" fmla="*/ 2 w 707"/>
                <a:gd name="T13" fmla="*/ 144 h 149"/>
                <a:gd name="T14" fmla="*/ 704 w 707"/>
                <a:gd name="T15" fmla="*/ 144 h 149"/>
                <a:gd name="T16" fmla="*/ 702 w 707"/>
                <a:gd name="T17" fmla="*/ 147 h 149"/>
                <a:gd name="T18" fmla="*/ 702 w 707"/>
                <a:gd name="T19" fmla="*/ 2 h 149"/>
                <a:gd name="T20" fmla="*/ 704 w 707"/>
                <a:gd name="T21" fmla="*/ 5 h 149"/>
                <a:gd name="T22" fmla="*/ 2 w 707"/>
                <a:gd name="T23" fmla="*/ 5 h 149"/>
                <a:gd name="T24" fmla="*/ 5 w 707"/>
                <a:gd name="T25" fmla="*/ 2 h 149"/>
                <a:gd name="T26" fmla="*/ 5 w 707"/>
                <a:gd name="T27" fmla="*/ 147 h 1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7" h="149">
                  <a:moveTo>
                    <a:pt x="0" y="0"/>
                  </a:moveTo>
                  <a:lnTo>
                    <a:pt x="707" y="0"/>
                  </a:lnTo>
                  <a:lnTo>
                    <a:pt x="707" y="149"/>
                  </a:lnTo>
                  <a:lnTo>
                    <a:pt x="0" y="149"/>
                  </a:lnTo>
                  <a:lnTo>
                    <a:pt x="0" y="0"/>
                  </a:lnTo>
                  <a:close/>
                  <a:moveTo>
                    <a:pt x="5" y="147"/>
                  </a:moveTo>
                  <a:lnTo>
                    <a:pt x="2" y="144"/>
                  </a:lnTo>
                  <a:lnTo>
                    <a:pt x="704" y="144"/>
                  </a:lnTo>
                  <a:lnTo>
                    <a:pt x="702" y="147"/>
                  </a:lnTo>
                  <a:lnTo>
                    <a:pt x="702" y="2"/>
                  </a:lnTo>
                  <a:lnTo>
                    <a:pt x="704" y="5"/>
                  </a:lnTo>
                  <a:lnTo>
                    <a:pt x="2" y="5"/>
                  </a:lnTo>
                  <a:lnTo>
                    <a:pt x="5" y="2"/>
                  </a:lnTo>
                  <a:lnTo>
                    <a:pt x="5" y="14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0" name="Rectangle 172"/>
            <p:cNvSpPr>
              <a:spLocks noChangeArrowheads="1"/>
            </p:cNvSpPr>
            <p:nvPr/>
          </p:nvSpPr>
          <p:spPr bwMode="auto">
            <a:xfrm>
              <a:off x="7639050" y="3395664"/>
              <a:ext cx="976313" cy="138113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1" name="Freeform 173"/>
            <p:cNvSpPr>
              <a:spLocks noEditPoints="1"/>
            </p:cNvSpPr>
            <p:nvPr/>
          </p:nvSpPr>
          <p:spPr bwMode="auto">
            <a:xfrm>
              <a:off x="7620000" y="3390902"/>
              <a:ext cx="982663" cy="147638"/>
            </a:xfrm>
            <a:custGeom>
              <a:avLst/>
              <a:gdLst>
                <a:gd name="T0" fmla="*/ 619 w 619"/>
                <a:gd name="T1" fmla="*/ 0 h 93"/>
                <a:gd name="T2" fmla="*/ 619 w 619"/>
                <a:gd name="T3" fmla="*/ 93 h 93"/>
                <a:gd name="T4" fmla="*/ 0 w 619"/>
                <a:gd name="T5" fmla="*/ 93 h 93"/>
                <a:gd name="T6" fmla="*/ 0 w 619"/>
                <a:gd name="T7" fmla="*/ 0 h 93"/>
                <a:gd name="T8" fmla="*/ 619 w 619"/>
                <a:gd name="T9" fmla="*/ 0 h 93"/>
                <a:gd name="T10" fmla="*/ 2 w 619"/>
                <a:gd name="T11" fmla="*/ 5 h 93"/>
                <a:gd name="T12" fmla="*/ 5 w 619"/>
                <a:gd name="T13" fmla="*/ 3 h 93"/>
                <a:gd name="T14" fmla="*/ 5 w 619"/>
                <a:gd name="T15" fmla="*/ 90 h 93"/>
                <a:gd name="T16" fmla="*/ 2 w 619"/>
                <a:gd name="T17" fmla="*/ 88 h 93"/>
                <a:gd name="T18" fmla="*/ 617 w 619"/>
                <a:gd name="T19" fmla="*/ 88 h 93"/>
                <a:gd name="T20" fmla="*/ 614 w 619"/>
                <a:gd name="T21" fmla="*/ 90 h 93"/>
                <a:gd name="T22" fmla="*/ 614 w 619"/>
                <a:gd name="T23" fmla="*/ 3 h 93"/>
                <a:gd name="T24" fmla="*/ 617 w 619"/>
                <a:gd name="T25" fmla="*/ 5 h 93"/>
                <a:gd name="T26" fmla="*/ 2 w 619"/>
                <a:gd name="T27" fmla="*/ 5 h 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19" h="93">
                  <a:moveTo>
                    <a:pt x="619" y="0"/>
                  </a:moveTo>
                  <a:lnTo>
                    <a:pt x="619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619" y="0"/>
                  </a:lnTo>
                  <a:close/>
                  <a:moveTo>
                    <a:pt x="2" y="5"/>
                  </a:moveTo>
                  <a:lnTo>
                    <a:pt x="5" y="3"/>
                  </a:lnTo>
                  <a:lnTo>
                    <a:pt x="5" y="90"/>
                  </a:lnTo>
                  <a:lnTo>
                    <a:pt x="2" y="88"/>
                  </a:lnTo>
                  <a:lnTo>
                    <a:pt x="617" y="88"/>
                  </a:lnTo>
                  <a:lnTo>
                    <a:pt x="614" y="90"/>
                  </a:lnTo>
                  <a:lnTo>
                    <a:pt x="614" y="3"/>
                  </a:lnTo>
                  <a:lnTo>
                    <a:pt x="617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67" name="Rectangle 174"/>
          <p:cNvSpPr>
            <a:spLocks noChangeArrowheads="1"/>
          </p:cNvSpPr>
          <p:nvPr/>
        </p:nvSpPr>
        <p:spPr bwMode="auto">
          <a:xfrm>
            <a:off x="449263" y="3762377"/>
            <a:ext cx="136525" cy="53816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8" name="Rectangle 175"/>
          <p:cNvSpPr>
            <a:spLocks noChangeArrowheads="1"/>
          </p:cNvSpPr>
          <p:nvPr/>
        </p:nvSpPr>
        <p:spPr bwMode="auto">
          <a:xfrm>
            <a:off x="792163" y="3652839"/>
            <a:ext cx="30163" cy="7572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9" name="Rectangle 176"/>
          <p:cNvSpPr>
            <a:spLocks noChangeArrowheads="1"/>
          </p:cNvSpPr>
          <p:nvPr/>
        </p:nvSpPr>
        <p:spPr bwMode="auto">
          <a:xfrm>
            <a:off x="792163" y="3652839"/>
            <a:ext cx="30163" cy="7572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0" name="Line 177"/>
          <p:cNvSpPr>
            <a:spLocks noChangeShapeType="1"/>
          </p:cNvSpPr>
          <p:nvPr/>
        </p:nvSpPr>
        <p:spPr bwMode="auto">
          <a:xfrm>
            <a:off x="620713" y="4171952"/>
            <a:ext cx="171450" cy="2286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1" name="Rectangle 178"/>
          <p:cNvSpPr>
            <a:spLocks noChangeArrowheads="1"/>
          </p:cNvSpPr>
          <p:nvPr/>
        </p:nvSpPr>
        <p:spPr bwMode="auto">
          <a:xfrm>
            <a:off x="384176" y="4400552"/>
            <a:ext cx="438150" cy="396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2" name="Rectangle 179"/>
          <p:cNvSpPr>
            <a:spLocks noChangeArrowheads="1"/>
          </p:cNvSpPr>
          <p:nvPr/>
        </p:nvSpPr>
        <p:spPr bwMode="auto">
          <a:xfrm>
            <a:off x="384176" y="4400552"/>
            <a:ext cx="438150" cy="3968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3" name="Line 180"/>
          <p:cNvSpPr>
            <a:spLocks noChangeShapeType="1"/>
          </p:cNvSpPr>
          <p:nvPr/>
        </p:nvSpPr>
        <p:spPr bwMode="auto">
          <a:xfrm>
            <a:off x="620713" y="3871914"/>
            <a:ext cx="0" cy="3000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4" name="Freeform 181"/>
          <p:cNvSpPr>
            <a:spLocks/>
          </p:cNvSpPr>
          <p:nvPr/>
        </p:nvSpPr>
        <p:spPr bwMode="auto">
          <a:xfrm>
            <a:off x="620713" y="3652839"/>
            <a:ext cx="171450" cy="747713"/>
          </a:xfrm>
          <a:custGeom>
            <a:avLst/>
            <a:gdLst>
              <a:gd name="T0" fmla="*/ 0 w 108"/>
              <a:gd name="T1" fmla="*/ 138 h 471"/>
              <a:gd name="T2" fmla="*/ 108 w 108"/>
              <a:gd name="T3" fmla="*/ 0 h 471"/>
              <a:gd name="T4" fmla="*/ 108 w 108"/>
              <a:gd name="T5" fmla="*/ 471 h 471"/>
              <a:gd name="T6" fmla="*/ 0 w 108"/>
              <a:gd name="T7" fmla="*/ 327 h 471"/>
              <a:gd name="T8" fmla="*/ 0 w 108"/>
              <a:gd name="T9" fmla="*/ 138 h 4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" h="471">
                <a:moveTo>
                  <a:pt x="0" y="138"/>
                </a:moveTo>
                <a:lnTo>
                  <a:pt x="108" y="0"/>
                </a:lnTo>
                <a:lnTo>
                  <a:pt x="108" y="471"/>
                </a:lnTo>
                <a:lnTo>
                  <a:pt x="0" y="327"/>
                </a:lnTo>
                <a:lnTo>
                  <a:pt x="0" y="138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5" name="Line 182"/>
          <p:cNvSpPr>
            <a:spLocks noChangeShapeType="1"/>
          </p:cNvSpPr>
          <p:nvPr/>
        </p:nvSpPr>
        <p:spPr bwMode="auto">
          <a:xfrm flipV="1">
            <a:off x="620713" y="3652839"/>
            <a:ext cx="171450" cy="2190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6" name="Line 183"/>
          <p:cNvSpPr>
            <a:spLocks noChangeShapeType="1"/>
          </p:cNvSpPr>
          <p:nvPr/>
        </p:nvSpPr>
        <p:spPr bwMode="auto">
          <a:xfrm>
            <a:off x="792163" y="3652839"/>
            <a:ext cx="0" cy="74771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7" name="Line 184"/>
          <p:cNvSpPr>
            <a:spLocks noChangeShapeType="1"/>
          </p:cNvSpPr>
          <p:nvPr/>
        </p:nvSpPr>
        <p:spPr bwMode="auto">
          <a:xfrm flipH="1" flipV="1">
            <a:off x="620713" y="4171952"/>
            <a:ext cx="171450" cy="2286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8" name="Line 185"/>
          <p:cNvSpPr>
            <a:spLocks noChangeShapeType="1"/>
          </p:cNvSpPr>
          <p:nvPr/>
        </p:nvSpPr>
        <p:spPr bwMode="auto">
          <a:xfrm flipV="1">
            <a:off x="620713" y="3871914"/>
            <a:ext cx="0" cy="3000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9" name="Freeform 186"/>
          <p:cNvSpPr>
            <a:spLocks/>
          </p:cNvSpPr>
          <p:nvPr/>
        </p:nvSpPr>
        <p:spPr bwMode="auto">
          <a:xfrm>
            <a:off x="577851" y="3762377"/>
            <a:ext cx="42863" cy="528638"/>
          </a:xfrm>
          <a:custGeom>
            <a:avLst/>
            <a:gdLst>
              <a:gd name="T0" fmla="*/ 0 w 27"/>
              <a:gd name="T1" fmla="*/ 0 h 333"/>
              <a:gd name="T2" fmla="*/ 27 w 27"/>
              <a:gd name="T3" fmla="*/ 69 h 333"/>
              <a:gd name="T4" fmla="*/ 27 w 27"/>
              <a:gd name="T5" fmla="*/ 258 h 333"/>
              <a:gd name="T6" fmla="*/ 0 w 27"/>
              <a:gd name="T7" fmla="*/ 333 h 333"/>
              <a:gd name="T8" fmla="*/ 0 w 27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" h="333">
                <a:moveTo>
                  <a:pt x="0" y="0"/>
                </a:moveTo>
                <a:lnTo>
                  <a:pt x="27" y="69"/>
                </a:lnTo>
                <a:lnTo>
                  <a:pt x="27" y="258"/>
                </a:lnTo>
                <a:lnTo>
                  <a:pt x="0" y="333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0" name="Line 187"/>
          <p:cNvSpPr>
            <a:spLocks noChangeShapeType="1"/>
          </p:cNvSpPr>
          <p:nvPr/>
        </p:nvSpPr>
        <p:spPr bwMode="auto">
          <a:xfrm>
            <a:off x="577851" y="3762377"/>
            <a:ext cx="42863" cy="1095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1" name="Line 188"/>
          <p:cNvSpPr>
            <a:spLocks noChangeShapeType="1"/>
          </p:cNvSpPr>
          <p:nvPr/>
        </p:nvSpPr>
        <p:spPr bwMode="auto">
          <a:xfrm>
            <a:off x="620713" y="3871914"/>
            <a:ext cx="0" cy="3000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2" name="Line 189"/>
          <p:cNvSpPr>
            <a:spLocks noChangeShapeType="1"/>
          </p:cNvSpPr>
          <p:nvPr/>
        </p:nvSpPr>
        <p:spPr bwMode="auto">
          <a:xfrm flipH="1">
            <a:off x="577851" y="4171952"/>
            <a:ext cx="42863" cy="1190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3" name="Line 190"/>
          <p:cNvSpPr>
            <a:spLocks noChangeShapeType="1"/>
          </p:cNvSpPr>
          <p:nvPr/>
        </p:nvSpPr>
        <p:spPr bwMode="auto">
          <a:xfrm flipV="1">
            <a:off x="577851" y="3762377"/>
            <a:ext cx="0" cy="5286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4" name="Rectangle 191"/>
          <p:cNvSpPr>
            <a:spLocks noChangeArrowheads="1"/>
          </p:cNvSpPr>
          <p:nvPr/>
        </p:nvSpPr>
        <p:spPr bwMode="auto">
          <a:xfrm>
            <a:off x="449263" y="3762377"/>
            <a:ext cx="136525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5" name="Rectangle 192"/>
          <p:cNvSpPr>
            <a:spLocks noChangeArrowheads="1"/>
          </p:cNvSpPr>
          <p:nvPr/>
        </p:nvSpPr>
        <p:spPr bwMode="auto">
          <a:xfrm>
            <a:off x="449263" y="3762377"/>
            <a:ext cx="136525" cy="1111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6" name="Rectangle 193"/>
          <p:cNvSpPr>
            <a:spLocks noChangeArrowheads="1"/>
          </p:cNvSpPr>
          <p:nvPr/>
        </p:nvSpPr>
        <p:spPr bwMode="auto">
          <a:xfrm>
            <a:off x="449263" y="3762377"/>
            <a:ext cx="128588" cy="528638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7" name="Line 194"/>
          <p:cNvSpPr>
            <a:spLocks noChangeShapeType="1"/>
          </p:cNvSpPr>
          <p:nvPr/>
        </p:nvSpPr>
        <p:spPr bwMode="auto">
          <a:xfrm>
            <a:off x="449263" y="3762377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8" name="Line 195"/>
          <p:cNvSpPr>
            <a:spLocks noChangeShapeType="1"/>
          </p:cNvSpPr>
          <p:nvPr/>
        </p:nvSpPr>
        <p:spPr bwMode="auto">
          <a:xfrm>
            <a:off x="577851" y="3762377"/>
            <a:ext cx="0" cy="5286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9" name="Line 196"/>
          <p:cNvSpPr>
            <a:spLocks noChangeShapeType="1"/>
          </p:cNvSpPr>
          <p:nvPr/>
        </p:nvSpPr>
        <p:spPr bwMode="auto">
          <a:xfrm flipH="1">
            <a:off x="449263" y="4291014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0" name="Line 197"/>
          <p:cNvSpPr>
            <a:spLocks noChangeShapeType="1"/>
          </p:cNvSpPr>
          <p:nvPr/>
        </p:nvSpPr>
        <p:spPr bwMode="auto">
          <a:xfrm flipV="1">
            <a:off x="449263" y="3762377"/>
            <a:ext cx="0" cy="5286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1" name="Rectangle 198"/>
          <p:cNvSpPr>
            <a:spLocks noChangeArrowheads="1"/>
          </p:cNvSpPr>
          <p:nvPr/>
        </p:nvSpPr>
        <p:spPr bwMode="auto">
          <a:xfrm>
            <a:off x="341313" y="3981452"/>
            <a:ext cx="107950" cy="809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2" name="Line 199"/>
          <p:cNvSpPr>
            <a:spLocks noChangeShapeType="1"/>
          </p:cNvSpPr>
          <p:nvPr/>
        </p:nvSpPr>
        <p:spPr bwMode="auto">
          <a:xfrm>
            <a:off x="341313" y="3981452"/>
            <a:ext cx="1079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3" name="Line 200"/>
          <p:cNvSpPr>
            <a:spLocks noChangeShapeType="1"/>
          </p:cNvSpPr>
          <p:nvPr/>
        </p:nvSpPr>
        <p:spPr bwMode="auto">
          <a:xfrm>
            <a:off x="449263" y="3981452"/>
            <a:ext cx="0" cy="80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4" name="Line 201"/>
          <p:cNvSpPr>
            <a:spLocks noChangeShapeType="1"/>
          </p:cNvSpPr>
          <p:nvPr/>
        </p:nvSpPr>
        <p:spPr bwMode="auto">
          <a:xfrm flipH="1">
            <a:off x="341313" y="4062414"/>
            <a:ext cx="1079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5" name="Line 202"/>
          <p:cNvSpPr>
            <a:spLocks noChangeShapeType="1"/>
          </p:cNvSpPr>
          <p:nvPr/>
        </p:nvSpPr>
        <p:spPr bwMode="auto">
          <a:xfrm flipV="1">
            <a:off x="341313" y="3981452"/>
            <a:ext cx="0" cy="80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6" name="Rectangle 203"/>
          <p:cNvSpPr>
            <a:spLocks noChangeArrowheads="1"/>
          </p:cNvSpPr>
          <p:nvPr/>
        </p:nvSpPr>
        <p:spPr bwMode="auto">
          <a:xfrm>
            <a:off x="414338" y="4102102"/>
            <a:ext cx="385763" cy="587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7" name="Rectangle 204"/>
          <p:cNvSpPr>
            <a:spLocks noChangeArrowheads="1"/>
          </p:cNvSpPr>
          <p:nvPr/>
        </p:nvSpPr>
        <p:spPr bwMode="auto">
          <a:xfrm>
            <a:off x="414338" y="4102102"/>
            <a:ext cx="385763" cy="587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8" name="Rectangle 205"/>
          <p:cNvSpPr>
            <a:spLocks noChangeArrowheads="1"/>
          </p:cNvSpPr>
          <p:nvPr/>
        </p:nvSpPr>
        <p:spPr bwMode="auto">
          <a:xfrm>
            <a:off x="384176" y="3952877"/>
            <a:ext cx="36513" cy="4572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9" name="Rectangle 206"/>
          <p:cNvSpPr>
            <a:spLocks noChangeArrowheads="1"/>
          </p:cNvSpPr>
          <p:nvPr/>
        </p:nvSpPr>
        <p:spPr bwMode="auto">
          <a:xfrm>
            <a:off x="384176" y="3952877"/>
            <a:ext cx="36513" cy="457200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0" name="Line 207"/>
          <p:cNvSpPr>
            <a:spLocks noChangeShapeType="1"/>
          </p:cNvSpPr>
          <p:nvPr/>
        </p:nvSpPr>
        <p:spPr bwMode="auto">
          <a:xfrm>
            <a:off x="449263" y="3813177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1" name="Line 208"/>
          <p:cNvSpPr>
            <a:spLocks noChangeShapeType="1"/>
          </p:cNvSpPr>
          <p:nvPr/>
        </p:nvSpPr>
        <p:spPr bwMode="auto">
          <a:xfrm>
            <a:off x="449263" y="3892552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2" name="Line 209"/>
          <p:cNvSpPr>
            <a:spLocks noChangeShapeType="1"/>
          </p:cNvSpPr>
          <p:nvPr/>
        </p:nvSpPr>
        <p:spPr bwMode="auto">
          <a:xfrm>
            <a:off x="449263" y="4041777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3" name="Line 210"/>
          <p:cNvSpPr>
            <a:spLocks noChangeShapeType="1"/>
          </p:cNvSpPr>
          <p:nvPr/>
        </p:nvSpPr>
        <p:spPr bwMode="auto">
          <a:xfrm>
            <a:off x="442913" y="4260852"/>
            <a:ext cx="1349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4" name="Line 211"/>
          <p:cNvSpPr>
            <a:spLocks noChangeShapeType="1"/>
          </p:cNvSpPr>
          <p:nvPr/>
        </p:nvSpPr>
        <p:spPr bwMode="auto">
          <a:xfrm>
            <a:off x="449263" y="4202114"/>
            <a:ext cx="12858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3" name="Freeform 213"/>
          <p:cNvSpPr>
            <a:spLocks noEditPoints="1"/>
          </p:cNvSpPr>
          <p:nvPr/>
        </p:nvSpPr>
        <p:spPr bwMode="auto">
          <a:xfrm>
            <a:off x="279400" y="3570289"/>
            <a:ext cx="590550" cy="933450"/>
          </a:xfrm>
          <a:custGeom>
            <a:avLst/>
            <a:gdLst>
              <a:gd name="T0" fmla="*/ 0 w 372"/>
              <a:gd name="T1" fmla="*/ 0 h 588"/>
              <a:gd name="T2" fmla="*/ 372 w 372"/>
              <a:gd name="T3" fmla="*/ 0 h 588"/>
              <a:gd name="T4" fmla="*/ 372 w 372"/>
              <a:gd name="T5" fmla="*/ 588 h 588"/>
              <a:gd name="T6" fmla="*/ 0 w 372"/>
              <a:gd name="T7" fmla="*/ 588 h 588"/>
              <a:gd name="T8" fmla="*/ 0 w 372"/>
              <a:gd name="T9" fmla="*/ 0 h 588"/>
              <a:gd name="T10" fmla="*/ 5 w 372"/>
              <a:gd name="T11" fmla="*/ 586 h 588"/>
              <a:gd name="T12" fmla="*/ 3 w 372"/>
              <a:gd name="T13" fmla="*/ 583 h 588"/>
              <a:gd name="T14" fmla="*/ 369 w 372"/>
              <a:gd name="T15" fmla="*/ 583 h 588"/>
              <a:gd name="T16" fmla="*/ 366 w 372"/>
              <a:gd name="T17" fmla="*/ 586 h 588"/>
              <a:gd name="T18" fmla="*/ 366 w 372"/>
              <a:gd name="T19" fmla="*/ 3 h 588"/>
              <a:gd name="T20" fmla="*/ 369 w 372"/>
              <a:gd name="T21" fmla="*/ 6 h 588"/>
              <a:gd name="T22" fmla="*/ 3 w 372"/>
              <a:gd name="T23" fmla="*/ 6 h 588"/>
              <a:gd name="T24" fmla="*/ 5 w 372"/>
              <a:gd name="T25" fmla="*/ 3 h 588"/>
              <a:gd name="T26" fmla="*/ 5 w 372"/>
              <a:gd name="T27" fmla="*/ 586 h 5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2" h="588">
                <a:moveTo>
                  <a:pt x="0" y="0"/>
                </a:moveTo>
                <a:lnTo>
                  <a:pt x="372" y="0"/>
                </a:lnTo>
                <a:lnTo>
                  <a:pt x="372" y="588"/>
                </a:lnTo>
                <a:lnTo>
                  <a:pt x="0" y="588"/>
                </a:lnTo>
                <a:lnTo>
                  <a:pt x="0" y="0"/>
                </a:lnTo>
                <a:close/>
                <a:moveTo>
                  <a:pt x="5" y="586"/>
                </a:moveTo>
                <a:lnTo>
                  <a:pt x="3" y="583"/>
                </a:lnTo>
                <a:lnTo>
                  <a:pt x="369" y="583"/>
                </a:lnTo>
                <a:lnTo>
                  <a:pt x="366" y="586"/>
                </a:lnTo>
                <a:lnTo>
                  <a:pt x="366" y="3"/>
                </a:lnTo>
                <a:lnTo>
                  <a:pt x="369" y="6"/>
                </a:lnTo>
                <a:lnTo>
                  <a:pt x="3" y="6"/>
                </a:lnTo>
                <a:lnTo>
                  <a:pt x="5" y="3"/>
                </a:lnTo>
                <a:lnTo>
                  <a:pt x="5" y="58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4" name="Rectangle 214"/>
          <p:cNvSpPr>
            <a:spLocks noChangeArrowheads="1"/>
          </p:cNvSpPr>
          <p:nvPr/>
        </p:nvSpPr>
        <p:spPr bwMode="auto">
          <a:xfrm>
            <a:off x="7078663" y="2384427"/>
            <a:ext cx="48260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9" name="Rectangle 215"/>
          <p:cNvSpPr>
            <a:spLocks noChangeArrowheads="1"/>
          </p:cNvSpPr>
          <p:nvPr/>
        </p:nvSpPr>
        <p:spPr bwMode="auto">
          <a:xfrm>
            <a:off x="7316788" y="2568577"/>
            <a:ext cx="114300" cy="54451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0" name="Rectangle 216"/>
          <p:cNvSpPr>
            <a:spLocks noChangeArrowheads="1"/>
          </p:cNvSpPr>
          <p:nvPr/>
        </p:nvSpPr>
        <p:spPr bwMode="auto">
          <a:xfrm>
            <a:off x="7118350" y="2459039"/>
            <a:ext cx="25400" cy="7635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1" name="Rectangle 217"/>
          <p:cNvSpPr>
            <a:spLocks noChangeArrowheads="1"/>
          </p:cNvSpPr>
          <p:nvPr/>
        </p:nvSpPr>
        <p:spPr bwMode="auto">
          <a:xfrm>
            <a:off x="7118350" y="2459039"/>
            <a:ext cx="25400" cy="76358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2" name="Line 218"/>
          <p:cNvSpPr>
            <a:spLocks noChangeShapeType="1"/>
          </p:cNvSpPr>
          <p:nvPr/>
        </p:nvSpPr>
        <p:spPr bwMode="auto">
          <a:xfrm flipH="1">
            <a:off x="7137400" y="2981327"/>
            <a:ext cx="144463" cy="2317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3" name="Rectangle 219"/>
          <p:cNvSpPr>
            <a:spLocks noChangeArrowheads="1"/>
          </p:cNvSpPr>
          <p:nvPr/>
        </p:nvSpPr>
        <p:spPr bwMode="auto">
          <a:xfrm>
            <a:off x="7118350" y="3213102"/>
            <a:ext cx="368300" cy="3968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4" name="Rectangle 220"/>
          <p:cNvSpPr>
            <a:spLocks noChangeArrowheads="1"/>
          </p:cNvSpPr>
          <p:nvPr/>
        </p:nvSpPr>
        <p:spPr bwMode="auto">
          <a:xfrm>
            <a:off x="7118350" y="3213102"/>
            <a:ext cx="368300" cy="3968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5" name="Line 221"/>
          <p:cNvSpPr>
            <a:spLocks noChangeShapeType="1"/>
          </p:cNvSpPr>
          <p:nvPr/>
        </p:nvSpPr>
        <p:spPr bwMode="auto">
          <a:xfrm>
            <a:off x="7281863" y="2679702"/>
            <a:ext cx="0" cy="30162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6" name="Freeform 222"/>
          <p:cNvSpPr>
            <a:spLocks/>
          </p:cNvSpPr>
          <p:nvPr/>
        </p:nvSpPr>
        <p:spPr bwMode="auto">
          <a:xfrm>
            <a:off x="7137400" y="2459039"/>
            <a:ext cx="144463" cy="754063"/>
          </a:xfrm>
          <a:custGeom>
            <a:avLst/>
            <a:gdLst>
              <a:gd name="T0" fmla="*/ 91 w 91"/>
              <a:gd name="T1" fmla="*/ 139 h 475"/>
              <a:gd name="T2" fmla="*/ 0 w 91"/>
              <a:gd name="T3" fmla="*/ 0 h 475"/>
              <a:gd name="T4" fmla="*/ 0 w 91"/>
              <a:gd name="T5" fmla="*/ 475 h 475"/>
              <a:gd name="T6" fmla="*/ 91 w 91"/>
              <a:gd name="T7" fmla="*/ 329 h 475"/>
              <a:gd name="T8" fmla="*/ 91 w 91"/>
              <a:gd name="T9" fmla="*/ 139 h 4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" h="475">
                <a:moveTo>
                  <a:pt x="91" y="139"/>
                </a:moveTo>
                <a:lnTo>
                  <a:pt x="0" y="0"/>
                </a:lnTo>
                <a:lnTo>
                  <a:pt x="0" y="475"/>
                </a:lnTo>
                <a:lnTo>
                  <a:pt x="91" y="329"/>
                </a:lnTo>
                <a:lnTo>
                  <a:pt x="91" y="139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7" name="Line 223"/>
          <p:cNvSpPr>
            <a:spLocks noChangeShapeType="1"/>
          </p:cNvSpPr>
          <p:nvPr/>
        </p:nvSpPr>
        <p:spPr bwMode="auto">
          <a:xfrm flipH="1" flipV="1">
            <a:off x="7137400" y="2459039"/>
            <a:ext cx="144463" cy="2206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8" name="Line 224"/>
          <p:cNvSpPr>
            <a:spLocks noChangeShapeType="1"/>
          </p:cNvSpPr>
          <p:nvPr/>
        </p:nvSpPr>
        <p:spPr bwMode="auto">
          <a:xfrm>
            <a:off x="7137400" y="2459039"/>
            <a:ext cx="0" cy="7540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9" name="Line 225"/>
          <p:cNvSpPr>
            <a:spLocks noChangeShapeType="1"/>
          </p:cNvSpPr>
          <p:nvPr/>
        </p:nvSpPr>
        <p:spPr bwMode="auto">
          <a:xfrm flipV="1">
            <a:off x="7137400" y="2981327"/>
            <a:ext cx="144463" cy="2317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0" name="Line 226"/>
          <p:cNvSpPr>
            <a:spLocks noChangeShapeType="1"/>
          </p:cNvSpPr>
          <p:nvPr/>
        </p:nvSpPr>
        <p:spPr bwMode="auto">
          <a:xfrm flipV="1">
            <a:off x="7281863" y="2679702"/>
            <a:ext cx="0" cy="30162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1" name="Freeform 227"/>
          <p:cNvSpPr>
            <a:spLocks/>
          </p:cNvSpPr>
          <p:nvPr/>
        </p:nvSpPr>
        <p:spPr bwMode="auto">
          <a:xfrm>
            <a:off x="7281863" y="2568577"/>
            <a:ext cx="34925" cy="533400"/>
          </a:xfrm>
          <a:custGeom>
            <a:avLst/>
            <a:gdLst>
              <a:gd name="T0" fmla="*/ 22 w 22"/>
              <a:gd name="T1" fmla="*/ 0 h 336"/>
              <a:gd name="T2" fmla="*/ 0 w 22"/>
              <a:gd name="T3" fmla="*/ 70 h 336"/>
              <a:gd name="T4" fmla="*/ 0 w 22"/>
              <a:gd name="T5" fmla="*/ 260 h 336"/>
              <a:gd name="T6" fmla="*/ 22 w 22"/>
              <a:gd name="T7" fmla="*/ 336 h 336"/>
              <a:gd name="T8" fmla="*/ 22 w 22"/>
              <a:gd name="T9" fmla="*/ 0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336">
                <a:moveTo>
                  <a:pt x="22" y="0"/>
                </a:moveTo>
                <a:lnTo>
                  <a:pt x="0" y="70"/>
                </a:lnTo>
                <a:lnTo>
                  <a:pt x="0" y="260"/>
                </a:lnTo>
                <a:lnTo>
                  <a:pt x="22" y="336"/>
                </a:lnTo>
                <a:lnTo>
                  <a:pt x="22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2" name="Line 228"/>
          <p:cNvSpPr>
            <a:spLocks noChangeShapeType="1"/>
          </p:cNvSpPr>
          <p:nvPr/>
        </p:nvSpPr>
        <p:spPr bwMode="auto">
          <a:xfrm flipH="1">
            <a:off x="7281863" y="2568577"/>
            <a:ext cx="34925" cy="11112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3" name="Line 229"/>
          <p:cNvSpPr>
            <a:spLocks noChangeShapeType="1"/>
          </p:cNvSpPr>
          <p:nvPr/>
        </p:nvSpPr>
        <p:spPr bwMode="auto">
          <a:xfrm>
            <a:off x="7281863" y="2679702"/>
            <a:ext cx="0" cy="30162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4" name="Line 230"/>
          <p:cNvSpPr>
            <a:spLocks noChangeShapeType="1"/>
          </p:cNvSpPr>
          <p:nvPr/>
        </p:nvSpPr>
        <p:spPr bwMode="auto">
          <a:xfrm>
            <a:off x="7281863" y="2981327"/>
            <a:ext cx="34925" cy="1206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5" name="Line 231"/>
          <p:cNvSpPr>
            <a:spLocks noChangeShapeType="1"/>
          </p:cNvSpPr>
          <p:nvPr/>
        </p:nvSpPr>
        <p:spPr bwMode="auto">
          <a:xfrm flipV="1">
            <a:off x="7316788" y="2568577"/>
            <a:ext cx="0" cy="5334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6" name="Rectangle 232"/>
          <p:cNvSpPr>
            <a:spLocks noChangeArrowheads="1"/>
          </p:cNvSpPr>
          <p:nvPr/>
        </p:nvSpPr>
        <p:spPr bwMode="auto">
          <a:xfrm>
            <a:off x="7316788" y="2568577"/>
            <a:ext cx="114300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7" name="Rectangle 233"/>
          <p:cNvSpPr>
            <a:spLocks noChangeArrowheads="1"/>
          </p:cNvSpPr>
          <p:nvPr/>
        </p:nvSpPr>
        <p:spPr bwMode="auto">
          <a:xfrm>
            <a:off x="7316788" y="2568577"/>
            <a:ext cx="114300" cy="1111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8" name="Rectangle 234"/>
          <p:cNvSpPr>
            <a:spLocks noChangeArrowheads="1"/>
          </p:cNvSpPr>
          <p:nvPr/>
        </p:nvSpPr>
        <p:spPr bwMode="auto">
          <a:xfrm>
            <a:off x="7316788" y="2568577"/>
            <a:ext cx="109538" cy="533400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9" name="Line 235"/>
          <p:cNvSpPr>
            <a:spLocks noChangeShapeType="1"/>
          </p:cNvSpPr>
          <p:nvPr/>
        </p:nvSpPr>
        <p:spPr bwMode="auto">
          <a:xfrm flipH="1">
            <a:off x="7316788" y="2568577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0" name="Line 236"/>
          <p:cNvSpPr>
            <a:spLocks noChangeShapeType="1"/>
          </p:cNvSpPr>
          <p:nvPr/>
        </p:nvSpPr>
        <p:spPr bwMode="auto">
          <a:xfrm>
            <a:off x="7316788" y="2568577"/>
            <a:ext cx="0" cy="5334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1" name="Line 237"/>
          <p:cNvSpPr>
            <a:spLocks noChangeShapeType="1"/>
          </p:cNvSpPr>
          <p:nvPr/>
        </p:nvSpPr>
        <p:spPr bwMode="auto">
          <a:xfrm>
            <a:off x="7316788" y="3101977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2" name="Line 238"/>
          <p:cNvSpPr>
            <a:spLocks noChangeShapeType="1"/>
          </p:cNvSpPr>
          <p:nvPr/>
        </p:nvSpPr>
        <p:spPr bwMode="auto">
          <a:xfrm flipV="1">
            <a:off x="7426325" y="2568577"/>
            <a:ext cx="0" cy="5334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3" name="Rectangle 239"/>
          <p:cNvSpPr>
            <a:spLocks noChangeArrowheads="1"/>
          </p:cNvSpPr>
          <p:nvPr/>
        </p:nvSpPr>
        <p:spPr bwMode="auto">
          <a:xfrm>
            <a:off x="7426325" y="2790827"/>
            <a:ext cx="88900" cy="809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4" name="Line 240"/>
          <p:cNvSpPr>
            <a:spLocks noChangeShapeType="1"/>
          </p:cNvSpPr>
          <p:nvPr/>
        </p:nvSpPr>
        <p:spPr bwMode="auto">
          <a:xfrm flipH="1">
            <a:off x="7426325" y="2790827"/>
            <a:ext cx="8890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5" name="Line 241"/>
          <p:cNvSpPr>
            <a:spLocks noChangeShapeType="1"/>
          </p:cNvSpPr>
          <p:nvPr/>
        </p:nvSpPr>
        <p:spPr bwMode="auto">
          <a:xfrm>
            <a:off x="7426325" y="2790827"/>
            <a:ext cx="0" cy="80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6" name="Line 242"/>
          <p:cNvSpPr>
            <a:spLocks noChangeShapeType="1"/>
          </p:cNvSpPr>
          <p:nvPr/>
        </p:nvSpPr>
        <p:spPr bwMode="auto">
          <a:xfrm>
            <a:off x="7426325" y="2871789"/>
            <a:ext cx="8890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7" name="Line 243"/>
          <p:cNvSpPr>
            <a:spLocks noChangeShapeType="1"/>
          </p:cNvSpPr>
          <p:nvPr/>
        </p:nvSpPr>
        <p:spPr bwMode="auto">
          <a:xfrm flipV="1">
            <a:off x="7515225" y="2790827"/>
            <a:ext cx="0" cy="80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8" name="Rectangle 244"/>
          <p:cNvSpPr>
            <a:spLocks noChangeArrowheads="1"/>
          </p:cNvSpPr>
          <p:nvPr/>
        </p:nvSpPr>
        <p:spPr bwMode="auto">
          <a:xfrm>
            <a:off x="7137400" y="2911477"/>
            <a:ext cx="323850" cy="6032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9" name="Rectangle 245"/>
          <p:cNvSpPr>
            <a:spLocks noChangeArrowheads="1"/>
          </p:cNvSpPr>
          <p:nvPr/>
        </p:nvSpPr>
        <p:spPr bwMode="auto">
          <a:xfrm>
            <a:off x="7137400" y="2911477"/>
            <a:ext cx="323850" cy="60325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0" name="Rectangle 246"/>
          <p:cNvSpPr>
            <a:spLocks noChangeArrowheads="1"/>
          </p:cNvSpPr>
          <p:nvPr/>
        </p:nvSpPr>
        <p:spPr bwMode="auto">
          <a:xfrm>
            <a:off x="7456488" y="2760664"/>
            <a:ext cx="30163" cy="4619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1" name="Rectangle 247"/>
          <p:cNvSpPr>
            <a:spLocks noChangeArrowheads="1"/>
          </p:cNvSpPr>
          <p:nvPr/>
        </p:nvSpPr>
        <p:spPr bwMode="auto">
          <a:xfrm>
            <a:off x="7456488" y="2760664"/>
            <a:ext cx="30163" cy="46196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2" name="Line 248"/>
          <p:cNvSpPr>
            <a:spLocks noChangeShapeType="1"/>
          </p:cNvSpPr>
          <p:nvPr/>
        </p:nvSpPr>
        <p:spPr bwMode="auto">
          <a:xfrm flipH="1">
            <a:off x="7316788" y="2619377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3" name="Line 249"/>
          <p:cNvSpPr>
            <a:spLocks noChangeShapeType="1"/>
          </p:cNvSpPr>
          <p:nvPr/>
        </p:nvSpPr>
        <p:spPr bwMode="auto">
          <a:xfrm flipH="1">
            <a:off x="7316788" y="2700339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4" name="Line 250"/>
          <p:cNvSpPr>
            <a:spLocks noChangeShapeType="1"/>
          </p:cNvSpPr>
          <p:nvPr/>
        </p:nvSpPr>
        <p:spPr bwMode="auto">
          <a:xfrm flipH="1">
            <a:off x="7316788" y="2851152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5" name="Line 251"/>
          <p:cNvSpPr>
            <a:spLocks noChangeShapeType="1"/>
          </p:cNvSpPr>
          <p:nvPr/>
        </p:nvSpPr>
        <p:spPr bwMode="auto">
          <a:xfrm flipH="1">
            <a:off x="7316788" y="3071814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6" name="Line 252"/>
          <p:cNvSpPr>
            <a:spLocks noChangeShapeType="1"/>
          </p:cNvSpPr>
          <p:nvPr/>
        </p:nvSpPr>
        <p:spPr bwMode="auto">
          <a:xfrm flipH="1">
            <a:off x="7316788" y="3011489"/>
            <a:ext cx="109538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6" name="Freeform 254"/>
          <p:cNvSpPr>
            <a:spLocks noEditPoints="1"/>
          </p:cNvSpPr>
          <p:nvPr/>
        </p:nvSpPr>
        <p:spPr bwMode="auto">
          <a:xfrm>
            <a:off x="7070725" y="2376489"/>
            <a:ext cx="500063" cy="941388"/>
          </a:xfrm>
          <a:custGeom>
            <a:avLst/>
            <a:gdLst>
              <a:gd name="T0" fmla="*/ 0 w 315"/>
              <a:gd name="T1" fmla="*/ 0 h 593"/>
              <a:gd name="T2" fmla="*/ 315 w 315"/>
              <a:gd name="T3" fmla="*/ 0 h 593"/>
              <a:gd name="T4" fmla="*/ 315 w 315"/>
              <a:gd name="T5" fmla="*/ 593 h 593"/>
              <a:gd name="T6" fmla="*/ 0 w 315"/>
              <a:gd name="T7" fmla="*/ 593 h 593"/>
              <a:gd name="T8" fmla="*/ 0 w 315"/>
              <a:gd name="T9" fmla="*/ 0 h 593"/>
              <a:gd name="T10" fmla="*/ 5 w 315"/>
              <a:gd name="T11" fmla="*/ 590 h 593"/>
              <a:gd name="T12" fmla="*/ 2 w 315"/>
              <a:gd name="T13" fmla="*/ 587 h 593"/>
              <a:gd name="T14" fmla="*/ 312 w 315"/>
              <a:gd name="T15" fmla="*/ 587 h 593"/>
              <a:gd name="T16" fmla="*/ 309 w 315"/>
              <a:gd name="T17" fmla="*/ 590 h 593"/>
              <a:gd name="T18" fmla="*/ 309 w 315"/>
              <a:gd name="T19" fmla="*/ 2 h 593"/>
              <a:gd name="T20" fmla="*/ 312 w 315"/>
              <a:gd name="T21" fmla="*/ 5 h 593"/>
              <a:gd name="T22" fmla="*/ 2 w 315"/>
              <a:gd name="T23" fmla="*/ 5 h 593"/>
              <a:gd name="T24" fmla="*/ 5 w 315"/>
              <a:gd name="T25" fmla="*/ 2 h 593"/>
              <a:gd name="T26" fmla="*/ 5 w 315"/>
              <a:gd name="T27" fmla="*/ 590 h 59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5" h="593">
                <a:moveTo>
                  <a:pt x="0" y="0"/>
                </a:moveTo>
                <a:lnTo>
                  <a:pt x="315" y="0"/>
                </a:lnTo>
                <a:lnTo>
                  <a:pt x="315" y="593"/>
                </a:lnTo>
                <a:lnTo>
                  <a:pt x="0" y="593"/>
                </a:lnTo>
                <a:lnTo>
                  <a:pt x="0" y="0"/>
                </a:lnTo>
                <a:close/>
                <a:moveTo>
                  <a:pt x="5" y="590"/>
                </a:moveTo>
                <a:lnTo>
                  <a:pt x="2" y="587"/>
                </a:lnTo>
                <a:lnTo>
                  <a:pt x="312" y="587"/>
                </a:lnTo>
                <a:lnTo>
                  <a:pt x="309" y="590"/>
                </a:lnTo>
                <a:lnTo>
                  <a:pt x="309" y="2"/>
                </a:lnTo>
                <a:lnTo>
                  <a:pt x="312" y="5"/>
                </a:lnTo>
                <a:lnTo>
                  <a:pt x="2" y="5"/>
                </a:lnTo>
                <a:lnTo>
                  <a:pt x="5" y="2"/>
                </a:lnTo>
                <a:lnTo>
                  <a:pt x="5" y="59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7" name="Rectangle 255"/>
          <p:cNvSpPr>
            <a:spLocks noChangeArrowheads="1"/>
          </p:cNvSpPr>
          <p:nvPr/>
        </p:nvSpPr>
        <p:spPr bwMode="auto">
          <a:xfrm>
            <a:off x="4870450" y="2208214"/>
            <a:ext cx="82550" cy="1187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8" name="Freeform 256"/>
          <p:cNvSpPr>
            <a:spLocks noEditPoints="1"/>
          </p:cNvSpPr>
          <p:nvPr/>
        </p:nvSpPr>
        <p:spPr bwMode="auto">
          <a:xfrm>
            <a:off x="4867275" y="2203452"/>
            <a:ext cx="90488" cy="1195388"/>
          </a:xfrm>
          <a:custGeom>
            <a:avLst/>
            <a:gdLst>
              <a:gd name="T0" fmla="*/ 0 w 57"/>
              <a:gd name="T1" fmla="*/ 0 h 753"/>
              <a:gd name="T2" fmla="*/ 57 w 57"/>
              <a:gd name="T3" fmla="*/ 0 h 753"/>
              <a:gd name="T4" fmla="*/ 57 w 57"/>
              <a:gd name="T5" fmla="*/ 753 h 753"/>
              <a:gd name="T6" fmla="*/ 0 w 57"/>
              <a:gd name="T7" fmla="*/ 753 h 753"/>
              <a:gd name="T8" fmla="*/ 0 w 57"/>
              <a:gd name="T9" fmla="*/ 0 h 753"/>
              <a:gd name="T10" fmla="*/ 5 w 57"/>
              <a:gd name="T11" fmla="*/ 751 h 753"/>
              <a:gd name="T12" fmla="*/ 2 w 57"/>
              <a:gd name="T13" fmla="*/ 748 h 753"/>
              <a:gd name="T14" fmla="*/ 54 w 57"/>
              <a:gd name="T15" fmla="*/ 748 h 753"/>
              <a:gd name="T16" fmla="*/ 51 w 57"/>
              <a:gd name="T17" fmla="*/ 751 h 753"/>
              <a:gd name="T18" fmla="*/ 51 w 57"/>
              <a:gd name="T19" fmla="*/ 3 h 753"/>
              <a:gd name="T20" fmla="*/ 54 w 57"/>
              <a:gd name="T21" fmla="*/ 5 h 753"/>
              <a:gd name="T22" fmla="*/ 2 w 57"/>
              <a:gd name="T23" fmla="*/ 5 h 753"/>
              <a:gd name="T24" fmla="*/ 5 w 57"/>
              <a:gd name="T25" fmla="*/ 3 h 753"/>
              <a:gd name="T26" fmla="*/ 5 w 57"/>
              <a:gd name="T27" fmla="*/ 751 h 7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" h="753">
                <a:moveTo>
                  <a:pt x="0" y="0"/>
                </a:moveTo>
                <a:lnTo>
                  <a:pt x="57" y="0"/>
                </a:lnTo>
                <a:lnTo>
                  <a:pt x="57" y="753"/>
                </a:lnTo>
                <a:lnTo>
                  <a:pt x="0" y="753"/>
                </a:lnTo>
                <a:lnTo>
                  <a:pt x="0" y="0"/>
                </a:lnTo>
                <a:close/>
                <a:moveTo>
                  <a:pt x="5" y="751"/>
                </a:moveTo>
                <a:lnTo>
                  <a:pt x="2" y="748"/>
                </a:lnTo>
                <a:lnTo>
                  <a:pt x="54" y="748"/>
                </a:lnTo>
                <a:lnTo>
                  <a:pt x="51" y="751"/>
                </a:lnTo>
                <a:lnTo>
                  <a:pt x="51" y="3"/>
                </a:lnTo>
                <a:lnTo>
                  <a:pt x="54" y="5"/>
                </a:lnTo>
                <a:lnTo>
                  <a:pt x="2" y="5"/>
                </a:lnTo>
                <a:lnTo>
                  <a:pt x="5" y="3"/>
                </a:lnTo>
                <a:lnTo>
                  <a:pt x="5" y="75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grpSp>
        <p:nvGrpSpPr>
          <p:cNvPr id="264" name="Group 263"/>
          <p:cNvGrpSpPr/>
          <p:nvPr/>
        </p:nvGrpSpPr>
        <p:grpSpPr>
          <a:xfrm>
            <a:off x="284163" y="1871667"/>
            <a:ext cx="5510214" cy="3419115"/>
            <a:chOff x="284163" y="1871667"/>
            <a:chExt cx="5510214" cy="3419115"/>
          </a:xfrm>
        </p:grpSpPr>
        <p:sp>
          <p:nvSpPr>
            <p:cNvPr id="265" name="Rectangle 8"/>
            <p:cNvSpPr>
              <a:spLocks noChangeArrowheads="1"/>
            </p:cNvSpPr>
            <p:nvPr/>
          </p:nvSpPr>
          <p:spPr bwMode="auto">
            <a:xfrm>
              <a:off x="284163" y="1871667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6" name="Rectangle 265"/>
            <p:cNvSpPr>
              <a:spLocks noChangeArrowheads="1"/>
            </p:cNvSpPr>
            <p:nvPr/>
          </p:nvSpPr>
          <p:spPr bwMode="auto">
            <a:xfrm>
              <a:off x="3702049" y="5044719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7" name="Rectangle 266"/>
            <p:cNvSpPr>
              <a:spLocks noChangeArrowheads="1"/>
            </p:cNvSpPr>
            <p:nvPr/>
          </p:nvSpPr>
          <p:spPr bwMode="auto">
            <a:xfrm>
              <a:off x="4841876" y="5044719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8" name="Rectangle 267"/>
            <p:cNvSpPr>
              <a:spLocks noChangeArrowheads="1"/>
            </p:cNvSpPr>
            <p:nvPr/>
          </p:nvSpPr>
          <p:spPr bwMode="auto">
            <a:xfrm>
              <a:off x="284163" y="5044719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2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48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 </a:t>
            </a:r>
            <a:r>
              <a:rPr lang="en-US" dirty="0" smtClean="0"/>
              <a:t>#2 – Peak Dry Bulb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4800" y="1009648"/>
            <a:ext cx="6980239" cy="6667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Outside air jumps over return air path</a:t>
            </a:r>
            <a:endParaRPr lang="en-US" sz="20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63713" y="1609727"/>
            <a:ext cx="1257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Total Energy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857875" y="1609727"/>
            <a:ext cx="10890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Active DH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802063" y="1844677"/>
            <a:ext cx="7731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Heating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038850" y="1871664"/>
            <a:ext cx="8016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138863" y="2106614"/>
            <a:ext cx="5445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201738" y="2514602"/>
            <a:ext cx="503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95.0°db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690688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763713" y="2514602"/>
            <a:ext cx="5207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78.0°wb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2670175" y="2514602"/>
            <a:ext cx="50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93.5°db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3159125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3230563" y="2514602"/>
            <a:ext cx="5222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76.0°wb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648200" y="2514602"/>
            <a:ext cx="5603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125.0°db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5260975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332413" y="2514602"/>
            <a:ext cx="5207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67.3°wb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7580313" y="2514602"/>
            <a:ext cx="5635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108.0°db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8150225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8231188" y="2514602"/>
            <a:ext cx="5318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82.9°wb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201738" y="4054477"/>
            <a:ext cx="4778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81.3°db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1690688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1763713" y="4054477"/>
            <a:ext cx="508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67.7°wb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2670175" y="4054477"/>
            <a:ext cx="4889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75.0°db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3159125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3230563" y="4054477"/>
            <a:ext cx="5318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62.5°wb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4721225" y="4054477"/>
            <a:ext cx="50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58.0°db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5260975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5332413" y="4054477"/>
            <a:ext cx="5207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57.0°wb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7651750" y="4054477"/>
            <a:ext cx="4762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77.0°db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8150225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8231188" y="4054477"/>
            <a:ext cx="5318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58.8°wb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auto">
          <a:xfrm>
            <a:off x="6138863" y="4968877"/>
            <a:ext cx="5445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3811588" y="5157789"/>
            <a:ext cx="755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Cooling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2" name="Rectangle 44"/>
          <p:cNvSpPr>
            <a:spLocks noChangeArrowheads="1"/>
          </p:cNvSpPr>
          <p:nvPr/>
        </p:nvSpPr>
        <p:spPr bwMode="auto">
          <a:xfrm>
            <a:off x="6038850" y="5184777"/>
            <a:ext cx="8016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5568950" y="5357814"/>
            <a:ext cx="15890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424242"/>
                </a:solidFill>
                <a:latin typeface="Boxed Book" panose="02000506040000020004" pitchFamily="2" charset="0"/>
              </a:rPr>
              <a:t>(PD Wheel Speed RPM) </a:t>
            </a:r>
            <a:r>
              <a:rPr lang="en-US" altLang="en-US" sz="900" dirty="0" smtClean="0">
                <a:solidFill>
                  <a:srgbClr val="424242"/>
                </a:solidFill>
                <a:latin typeface="Boxed Book" panose="02000506040000020004" pitchFamily="2" charset="0"/>
              </a:rPr>
              <a:t>– 0.61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6754813" y="5357814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908175" y="5511802"/>
            <a:ext cx="11953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(Return Side Pressure)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1900238" y="1871664"/>
            <a:ext cx="12049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(Supply Side Pressure)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2189163" y="2106614"/>
            <a:ext cx="57785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0.80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2279650" y="4940302"/>
            <a:ext cx="3444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0.797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1990725" y="5157789"/>
            <a:ext cx="10525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TE Effectiveness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0" name="Rectangle 52"/>
          <p:cNvSpPr>
            <a:spLocks noChangeArrowheads="1"/>
          </p:cNvSpPr>
          <p:nvPr/>
        </p:nvSpPr>
        <p:spPr bwMode="auto">
          <a:xfrm>
            <a:off x="2189163" y="5357814"/>
            <a:ext cx="56515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0.70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1" name="Rectangle 53"/>
          <p:cNvSpPr>
            <a:spLocks noChangeArrowheads="1"/>
          </p:cNvSpPr>
          <p:nvPr/>
        </p:nvSpPr>
        <p:spPr bwMode="auto">
          <a:xfrm>
            <a:off x="4916488" y="2297114"/>
            <a:ext cx="6937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9,828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2" name="Rectangle 54"/>
          <p:cNvSpPr>
            <a:spLocks noChangeArrowheads="1"/>
          </p:cNvSpPr>
          <p:nvPr/>
        </p:nvSpPr>
        <p:spPr bwMode="auto">
          <a:xfrm>
            <a:off x="5051425" y="2732089"/>
            <a:ext cx="5143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107.9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4943475" y="2949577"/>
            <a:ext cx="7524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31.8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4" name="Rectangle 56"/>
          <p:cNvSpPr>
            <a:spLocks noChangeArrowheads="1"/>
          </p:cNvSpPr>
          <p:nvPr/>
        </p:nvSpPr>
        <p:spPr bwMode="auto">
          <a:xfrm>
            <a:off x="7923213" y="2732089"/>
            <a:ext cx="5270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130.9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5" name="Rectangle 57"/>
          <p:cNvSpPr>
            <a:spLocks noChangeArrowheads="1"/>
          </p:cNvSpPr>
          <p:nvPr/>
        </p:nvSpPr>
        <p:spPr bwMode="auto">
          <a:xfrm>
            <a:off x="7805738" y="4487864"/>
            <a:ext cx="7731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25.5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4916488" y="3836989"/>
            <a:ext cx="757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7" name="Rectangle 59"/>
          <p:cNvSpPr>
            <a:spLocks noChangeArrowheads="1"/>
          </p:cNvSpPr>
          <p:nvPr/>
        </p:nvSpPr>
        <p:spPr bwMode="auto">
          <a:xfrm>
            <a:off x="5087938" y="4270377"/>
            <a:ext cx="4667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68.0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8" name="Rectangle 60"/>
          <p:cNvSpPr>
            <a:spLocks noChangeArrowheads="1"/>
          </p:cNvSpPr>
          <p:nvPr/>
        </p:nvSpPr>
        <p:spPr bwMode="auto">
          <a:xfrm>
            <a:off x="4943475" y="4487864"/>
            <a:ext cx="7635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24.5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9" name="Rectangle 61"/>
          <p:cNvSpPr>
            <a:spLocks noChangeArrowheads="1"/>
          </p:cNvSpPr>
          <p:nvPr/>
        </p:nvSpPr>
        <p:spPr bwMode="auto">
          <a:xfrm>
            <a:off x="7788275" y="3836989"/>
            <a:ext cx="762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0" name="Rectangle 62"/>
          <p:cNvSpPr>
            <a:spLocks noChangeArrowheads="1"/>
          </p:cNvSpPr>
          <p:nvPr/>
        </p:nvSpPr>
        <p:spPr bwMode="auto">
          <a:xfrm>
            <a:off x="7959725" y="4270377"/>
            <a:ext cx="4556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45.0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1" name="Rectangle 63"/>
          <p:cNvSpPr>
            <a:spLocks noChangeArrowheads="1"/>
          </p:cNvSpPr>
          <p:nvPr/>
        </p:nvSpPr>
        <p:spPr bwMode="auto">
          <a:xfrm>
            <a:off x="1292225" y="2297114"/>
            <a:ext cx="7350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11,366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2" name="Rectangle 64"/>
          <p:cNvSpPr>
            <a:spLocks noChangeArrowheads="1"/>
          </p:cNvSpPr>
          <p:nvPr/>
        </p:nvSpPr>
        <p:spPr bwMode="auto">
          <a:xfrm>
            <a:off x="1428750" y="2732089"/>
            <a:ext cx="479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118.1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7788275" y="2297114"/>
            <a:ext cx="7604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4" name="Rectangle 66"/>
          <p:cNvSpPr>
            <a:spLocks noChangeArrowheads="1"/>
          </p:cNvSpPr>
          <p:nvPr/>
        </p:nvSpPr>
        <p:spPr bwMode="auto">
          <a:xfrm>
            <a:off x="7805738" y="2949577"/>
            <a:ext cx="7540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46.7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5" name="Rectangle 67"/>
          <p:cNvSpPr>
            <a:spLocks noChangeArrowheads="1"/>
          </p:cNvSpPr>
          <p:nvPr/>
        </p:nvSpPr>
        <p:spPr bwMode="auto">
          <a:xfrm>
            <a:off x="1292225" y="3836989"/>
            <a:ext cx="757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6" name="Rectangle 68"/>
          <p:cNvSpPr>
            <a:spLocks noChangeArrowheads="1"/>
          </p:cNvSpPr>
          <p:nvPr/>
        </p:nvSpPr>
        <p:spPr bwMode="auto">
          <a:xfrm>
            <a:off x="1465263" y="4270377"/>
            <a:ext cx="4635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80.2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7" name="Rectangle 69"/>
          <p:cNvSpPr>
            <a:spLocks noChangeArrowheads="1"/>
          </p:cNvSpPr>
          <p:nvPr/>
        </p:nvSpPr>
        <p:spPr bwMode="auto">
          <a:xfrm>
            <a:off x="1311275" y="4487864"/>
            <a:ext cx="7508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32.1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8" name="Rectangle 70"/>
          <p:cNvSpPr>
            <a:spLocks noChangeArrowheads="1"/>
          </p:cNvSpPr>
          <p:nvPr/>
        </p:nvSpPr>
        <p:spPr bwMode="auto">
          <a:xfrm>
            <a:off x="1311275" y="2949577"/>
            <a:ext cx="7318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41.4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9" name="Rectangle 71"/>
          <p:cNvSpPr>
            <a:spLocks noChangeArrowheads="1"/>
          </p:cNvSpPr>
          <p:nvPr/>
        </p:nvSpPr>
        <p:spPr bwMode="auto">
          <a:xfrm>
            <a:off x="2741613" y="2297114"/>
            <a:ext cx="6937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9,828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0" name="Rectangle 72"/>
          <p:cNvSpPr>
            <a:spLocks noChangeArrowheads="1"/>
          </p:cNvSpPr>
          <p:nvPr/>
        </p:nvSpPr>
        <p:spPr bwMode="auto">
          <a:xfrm>
            <a:off x="2878138" y="2732089"/>
            <a:ext cx="5143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107.9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1" name="Rectangle 73"/>
          <p:cNvSpPr>
            <a:spLocks noChangeArrowheads="1"/>
          </p:cNvSpPr>
          <p:nvPr/>
        </p:nvSpPr>
        <p:spPr bwMode="auto">
          <a:xfrm>
            <a:off x="2768600" y="2949577"/>
            <a:ext cx="7762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39.5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2" name="Rectangle 74"/>
          <p:cNvSpPr>
            <a:spLocks noChangeArrowheads="1"/>
          </p:cNvSpPr>
          <p:nvPr/>
        </p:nvSpPr>
        <p:spPr bwMode="auto">
          <a:xfrm>
            <a:off x="2778125" y="3836989"/>
            <a:ext cx="7000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3" name="Rectangle 75"/>
          <p:cNvSpPr>
            <a:spLocks noChangeArrowheads="1"/>
          </p:cNvSpPr>
          <p:nvPr/>
        </p:nvSpPr>
        <p:spPr bwMode="auto">
          <a:xfrm>
            <a:off x="2914650" y="4270377"/>
            <a:ext cx="4667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65.0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4" name="Rectangle 76"/>
          <p:cNvSpPr>
            <a:spLocks noChangeArrowheads="1"/>
          </p:cNvSpPr>
          <p:nvPr/>
        </p:nvSpPr>
        <p:spPr bwMode="auto">
          <a:xfrm>
            <a:off x="2768600" y="4487864"/>
            <a:ext cx="7715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28.2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5" name="Line 77"/>
          <p:cNvSpPr>
            <a:spLocks noChangeShapeType="1"/>
          </p:cNvSpPr>
          <p:nvPr/>
        </p:nvSpPr>
        <p:spPr bwMode="auto">
          <a:xfrm>
            <a:off x="2370138" y="3582989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6" name="Rectangle 78"/>
          <p:cNvSpPr>
            <a:spLocks noChangeArrowheads="1"/>
          </p:cNvSpPr>
          <p:nvPr/>
        </p:nvSpPr>
        <p:spPr bwMode="auto">
          <a:xfrm>
            <a:off x="2370138" y="3582989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7" name="Line 79"/>
          <p:cNvSpPr>
            <a:spLocks noChangeShapeType="1"/>
          </p:cNvSpPr>
          <p:nvPr/>
        </p:nvSpPr>
        <p:spPr bwMode="auto">
          <a:xfrm>
            <a:off x="2370138" y="3565527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8" name="Rectangle 80"/>
          <p:cNvSpPr>
            <a:spLocks noChangeArrowheads="1"/>
          </p:cNvSpPr>
          <p:nvPr/>
        </p:nvSpPr>
        <p:spPr bwMode="auto">
          <a:xfrm>
            <a:off x="2370138" y="3565527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9" name="Line 81"/>
          <p:cNvSpPr>
            <a:spLocks noChangeShapeType="1"/>
          </p:cNvSpPr>
          <p:nvPr/>
        </p:nvSpPr>
        <p:spPr bwMode="auto">
          <a:xfrm>
            <a:off x="2389188" y="3565527"/>
            <a:ext cx="0" cy="79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0" name="Rectangle 82"/>
          <p:cNvSpPr>
            <a:spLocks noChangeArrowheads="1"/>
          </p:cNvSpPr>
          <p:nvPr/>
        </p:nvSpPr>
        <p:spPr bwMode="auto">
          <a:xfrm>
            <a:off x="2389188" y="3565527"/>
            <a:ext cx="7938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1" name="Line 83"/>
          <p:cNvSpPr>
            <a:spLocks noChangeShapeType="1"/>
          </p:cNvSpPr>
          <p:nvPr/>
        </p:nvSpPr>
        <p:spPr bwMode="auto">
          <a:xfrm>
            <a:off x="2370138" y="3565527"/>
            <a:ext cx="0" cy="79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2" name="Rectangle 84"/>
          <p:cNvSpPr>
            <a:spLocks noChangeArrowheads="1"/>
          </p:cNvSpPr>
          <p:nvPr/>
        </p:nvSpPr>
        <p:spPr bwMode="auto">
          <a:xfrm>
            <a:off x="2370138" y="3565527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3" name="Line 85"/>
          <p:cNvSpPr>
            <a:spLocks noChangeShapeType="1"/>
          </p:cNvSpPr>
          <p:nvPr/>
        </p:nvSpPr>
        <p:spPr bwMode="auto">
          <a:xfrm>
            <a:off x="250825" y="3565527"/>
            <a:ext cx="21193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4" name="Rectangle 86"/>
          <p:cNvSpPr>
            <a:spLocks noChangeArrowheads="1"/>
          </p:cNvSpPr>
          <p:nvPr/>
        </p:nvSpPr>
        <p:spPr bwMode="auto">
          <a:xfrm>
            <a:off x="250825" y="3565527"/>
            <a:ext cx="2119313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5" name="Line 87"/>
          <p:cNvSpPr>
            <a:spLocks noChangeShapeType="1"/>
          </p:cNvSpPr>
          <p:nvPr/>
        </p:nvSpPr>
        <p:spPr bwMode="auto">
          <a:xfrm>
            <a:off x="250825" y="3582989"/>
            <a:ext cx="21193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6" name="Rectangle 88"/>
          <p:cNvSpPr>
            <a:spLocks noChangeArrowheads="1"/>
          </p:cNvSpPr>
          <p:nvPr/>
        </p:nvSpPr>
        <p:spPr bwMode="auto">
          <a:xfrm>
            <a:off x="250825" y="3582989"/>
            <a:ext cx="211931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7" name="Line 89"/>
          <p:cNvSpPr>
            <a:spLocks noChangeShapeType="1"/>
          </p:cNvSpPr>
          <p:nvPr/>
        </p:nvSpPr>
        <p:spPr bwMode="auto">
          <a:xfrm>
            <a:off x="2370138" y="2260602"/>
            <a:ext cx="0" cy="130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8" name="Rectangle 90"/>
          <p:cNvSpPr>
            <a:spLocks noChangeArrowheads="1"/>
          </p:cNvSpPr>
          <p:nvPr/>
        </p:nvSpPr>
        <p:spPr bwMode="auto">
          <a:xfrm>
            <a:off x="2370138" y="2260602"/>
            <a:ext cx="9525" cy="1304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9" name="Line 91"/>
          <p:cNvSpPr>
            <a:spLocks noChangeShapeType="1"/>
          </p:cNvSpPr>
          <p:nvPr/>
        </p:nvSpPr>
        <p:spPr bwMode="auto">
          <a:xfrm>
            <a:off x="2389188" y="2260602"/>
            <a:ext cx="0" cy="130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0" name="Rectangle 92"/>
          <p:cNvSpPr>
            <a:spLocks noChangeArrowheads="1"/>
          </p:cNvSpPr>
          <p:nvPr/>
        </p:nvSpPr>
        <p:spPr bwMode="auto">
          <a:xfrm>
            <a:off x="2389188" y="2260602"/>
            <a:ext cx="7938" cy="1304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1" name="Line 93"/>
          <p:cNvSpPr>
            <a:spLocks noChangeShapeType="1"/>
          </p:cNvSpPr>
          <p:nvPr/>
        </p:nvSpPr>
        <p:spPr bwMode="auto">
          <a:xfrm>
            <a:off x="2370138" y="3592514"/>
            <a:ext cx="0" cy="132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2" name="Rectangle 94"/>
          <p:cNvSpPr>
            <a:spLocks noChangeArrowheads="1"/>
          </p:cNvSpPr>
          <p:nvPr/>
        </p:nvSpPr>
        <p:spPr bwMode="auto">
          <a:xfrm>
            <a:off x="2370138" y="3592514"/>
            <a:ext cx="9525" cy="132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3" name="Line 95"/>
          <p:cNvSpPr>
            <a:spLocks noChangeShapeType="1"/>
          </p:cNvSpPr>
          <p:nvPr/>
        </p:nvSpPr>
        <p:spPr bwMode="auto">
          <a:xfrm>
            <a:off x="2389188" y="3592514"/>
            <a:ext cx="0" cy="132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4" name="Rectangle 96"/>
          <p:cNvSpPr>
            <a:spLocks noChangeArrowheads="1"/>
          </p:cNvSpPr>
          <p:nvPr/>
        </p:nvSpPr>
        <p:spPr bwMode="auto">
          <a:xfrm>
            <a:off x="2389188" y="3592514"/>
            <a:ext cx="7938" cy="132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5" name="Line 97"/>
          <p:cNvSpPr>
            <a:spLocks noChangeShapeType="1"/>
          </p:cNvSpPr>
          <p:nvPr/>
        </p:nvSpPr>
        <p:spPr bwMode="auto">
          <a:xfrm>
            <a:off x="2370138" y="3582989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6" name="Rectangle 98"/>
          <p:cNvSpPr>
            <a:spLocks noChangeArrowheads="1"/>
          </p:cNvSpPr>
          <p:nvPr/>
        </p:nvSpPr>
        <p:spPr bwMode="auto">
          <a:xfrm>
            <a:off x="2370138" y="3582989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7" name="Line 99"/>
          <p:cNvSpPr>
            <a:spLocks noChangeShapeType="1"/>
          </p:cNvSpPr>
          <p:nvPr/>
        </p:nvSpPr>
        <p:spPr bwMode="auto">
          <a:xfrm>
            <a:off x="2389188" y="3582989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8" name="Rectangle 100"/>
          <p:cNvSpPr>
            <a:spLocks noChangeArrowheads="1"/>
          </p:cNvSpPr>
          <p:nvPr/>
        </p:nvSpPr>
        <p:spPr bwMode="auto">
          <a:xfrm>
            <a:off x="2389188" y="3582989"/>
            <a:ext cx="7938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9" name="Line 101"/>
          <p:cNvSpPr>
            <a:spLocks noChangeShapeType="1"/>
          </p:cNvSpPr>
          <p:nvPr/>
        </p:nvSpPr>
        <p:spPr bwMode="auto">
          <a:xfrm>
            <a:off x="2397125" y="3565527"/>
            <a:ext cx="64960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0" name="Rectangle 102"/>
          <p:cNvSpPr>
            <a:spLocks noChangeArrowheads="1"/>
          </p:cNvSpPr>
          <p:nvPr/>
        </p:nvSpPr>
        <p:spPr bwMode="auto">
          <a:xfrm>
            <a:off x="2397125" y="3565527"/>
            <a:ext cx="6496050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1" name="Line 103"/>
          <p:cNvSpPr>
            <a:spLocks noChangeShapeType="1"/>
          </p:cNvSpPr>
          <p:nvPr/>
        </p:nvSpPr>
        <p:spPr bwMode="auto">
          <a:xfrm>
            <a:off x="2397125" y="3582989"/>
            <a:ext cx="64960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2" name="Rectangle 104"/>
          <p:cNvSpPr>
            <a:spLocks noChangeArrowheads="1"/>
          </p:cNvSpPr>
          <p:nvPr/>
        </p:nvSpPr>
        <p:spPr bwMode="auto">
          <a:xfrm>
            <a:off x="2397125" y="3582989"/>
            <a:ext cx="6496050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3" name="Line 105"/>
          <p:cNvSpPr>
            <a:spLocks noChangeShapeType="1"/>
          </p:cNvSpPr>
          <p:nvPr/>
        </p:nvSpPr>
        <p:spPr bwMode="auto">
          <a:xfrm>
            <a:off x="2389188" y="3565527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4" name="Rectangle 106"/>
          <p:cNvSpPr>
            <a:spLocks noChangeArrowheads="1"/>
          </p:cNvSpPr>
          <p:nvPr/>
        </p:nvSpPr>
        <p:spPr bwMode="auto">
          <a:xfrm>
            <a:off x="2389188" y="3565527"/>
            <a:ext cx="7938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5" name="Line 107"/>
          <p:cNvSpPr>
            <a:spLocks noChangeShapeType="1"/>
          </p:cNvSpPr>
          <p:nvPr/>
        </p:nvSpPr>
        <p:spPr bwMode="auto">
          <a:xfrm>
            <a:off x="2389188" y="3582989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6" name="Rectangle 108"/>
          <p:cNvSpPr>
            <a:spLocks noChangeArrowheads="1"/>
          </p:cNvSpPr>
          <p:nvPr/>
        </p:nvSpPr>
        <p:spPr bwMode="auto">
          <a:xfrm>
            <a:off x="2389188" y="3582989"/>
            <a:ext cx="7938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7" name="Rectangle 119"/>
          <p:cNvSpPr>
            <a:spLocks noChangeArrowheads="1"/>
          </p:cNvSpPr>
          <p:nvPr/>
        </p:nvSpPr>
        <p:spPr bwMode="auto">
          <a:xfrm>
            <a:off x="1025525" y="3262314"/>
            <a:ext cx="2446338" cy="515937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8" name="Line 120"/>
          <p:cNvSpPr>
            <a:spLocks noChangeShapeType="1"/>
          </p:cNvSpPr>
          <p:nvPr/>
        </p:nvSpPr>
        <p:spPr bwMode="auto">
          <a:xfrm>
            <a:off x="2360613" y="3298827"/>
            <a:ext cx="0" cy="43180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9" name="Rectangle 121"/>
          <p:cNvSpPr>
            <a:spLocks noChangeArrowheads="1"/>
          </p:cNvSpPr>
          <p:nvPr/>
        </p:nvSpPr>
        <p:spPr bwMode="auto">
          <a:xfrm>
            <a:off x="1101725" y="3406777"/>
            <a:ext cx="2289175" cy="206375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0" name="Rectangle 122"/>
          <p:cNvSpPr>
            <a:spLocks noChangeArrowheads="1"/>
          </p:cNvSpPr>
          <p:nvPr/>
        </p:nvSpPr>
        <p:spPr bwMode="auto">
          <a:xfrm>
            <a:off x="1101725" y="3406777"/>
            <a:ext cx="2289175" cy="206375"/>
          </a:xfrm>
          <a:prstGeom prst="rect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1" name="Line 123"/>
          <p:cNvSpPr>
            <a:spLocks noChangeShapeType="1"/>
          </p:cNvSpPr>
          <p:nvPr/>
        </p:nvSpPr>
        <p:spPr bwMode="auto">
          <a:xfrm>
            <a:off x="3311525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2" name="Line 124"/>
          <p:cNvSpPr>
            <a:spLocks noChangeShapeType="1"/>
          </p:cNvSpPr>
          <p:nvPr/>
        </p:nvSpPr>
        <p:spPr bwMode="auto">
          <a:xfrm>
            <a:off x="2587625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3" name="Line 125"/>
          <p:cNvSpPr>
            <a:spLocks noChangeShapeType="1"/>
          </p:cNvSpPr>
          <p:nvPr/>
        </p:nvSpPr>
        <p:spPr bwMode="auto">
          <a:xfrm>
            <a:off x="2011363" y="3406777"/>
            <a:ext cx="0" cy="195262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4" name="Line 126"/>
          <p:cNvSpPr>
            <a:spLocks noChangeShapeType="1"/>
          </p:cNvSpPr>
          <p:nvPr/>
        </p:nvSpPr>
        <p:spPr bwMode="auto">
          <a:xfrm>
            <a:off x="1382713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grpSp>
        <p:nvGrpSpPr>
          <p:cNvPr id="258" name="Group 257"/>
          <p:cNvGrpSpPr/>
          <p:nvPr/>
        </p:nvGrpSpPr>
        <p:grpSpPr>
          <a:xfrm>
            <a:off x="304800" y="3108327"/>
            <a:ext cx="631825" cy="660400"/>
            <a:chOff x="536575" y="3108327"/>
            <a:chExt cx="631825" cy="660400"/>
          </a:xfrm>
        </p:grpSpPr>
        <p:sp>
          <p:nvSpPr>
            <p:cNvPr id="107" name="Rectangle 109"/>
            <p:cNvSpPr>
              <a:spLocks noChangeArrowheads="1"/>
            </p:cNvSpPr>
            <p:nvPr/>
          </p:nvSpPr>
          <p:spPr bwMode="auto">
            <a:xfrm>
              <a:off x="544513" y="3116264"/>
              <a:ext cx="608013" cy="642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08" name="Freeform 110"/>
            <p:cNvSpPr>
              <a:spLocks/>
            </p:cNvSpPr>
            <p:nvPr/>
          </p:nvSpPr>
          <p:spPr bwMode="auto">
            <a:xfrm>
              <a:off x="600075" y="3173414"/>
              <a:ext cx="500063" cy="530225"/>
            </a:xfrm>
            <a:custGeom>
              <a:avLst/>
              <a:gdLst>
                <a:gd name="T0" fmla="*/ 164 w 315"/>
                <a:gd name="T1" fmla="*/ 334 h 334"/>
                <a:gd name="T2" fmla="*/ 315 w 315"/>
                <a:gd name="T3" fmla="*/ 182 h 334"/>
                <a:gd name="T4" fmla="*/ 263 w 315"/>
                <a:gd name="T5" fmla="*/ 182 h 334"/>
                <a:gd name="T6" fmla="*/ 263 w 315"/>
                <a:gd name="T7" fmla="*/ 0 h 334"/>
                <a:gd name="T8" fmla="*/ 42 w 315"/>
                <a:gd name="T9" fmla="*/ 0 h 334"/>
                <a:gd name="T10" fmla="*/ 42 w 315"/>
                <a:gd name="T11" fmla="*/ 182 h 334"/>
                <a:gd name="T12" fmla="*/ 0 w 315"/>
                <a:gd name="T13" fmla="*/ 182 h 334"/>
                <a:gd name="T14" fmla="*/ 0 w 315"/>
                <a:gd name="T15" fmla="*/ 182 h 334"/>
                <a:gd name="T16" fmla="*/ 164 w 315"/>
                <a:gd name="T17" fmla="*/ 334 h 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5" h="334">
                  <a:moveTo>
                    <a:pt x="164" y="334"/>
                  </a:moveTo>
                  <a:lnTo>
                    <a:pt x="315" y="182"/>
                  </a:lnTo>
                  <a:lnTo>
                    <a:pt x="263" y="182"/>
                  </a:lnTo>
                  <a:lnTo>
                    <a:pt x="263" y="0"/>
                  </a:lnTo>
                  <a:lnTo>
                    <a:pt x="42" y="0"/>
                  </a:lnTo>
                  <a:lnTo>
                    <a:pt x="42" y="182"/>
                  </a:lnTo>
                  <a:lnTo>
                    <a:pt x="0" y="182"/>
                  </a:lnTo>
                  <a:lnTo>
                    <a:pt x="164" y="33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09" name="Line 111"/>
            <p:cNvSpPr>
              <a:spLocks noChangeShapeType="1"/>
            </p:cNvSpPr>
            <p:nvPr/>
          </p:nvSpPr>
          <p:spPr bwMode="auto">
            <a:xfrm flipV="1">
              <a:off x="860425" y="3462339"/>
              <a:ext cx="239713" cy="24130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0" name="Line 112"/>
            <p:cNvSpPr>
              <a:spLocks noChangeShapeType="1"/>
            </p:cNvSpPr>
            <p:nvPr/>
          </p:nvSpPr>
          <p:spPr bwMode="auto">
            <a:xfrm flipH="1">
              <a:off x="1017588" y="3462339"/>
              <a:ext cx="82550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1" name="Line 113"/>
            <p:cNvSpPr>
              <a:spLocks noChangeShapeType="1"/>
            </p:cNvSpPr>
            <p:nvPr/>
          </p:nvSpPr>
          <p:spPr bwMode="auto">
            <a:xfrm flipV="1">
              <a:off x="1017588" y="3173414"/>
              <a:ext cx="0" cy="2889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2" name="Line 114"/>
            <p:cNvSpPr>
              <a:spLocks noChangeShapeType="1"/>
            </p:cNvSpPr>
            <p:nvPr/>
          </p:nvSpPr>
          <p:spPr bwMode="auto">
            <a:xfrm flipH="1">
              <a:off x="666750" y="3173414"/>
              <a:ext cx="350838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3" name="Line 115"/>
            <p:cNvSpPr>
              <a:spLocks noChangeShapeType="1"/>
            </p:cNvSpPr>
            <p:nvPr/>
          </p:nvSpPr>
          <p:spPr bwMode="auto">
            <a:xfrm>
              <a:off x="666750" y="3173414"/>
              <a:ext cx="0" cy="2889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4" name="Line 116"/>
            <p:cNvSpPr>
              <a:spLocks noChangeShapeType="1"/>
            </p:cNvSpPr>
            <p:nvPr/>
          </p:nvSpPr>
          <p:spPr bwMode="auto">
            <a:xfrm flipH="1">
              <a:off x="600075" y="3462339"/>
              <a:ext cx="66675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5" name="Line 117"/>
            <p:cNvSpPr>
              <a:spLocks noChangeShapeType="1"/>
            </p:cNvSpPr>
            <p:nvPr/>
          </p:nvSpPr>
          <p:spPr bwMode="auto">
            <a:xfrm>
              <a:off x="600075" y="3462339"/>
              <a:ext cx="260350" cy="24130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16" name="Freeform 118"/>
            <p:cNvSpPr>
              <a:spLocks noEditPoints="1"/>
            </p:cNvSpPr>
            <p:nvPr/>
          </p:nvSpPr>
          <p:spPr bwMode="auto">
            <a:xfrm>
              <a:off x="536575" y="3108327"/>
              <a:ext cx="625475" cy="660400"/>
            </a:xfrm>
            <a:custGeom>
              <a:avLst/>
              <a:gdLst>
                <a:gd name="T0" fmla="*/ 394 w 394"/>
                <a:gd name="T1" fmla="*/ 0 h 416"/>
                <a:gd name="T2" fmla="*/ 394 w 394"/>
                <a:gd name="T3" fmla="*/ 416 h 416"/>
                <a:gd name="T4" fmla="*/ 0 w 394"/>
                <a:gd name="T5" fmla="*/ 416 h 416"/>
                <a:gd name="T6" fmla="*/ 0 w 394"/>
                <a:gd name="T7" fmla="*/ 0 h 416"/>
                <a:gd name="T8" fmla="*/ 394 w 394"/>
                <a:gd name="T9" fmla="*/ 0 h 416"/>
                <a:gd name="T10" fmla="*/ 3 w 394"/>
                <a:gd name="T11" fmla="*/ 5 h 416"/>
                <a:gd name="T12" fmla="*/ 5 w 394"/>
                <a:gd name="T13" fmla="*/ 2 h 416"/>
                <a:gd name="T14" fmla="*/ 5 w 394"/>
                <a:gd name="T15" fmla="*/ 413 h 416"/>
                <a:gd name="T16" fmla="*/ 3 w 394"/>
                <a:gd name="T17" fmla="*/ 410 h 416"/>
                <a:gd name="T18" fmla="*/ 391 w 394"/>
                <a:gd name="T19" fmla="*/ 410 h 416"/>
                <a:gd name="T20" fmla="*/ 388 w 394"/>
                <a:gd name="T21" fmla="*/ 413 h 416"/>
                <a:gd name="T22" fmla="*/ 388 w 394"/>
                <a:gd name="T23" fmla="*/ 2 h 416"/>
                <a:gd name="T24" fmla="*/ 391 w 394"/>
                <a:gd name="T25" fmla="*/ 5 h 416"/>
                <a:gd name="T26" fmla="*/ 3 w 394"/>
                <a:gd name="T27" fmla="*/ 5 h 4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4" h="416">
                  <a:moveTo>
                    <a:pt x="394" y="0"/>
                  </a:moveTo>
                  <a:lnTo>
                    <a:pt x="394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394" y="0"/>
                  </a:lnTo>
                  <a:close/>
                  <a:moveTo>
                    <a:pt x="3" y="5"/>
                  </a:moveTo>
                  <a:lnTo>
                    <a:pt x="5" y="2"/>
                  </a:lnTo>
                  <a:lnTo>
                    <a:pt x="5" y="413"/>
                  </a:lnTo>
                  <a:lnTo>
                    <a:pt x="3" y="410"/>
                  </a:lnTo>
                  <a:lnTo>
                    <a:pt x="391" y="410"/>
                  </a:lnTo>
                  <a:lnTo>
                    <a:pt x="388" y="413"/>
                  </a:lnTo>
                  <a:lnTo>
                    <a:pt x="388" y="2"/>
                  </a:lnTo>
                  <a:lnTo>
                    <a:pt x="391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5" name="Line 127"/>
            <p:cNvSpPr>
              <a:spLocks noChangeShapeType="1"/>
            </p:cNvSpPr>
            <p:nvPr/>
          </p:nvSpPr>
          <p:spPr bwMode="auto">
            <a:xfrm>
              <a:off x="1168400" y="3406777"/>
              <a:ext cx="0" cy="2000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26" name="Line 128"/>
          <p:cNvSpPr>
            <a:spLocks noChangeShapeType="1"/>
          </p:cNvSpPr>
          <p:nvPr/>
        </p:nvSpPr>
        <p:spPr bwMode="auto">
          <a:xfrm>
            <a:off x="3003550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7" name="Line 129"/>
          <p:cNvSpPr>
            <a:spLocks noChangeShapeType="1"/>
          </p:cNvSpPr>
          <p:nvPr/>
        </p:nvSpPr>
        <p:spPr bwMode="auto">
          <a:xfrm>
            <a:off x="1931988" y="3505202"/>
            <a:ext cx="857250" cy="0"/>
          </a:xfrm>
          <a:prstGeom prst="line">
            <a:avLst/>
          </a:prstGeom>
          <a:noFill/>
          <a:ln w="7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8" name="Freeform 130"/>
          <p:cNvSpPr>
            <a:spLocks/>
          </p:cNvSpPr>
          <p:nvPr/>
        </p:nvSpPr>
        <p:spPr bwMode="auto">
          <a:xfrm>
            <a:off x="1784350" y="3494089"/>
            <a:ext cx="133350" cy="31750"/>
          </a:xfrm>
          <a:custGeom>
            <a:avLst/>
            <a:gdLst>
              <a:gd name="T0" fmla="*/ 0 w 84"/>
              <a:gd name="T1" fmla="*/ 10 h 20"/>
              <a:gd name="T2" fmla="*/ 84 w 84"/>
              <a:gd name="T3" fmla="*/ 20 h 20"/>
              <a:gd name="T4" fmla="*/ 84 w 84"/>
              <a:gd name="T5" fmla="*/ 10 h 20"/>
              <a:gd name="T6" fmla="*/ 84 w 84"/>
              <a:gd name="T7" fmla="*/ 0 h 20"/>
              <a:gd name="T8" fmla="*/ 0 w 84"/>
              <a:gd name="T9" fmla="*/ 1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20">
                <a:moveTo>
                  <a:pt x="0" y="10"/>
                </a:moveTo>
                <a:lnTo>
                  <a:pt x="84" y="20"/>
                </a:lnTo>
                <a:lnTo>
                  <a:pt x="84" y="10"/>
                </a:lnTo>
                <a:lnTo>
                  <a:pt x="84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29" name="Freeform 131"/>
          <p:cNvSpPr>
            <a:spLocks/>
          </p:cNvSpPr>
          <p:nvPr/>
        </p:nvSpPr>
        <p:spPr bwMode="auto">
          <a:xfrm>
            <a:off x="1784350" y="3494089"/>
            <a:ext cx="133350" cy="31750"/>
          </a:xfrm>
          <a:custGeom>
            <a:avLst/>
            <a:gdLst>
              <a:gd name="T0" fmla="*/ 0 w 84"/>
              <a:gd name="T1" fmla="*/ 10 h 20"/>
              <a:gd name="T2" fmla="*/ 84 w 84"/>
              <a:gd name="T3" fmla="*/ 20 h 20"/>
              <a:gd name="T4" fmla="*/ 84 w 84"/>
              <a:gd name="T5" fmla="*/ 10 h 20"/>
              <a:gd name="T6" fmla="*/ 84 w 84"/>
              <a:gd name="T7" fmla="*/ 0 h 20"/>
              <a:gd name="T8" fmla="*/ 0 w 84"/>
              <a:gd name="T9" fmla="*/ 1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20">
                <a:moveTo>
                  <a:pt x="0" y="10"/>
                </a:moveTo>
                <a:lnTo>
                  <a:pt x="84" y="20"/>
                </a:lnTo>
                <a:lnTo>
                  <a:pt x="84" y="10"/>
                </a:lnTo>
                <a:lnTo>
                  <a:pt x="84" y="0"/>
                </a:lnTo>
                <a:lnTo>
                  <a:pt x="0" y="10"/>
                </a:lnTo>
                <a:close/>
              </a:path>
            </a:pathLst>
          </a:custGeom>
          <a:noFill/>
          <a:ln w="4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0" name="Freeform 132"/>
          <p:cNvSpPr>
            <a:spLocks noEditPoints="1"/>
          </p:cNvSpPr>
          <p:nvPr/>
        </p:nvSpPr>
        <p:spPr bwMode="auto">
          <a:xfrm>
            <a:off x="1016000" y="3252789"/>
            <a:ext cx="2463800" cy="533400"/>
          </a:xfrm>
          <a:custGeom>
            <a:avLst/>
            <a:gdLst>
              <a:gd name="T0" fmla="*/ 1552 w 1552"/>
              <a:gd name="T1" fmla="*/ 0 h 336"/>
              <a:gd name="T2" fmla="*/ 1552 w 1552"/>
              <a:gd name="T3" fmla="*/ 336 h 336"/>
              <a:gd name="T4" fmla="*/ 0 w 1552"/>
              <a:gd name="T5" fmla="*/ 336 h 336"/>
              <a:gd name="T6" fmla="*/ 0 w 1552"/>
              <a:gd name="T7" fmla="*/ 0 h 336"/>
              <a:gd name="T8" fmla="*/ 1552 w 1552"/>
              <a:gd name="T9" fmla="*/ 0 h 336"/>
              <a:gd name="T10" fmla="*/ 3 w 1552"/>
              <a:gd name="T11" fmla="*/ 6 h 336"/>
              <a:gd name="T12" fmla="*/ 6 w 1552"/>
              <a:gd name="T13" fmla="*/ 3 h 336"/>
              <a:gd name="T14" fmla="*/ 6 w 1552"/>
              <a:gd name="T15" fmla="*/ 333 h 336"/>
              <a:gd name="T16" fmla="*/ 3 w 1552"/>
              <a:gd name="T17" fmla="*/ 331 h 336"/>
              <a:gd name="T18" fmla="*/ 1550 w 1552"/>
              <a:gd name="T19" fmla="*/ 331 h 336"/>
              <a:gd name="T20" fmla="*/ 1547 w 1552"/>
              <a:gd name="T21" fmla="*/ 333 h 336"/>
              <a:gd name="T22" fmla="*/ 1547 w 1552"/>
              <a:gd name="T23" fmla="*/ 3 h 336"/>
              <a:gd name="T24" fmla="*/ 1550 w 1552"/>
              <a:gd name="T25" fmla="*/ 6 h 336"/>
              <a:gd name="T26" fmla="*/ 3 w 1552"/>
              <a:gd name="T27" fmla="*/ 6 h 3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52" h="336">
                <a:moveTo>
                  <a:pt x="1552" y="0"/>
                </a:moveTo>
                <a:lnTo>
                  <a:pt x="1552" y="336"/>
                </a:lnTo>
                <a:lnTo>
                  <a:pt x="0" y="336"/>
                </a:lnTo>
                <a:lnTo>
                  <a:pt x="0" y="0"/>
                </a:lnTo>
                <a:lnTo>
                  <a:pt x="1552" y="0"/>
                </a:lnTo>
                <a:close/>
                <a:moveTo>
                  <a:pt x="3" y="6"/>
                </a:moveTo>
                <a:lnTo>
                  <a:pt x="6" y="3"/>
                </a:lnTo>
                <a:lnTo>
                  <a:pt x="6" y="333"/>
                </a:lnTo>
                <a:lnTo>
                  <a:pt x="3" y="331"/>
                </a:lnTo>
                <a:lnTo>
                  <a:pt x="1550" y="331"/>
                </a:lnTo>
                <a:lnTo>
                  <a:pt x="1547" y="333"/>
                </a:lnTo>
                <a:lnTo>
                  <a:pt x="1547" y="3"/>
                </a:lnTo>
                <a:lnTo>
                  <a:pt x="1550" y="6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1" name="Rectangle 133"/>
          <p:cNvSpPr>
            <a:spLocks noChangeArrowheads="1"/>
          </p:cNvSpPr>
          <p:nvPr/>
        </p:nvSpPr>
        <p:spPr bwMode="auto">
          <a:xfrm>
            <a:off x="6080125" y="2374902"/>
            <a:ext cx="508000" cy="2462212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2" name="Line 134"/>
          <p:cNvSpPr>
            <a:spLocks noChangeShapeType="1"/>
          </p:cNvSpPr>
          <p:nvPr/>
        </p:nvSpPr>
        <p:spPr bwMode="auto">
          <a:xfrm>
            <a:off x="6121400" y="3498851"/>
            <a:ext cx="4254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3" name="Rectangle 135"/>
          <p:cNvSpPr>
            <a:spLocks noChangeArrowheads="1"/>
          </p:cNvSpPr>
          <p:nvPr/>
        </p:nvSpPr>
        <p:spPr bwMode="auto">
          <a:xfrm>
            <a:off x="6227763" y="2459039"/>
            <a:ext cx="201613" cy="2306637"/>
          </a:xfrm>
          <a:prstGeom prst="rect">
            <a:avLst/>
          </a:prstGeom>
          <a:solidFill>
            <a:srgbClr val="00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4" name="Rectangle 136"/>
          <p:cNvSpPr>
            <a:spLocks noChangeArrowheads="1"/>
          </p:cNvSpPr>
          <p:nvPr/>
        </p:nvSpPr>
        <p:spPr bwMode="auto">
          <a:xfrm>
            <a:off x="6227763" y="2459039"/>
            <a:ext cx="201613" cy="2306637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5" name="Line 137"/>
          <p:cNvSpPr>
            <a:spLocks noChangeShapeType="1"/>
          </p:cNvSpPr>
          <p:nvPr/>
        </p:nvSpPr>
        <p:spPr bwMode="auto">
          <a:xfrm>
            <a:off x="6227763" y="2540001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6" name="Line 138"/>
          <p:cNvSpPr>
            <a:spLocks noChangeShapeType="1"/>
          </p:cNvSpPr>
          <p:nvPr/>
        </p:nvSpPr>
        <p:spPr bwMode="auto">
          <a:xfrm>
            <a:off x="6227763" y="3268664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7" name="Line 139"/>
          <p:cNvSpPr>
            <a:spLocks noChangeShapeType="1"/>
          </p:cNvSpPr>
          <p:nvPr/>
        </p:nvSpPr>
        <p:spPr bwMode="auto">
          <a:xfrm>
            <a:off x="6227763" y="3848101"/>
            <a:ext cx="19050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8" name="Line 140"/>
          <p:cNvSpPr>
            <a:spLocks noChangeShapeType="1"/>
          </p:cNvSpPr>
          <p:nvPr/>
        </p:nvSpPr>
        <p:spPr bwMode="auto">
          <a:xfrm>
            <a:off x="6227763" y="4483101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9" name="Line 141"/>
          <p:cNvSpPr>
            <a:spLocks noChangeShapeType="1"/>
          </p:cNvSpPr>
          <p:nvPr/>
        </p:nvSpPr>
        <p:spPr bwMode="auto">
          <a:xfrm>
            <a:off x="6227763" y="2851151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0" name="Line 142"/>
          <p:cNvSpPr>
            <a:spLocks noChangeShapeType="1"/>
          </p:cNvSpPr>
          <p:nvPr/>
        </p:nvSpPr>
        <p:spPr bwMode="auto">
          <a:xfrm flipV="1">
            <a:off x="6323013" y="3067051"/>
            <a:ext cx="0" cy="862012"/>
          </a:xfrm>
          <a:prstGeom prst="line">
            <a:avLst/>
          </a:prstGeom>
          <a:noFill/>
          <a:ln w="7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1" name="Freeform 143"/>
          <p:cNvSpPr>
            <a:spLocks/>
          </p:cNvSpPr>
          <p:nvPr/>
        </p:nvSpPr>
        <p:spPr bwMode="auto">
          <a:xfrm>
            <a:off x="6313488" y="3943351"/>
            <a:ext cx="31750" cy="134937"/>
          </a:xfrm>
          <a:custGeom>
            <a:avLst/>
            <a:gdLst>
              <a:gd name="T0" fmla="*/ 10 w 20"/>
              <a:gd name="T1" fmla="*/ 85 h 85"/>
              <a:gd name="T2" fmla="*/ 20 w 20"/>
              <a:gd name="T3" fmla="*/ 0 h 85"/>
              <a:gd name="T4" fmla="*/ 10 w 20"/>
              <a:gd name="T5" fmla="*/ 0 h 85"/>
              <a:gd name="T6" fmla="*/ 0 w 20"/>
              <a:gd name="T7" fmla="*/ 0 h 85"/>
              <a:gd name="T8" fmla="*/ 10 w 20"/>
              <a:gd name="T9" fmla="*/ 85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85">
                <a:moveTo>
                  <a:pt x="10" y="85"/>
                </a:move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  <a:lnTo>
                  <a:pt x="10" y="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2" name="Freeform 144"/>
          <p:cNvSpPr>
            <a:spLocks/>
          </p:cNvSpPr>
          <p:nvPr/>
        </p:nvSpPr>
        <p:spPr bwMode="auto">
          <a:xfrm>
            <a:off x="6313488" y="3943351"/>
            <a:ext cx="31750" cy="134937"/>
          </a:xfrm>
          <a:custGeom>
            <a:avLst/>
            <a:gdLst>
              <a:gd name="T0" fmla="*/ 10 w 20"/>
              <a:gd name="T1" fmla="*/ 85 h 85"/>
              <a:gd name="T2" fmla="*/ 20 w 20"/>
              <a:gd name="T3" fmla="*/ 0 h 85"/>
              <a:gd name="T4" fmla="*/ 10 w 20"/>
              <a:gd name="T5" fmla="*/ 0 h 85"/>
              <a:gd name="T6" fmla="*/ 0 w 20"/>
              <a:gd name="T7" fmla="*/ 0 h 85"/>
              <a:gd name="T8" fmla="*/ 10 w 20"/>
              <a:gd name="T9" fmla="*/ 85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85">
                <a:moveTo>
                  <a:pt x="10" y="85"/>
                </a:move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  <a:lnTo>
                  <a:pt x="10" y="85"/>
                </a:lnTo>
                <a:close/>
              </a:path>
            </a:pathLst>
          </a:custGeom>
          <a:noFill/>
          <a:ln w="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3" name="Freeform 146"/>
          <p:cNvSpPr>
            <a:spLocks noEditPoints="1"/>
          </p:cNvSpPr>
          <p:nvPr/>
        </p:nvSpPr>
        <p:spPr bwMode="auto">
          <a:xfrm>
            <a:off x="6070600" y="2365377"/>
            <a:ext cx="525463" cy="2481262"/>
          </a:xfrm>
          <a:custGeom>
            <a:avLst/>
            <a:gdLst>
              <a:gd name="T0" fmla="*/ 0 w 331"/>
              <a:gd name="T1" fmla="*/ 0 h 1563"/>
              <a:gd name="T2" fmla="*/ 331 w 331"/>
              <a:gd name="T3" fmla="*/ 0 h 1563"/>
              <a:gd name="T4" fmla="*/ 331 w 331"/>
              <a:gd name="T5" fmla="*/ 1563 h 1563"/>
              <a:gd name="T6" fmla="*/ 0 w 331"/>
              <a:gd name="T7" fmla="*/ 1563 h 1563"/>
              <a:gd name="T8" fmla="*/ 0 w 331"/>
              <a:gd name="T9" fmla="*/ 0 h 1563"/>
              <a:gd name="T10" fmla="*/ 6 w 331"/>
              <a:gd name="T11" fmla="*/ 1560 h 1563"/>
              <a:gd name="T12" fmla="*/ 3 w 331"/>
              <a:gd name="T13" fmla="*/ 1557 h 1563"/>
              <a:gd name="T14" fmla="*/ 329 w 331"/>
              <a:gd name="T15" fmla="*/ 1557 h 1563"/>
              <a:gd name="T16" fmla="*/ 326 w 331"/>
              <a:gd name="T17" fmla="*/ 1560 h 1563"/>
              <a:gd name="T18" fmla="*/ 326 w 331"/>
              <a:gd name="T19" fmla="*/ 3 h 1563"/>
              <a:gd name="T20" fmla="*/ 329 w 331"/>
              <a:gd name="T21" fmla="*/ 6 h 1563"/>
              <a:gd name="T22" fmla="*/ 3 w 331"/>
              <a:gd name="T23" fmla="*/ 6 h 1563"/>
              <a:gd name="T24" fmla="*/ 6 w 331"/>
              <a:gd name="T25" fmla="*/ 3 h 1563"/>
              <a:gd name="T26" fmla="*/ 6 w 331"/>
              <a:gd name="T27" fmla="*/ 1560 h 15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" h="1563">
                <a:moveTo>
                  <a:pt x="0" y="0"/>
                </a:moveTo>
                <a:lnTo>
                  <a:pt x="331" y="0"/>
                </a:lnTo>
                <a:lnTo>
                  <a:pt x="331" y="1563"/>
                </a:lnTo>
                <a:lnTo>
                  <a:pt x="0" y="1563"/>
                </a:lnTo>
                <a:lnTo>
                  <a:pt x="0" y="0"/>
                </a:lnTo>
                <a:close/>
                <a:moveTo>
                  <a:pt x="6" y="1560"/>
                </a:moveTo>
                <a:lnTo>
                  <a:pt x="3" y="1557"/>
                </a:lnTo>
                <a:lnTo>
                  <a:pt x="329" y="1557"/>
                </a:lnTo>
                <a:lnTo>
                  <a:pt x="326" y="1560"/>
                </a:lnTo>
                <a:lnTo>
                  <a:pt x="326" y="3"/>
                </a:lnTo>
                <a:lnTo>
                  <a:pt x="329" y="6"/>
                </a:lnTo>
                <a:lnTo>
                  <a:pt x="3" y="6"/>
                </a:lnTo>
                <a:lnTo>
                  <a:pt x="6" y="3"/>
                </a:lnTo>
                <a:lnTo>
                  <a:pt x="6" y="156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4" name="Rectangle 147"/>
          <p:cNvSpPr>
            <a:spLocks noChangeArrowheads="1"/>
          </p:cNvSpPr>
          <p:nvPr/>
        </p:nvSpPr>
        <p:spPr bwMode="auto">
          <a:xfrm>
            <a:off x="6823075" y="2365377"/>
            <a:ext cx="534988" cy="1022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4" name="Rectangle 148"/>
          <p:cNvSpPr>
            <a:spLocks noChangeArrowheads="1"/>
          </p:cNvSpPr>
          <p:nvPr/>
        </p:nvSpPr>
        <p:spPr bwMode="auto">
          <a:xfrm>
            <a:off x="7086600" y="2570165"/>
            <a:ext cx="127000" cy="600075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5" name="Rectangle 149"/>
          <p:cNvSpPr>
            <a:spLocks noChangeArrowheads="1"/>
          </p:cNvSpPr>
          <p:nvPr/>
        </p:nvSpPr>
        <p:spPr bwMode="auto">
          <a:xfrm>
            <a:off x="6867525" y="2447927"/>
            <a:ext cx="26988" cy="8461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6" name="Rectangle 150"/>
          <p:cNvSpPr>
            <a:spLocks noChangeArrowheads="1"/>
          </p:cNvSpPr>
          <p:nvPr/>
        </p:nvSpPr>
        <p:spPr bwMode="auto">
          <a:xfrm>
            <a:off x="6867525" y="2447927"/>
            <a:ext cx="26988" cy="8461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7" name="Line 151"/>
          <p:cNvSpPr>
            <a:spLocks noChangeShapeType="1"/>
          </p:cNvSpPr>
          <p:nvPr/>
        </p:nvSpPr>
        <p:spPr bwMode="auto">
          <a:xfrm flipH="1">
            <a:off x="6888163" y="3025777"/>
            <a:ext cx="158750" cy="25558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8" name="Rectangle 152"/>
          <p:cNvSpPr>
            <a:spLocks noChangeArrowheads="1"/>
          </p:cNvSpPr>
          <p:nvPr/>
        </p:nvSpPr>
        <p:spPr bwMode="auto">
          <a:xfrm>
            <a:off x="6867525" y="3281365"/>
            <a:ext cx="406400" cy="460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9" name="Rectangle 153"/>
          <p:cNvSpPr>
            <a:spLocks noChangeArrowheads="1"/>
          </p:cNvSpPr>
          <p:nvPr/>
        </p:nvSpPr>
        <p:spPr bwMode="auto">
          <a:xfrm>
            <a:off x="6867525" y="3281365"/>
            <a:ext cx="406400" cy="460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0" name="Line 154"/>
          <p:cNvSpPr>
            <a:spLocks noChangeShapeType="1"/>
          </p:cNvSpPr>
          <p:nvPr/>
        </p:nvSpPr>
        <p:spPr bwMode="auto">
          <a:xfrm>
            <a:off x="7046913" y="2692402"/>
            <a:ext cx="0" cy="3333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1" name="Freeform 155"/>
          <p:cNvSpPr>
            <a:spLocks/>
          </p:cNvSpPr>
          <p:nvPr/>
        </p:nvSpPr>
        <p:spPr bwMode="auto">
          <a:xfrm>
            <a:off x="6888163" y="2447927"/>
            <a:ext cx="158750" cy="833438"/>
          </a:xfrm>
          <a:custGeom>
            <a:avLst/>
            <a:gdLst>
              <a:gd name="T0" fmla="*/ 100 w 100"/>
              <a:gd name="T1" fmla="*/ 154 h 525"/>
              <a:gd name="T2" fmla="*/ 0 w 100"/>
              <a:gd name="T3" fmla="*/ 0 h 525"/>
              <a:gd name="T4" fmla="*/ 0 w 100"/>
              <a:gd name="T5" fmla="*/ 525 h 525"/>
              <a:gd name="T6" fmla="*/ 100 w 100"/>
              <a:gd name="T7" fmla="*/ 364 h 525"/>
              <a:gd name="T8" fmla="*/ 100 w 100"/>
              <a:gd name="T9" fmla="*/ 154 h 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" h="525">
                <a:moveTo>
                  <a:pt x="100" y="154"/>
                </a:moveTo>
                <a:lnTo>
                  <a:pt x="0" y="0"/>
                </a:lnTo>
                <a:lnTo>
                  <a:pt x="0" y="525"/>
                </a:lnTo>
                <a:lnTo>
                  <a:pt x="100" y="364"/>
                </a:lnTo>
                <a:lnTo>
                  <a:pt x="100" y="154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2" name="Line 156"/>
          <p:cNvSpPr>
            <a:spLocks noChangeShapeType="1"/>
          </p:cNvSpPr>
          <p:nvPr/>
        </p:nvSpPr>
        <p:spPr bwMode="auto">
          <a:xfrm flipH="1" flipV="1">
            <a:off x="6888163" y="2447927"/>
            <a:ext cx="158750" cy="2444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3" name="Line 157"/>
          <p:cNvSpPr>
            <a:spLocks noChangeShapeType="1"/>
          </p:cNvSpPr>
          <p:nvPr/>
        </p:nvSpPr>
        <p:spPr bwMode="auto">
          <a:xfrm>
            <a:off x="6888163" y="2447927"/>
            <a:ext cx="0" cy="8334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4" name="Line 158"/>
          <p:cNvSpPr>
            <a:spLocks noChangeShapeType="1"/>
          </p:cNvSpPr>
          <p:nvPr/>
        </p:nvSpPr>
        <p:spPr bwMode="auto">
          <a:xfrm flipV="1">
            <a:off x="6888163" y="3025777"/>
            <a:ext cx="158750" cy="25558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5" name="Line 159"/>
          <p:cNvSpPr>
            <a:spLocks noChangeShapeType="1"/>
          </p:cNvSpPr>
          <p:nvPr/>
        </p:nvSpPr>
        <p:spPr bwMode="auto">
          <a:xfrm flipV="1">
            <a:off x="7046913" y="2692402"/>
            <a:ext cx="0" cy="3333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6" name="Freeform 160"/>
          <p:cNvSpPr>
            <a:spLocks/>
          </p:cNvSpPr>
          <p:nvPr/>
        </p:nvSpPr>
        <p:spPr bwMode="auto">
          <a:xfrm>
            <a:off x="7046913" y="2570165"/>
            <a:ext cx="39688" cy="588963"/>
          </a:xfrm>
          <a:custGeom>
            <a:avLst/>
            <a:gdLst>
              <a:gd name="T0" fmla="*/ 25 w 25"/>
              <a:gd name="T1" fmla="*/ 0 h 371"/>
              <a:gd name="T2" fmla="*/ 0 w 25"/>
              <a:gd name="T3" fmla="*/ 77 h 371"/>
              <a:gd name="T4" fmla="*/ 0 w 25"/>
              <a:gd name="T5" fmla="*/ 287 h 371"/>
              <a:gd name="T6" fmla="*/ 25 w 25"/>
              <a:gd name="T7" fmla="*/ 371 h 371"/>
              <a:gd name="T8" fmla="*/ 25 w 25"/>
              <a:gd name="T9" fmla="*/ 0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71">
                <a:moveTo>
                  <a:pt x="25" y="0"/>
                </a:moveTo>
                <a:lnTo>
                  <a:pt x="0" y="77"/>
                </a:lnTo>
                <a:lnTo>
                  <a:pt x="0" y="287"/>
                </a:lnTo>
                <a:lnTo>
                  <a:pt x="25" y="371"/>
                </a:lnTo>
                <a:lnTo>
                  <a:pt x="25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7" name="Line 161"/>
          <p:cNvSpPr>
            <a:spLocks noChangeShapeType="1"/>
          </p:cNvSpPr>
          <p:nvPr/>
        </p:nvSpPr>
        <p:spPr bwMode="auto">
          <a:xfrm flipH="1">
            <a:off x="7046913" y="2570165"/>
            <a:ext cx="39688" cy="1222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8" name="Line 162"/>
          <p:cNvSpPr>
            <a:spLocks noChangeShapeType="1"/>
          </p:cNvSpPr>
          <p:nvPr/>
        </p:nvSpPr>
        <p:spPr bwMode="auto">
          <a:xfrm>
            <a:off x="7046913" y="2692402"/>
            <a:ext cx="0" cy="3333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9" name="Line 163"/>
          <p:cNvSpPr>
            <a:spLocks noChangeShapeType="1"/>
          </p:cNvSpPr>
          <p:nvPr/>
        </p:nvSpPr>
        <p:spPr bwMode="auto">
          <a:xfrm>
            <a:off x="7046913" y="3025777"/>
            <a:ext cx="39688" cy="1333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0" name="Line 164"/>
          <p:cNvSpPr>
            <a:spLocks noChangeShapeType="1"/>
          </p:cNvSpPr>
          <p:nvPr/>
        </p:nvSpPr>
        <p:spPr bwMode="auto">
          <a:xfrm flipV="1">
            <a:off x="7086600" y="2570165"/>
            <a:ext cx="0" cy="588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1" name="Rectangle 165"/>
          <p:cNvSpPr>
            <a:spLocks noChangeArrowheads="1"/>
          </p:cNvSpPr>
          <p:nvPr/>
        </p:nvSpPr>
        <p:spPr bwMode="auto">
          <a:xfrm>
            <a:off x="7086600" y="2570165"/>
            <a:ext cx="127000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2" name="Rectangle 166"/>
          <p:cNvSpPr>
            <a:spLocks noChangeArrowheads="1"/>
          </p:cNvSpPr>
          <p:nvPr/>
        </p:nvSpPr>
        <p:spPr bwMode="auto">
          <a:xfrm>
            <a:off x="7086600" y="2570165"/>
            <a:ext cx="127000" cy="1111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3" name="Rectangle 167"/>
          <p:cNvSpPr>
            <a:spLocks noChangeArrowheads="1"/>
          </p:cNvSpPr>
          <p:nvPr/>
        </p:nvSpPr>
        <p:spPr bwMode="auto">
          <a:xfrm>
            <a:off x="7086600" y="2570165"/>
            <a:ext cx="120650" cy="588963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4" name="Line 168"/>
          <p:cNvSpPr>
            <a:spLocks noChangeShapeType="1"/>
          </p:cNvSpPr>
          <p:nvPr/>
        </p:nvSpPr>
        <p:spPr bwMode="auto">
          <a:xfrm flipH="1">
            <a:off x="7086600" y="2570165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5" name="Line 169"/>
          <p:cNvSpPr>
            <a:spLocks noChangeShapeType="1"/>
          </p:cNvSpPr>
          <p:nvPr/>
        </p:nvSpPr>
        <p:spPr bwMode="auto">
          <a:xfrm>
            <a:off x="7086600" y="2570165"/>
            <a:ext cx="0" cy="588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6" name="Line 170"/>
          <p:cNvSpPr>
            <a:spLocks noChangeShapeType="1"/>
          </p:cNvSpPr>
          <p:nvPr/>
        </p:nvSpPr>
        <p:spPr bwMode="auto">
          <a:xfrm>
            <a:off x="7086600" y="3159127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7" name="Line 171"/>
          <p:cNvSpPr>
            <a:spLocks noChangeShapeType="1"/>
          </p:cNvSpPr>
          <p:nvPr/>
        </p:nvSpPr>
        <p:spPr bwMode="auto">
          <a:xfrm flipV="1">
            <a:off x="7207250" y="2570165"/>
            <a:ext cx="0" cy="588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8" name="Rectangle 172"/>
          <p:cNvSpPr>
            <a:spLocks noChangeArrowheads="1"/>
          </p:cNvSpPr>
          <p:nvPr/>
        </p:nvSpPr>
        <p:spPr bwMode="auto">
          <a:xfrm>
            <a:off x="7207250" y="2814640"/>
            <a:ext cx="100013" cy="889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9" name="Line 173"/>
          <p:cNvSpPr>
            <a:spLocks noChangeShapeType="1"/>
          </p:cNvSpPr>
          <p:nvPr/>
        </p:nvSpPr>
        <p:spPr bwMode="auto">
          <a:xfrm flipH="1">
            <a:off x="7207250" y="2814640"/>
            <a:ext cx="10001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0" name="Line 174"/>
          <p:cNvSpPr>
            <a:spLocks noChangeShapeType="1"/>
          </p:cNvSpPr>
          <p:nvPr/>
        </p:nvSpPr>
        <p:spPr bwMode="auto">
          <a:xfrm>
            <a:off x="7207250" y="2814640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1" name="Line 175"/>
          <p:cNvSpPr>
            <a:spLocks noChangeShapeType="1"/>
          </p:cNvSpPr>
          <p:nvPr/>
        </p:nvSpPr>
        <p:spPr bwMode="auto">
          <a:xfrm>
            <a:off x="7207250" y="2903540"/>
            <a:ext cx="10001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2" name="Line 176"/>
          <p:cNvSpPr>
            <a:spLocks noChangeShapeType="1"/>
          </p:cNvSpPr>
          <p:nvPr/>
        </p:nvSpPr>
        <p:spPr bwMode="auto">
          <a:xfrm flipV="1">
            <a:off x="7307263" y="2814640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3" name="Rectangle 177"/>
          <p:cNvSpPr>
            <a:spLocks noChangeArrowheads="1"/>
          </p:cNvSpPr>
          <p:nvPr/>
        </p:nvSpPr>
        <p:spPr bwMode="auto">
          <a:xfrm>
            <a:off x="6888163" y="2947990"/>
            <a:ext cx="358775" cy="666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4" name="Rectangle 178"/>
          <p:cNvSpPr>
            <a:spLocks noChangeArrowheads="1"/>
          </p:cNvSpPr>
          <p:nvPr/>
        </p:nvSpPr>
        <p:spPr bwMode="auto">
          <a:xfrm>
            <a:off x="6888163" y="2947990"/>
            <a:ext cx="358775" cy="66675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5" name="Rectangle 179"/>
          <p:cNvSpPr>
            <a:spLocks noChangeArrowheads="1"/>
          </p:cNvSpPr>
          <p:nvPr/>
        </p:nvSpPr>
        <p:spPr bwMode="auto">
          <a:xfrm>
            <a:off x="7240588" y="2781302"/>
            <a:ext cx="33338" cy="5127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6" name="Rectangle 180"/>
          <p:cNvSpPr>
            <a:spLocks noChangeArrowheads="1"/>
          </p:cNvSpPr>
          <p:nvPr/>
        </p:nvSpPr>
        <p:spPr bwMode="auto">
          <a:xfrm>
            <a:off x="7240588" y="2781302"/>
            <a:ext cx="33338" cy="51276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7" name="Line 181"/>
          <p:cNvSpPr>
            <a:spLocks noChangeShapeType="1"/>
          </p:cNvSpPr>
          <p:nvPr/>
        </p:nvSpPr>
        <p:spPr bwMode="auto">
          <a:xfrm flipH="1">
            <a:off x="7086600" y="2625727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8" name="Line 182"/>
          <p:cNvSpPr>
            <a:spLocks noChangeShapeType="1"/>
          </p:cNvSpPr>
          <p:nvPr/>
        </p:nvSpPr>
        <p:spPr bwMode="auto">
          <a:xfrm flipH="1">
            <a:off x="7086600" y="2714627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9" name="Line 183"/>
          <p:cNvSpPr>
            <a:spLocks noChangeShapeType="1"/>
          </p:cNvSpPr>
          <p:nvPr/>
        </p:nvSpPr>
        <p:spPr bwMode="auto">
          <a:xfrm flipH="1">
            <a:off x="7086600" y="2881315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0" name="Line 184"/>
          <p:cNvSpPr>
            <a:spLocks noChangeShapeType="1"/>
          </p:cNvSpPr>
          <p:nvPr/>
        </p:nvSpPr>
        <p:spPr bwMode="auto">
          <a:xfrm flipH="1">
            <a:off x="7086600" y="3125790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1" name="Line 185"/>
          <p:cNvSpPr>
            <a:spLocks noChangeShapeType="1"/>
          </p:cNvSpPr>
          <p:nvPr/>
        </p:nvSpPr>
        <p:spPr bwMode="auto">
          <a:xfrm flipH="1">
            <a:off x="7086600" y="3059115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6" name="Freeform 187"/>
          <p:cNvSpPr>
            <a:spLocks noEditPoints="1"/>
          </p:cNvSpPr>
          <p:nvPr/>
        </p:nvSpPr>
        <p:spPr bwMode="auto">
          <a:xfrm>
            <a:off x="6813550" y="2355852"/>
            <a:ext cx="552450" cy="1041400"/>
          </a:xfrm>
          <a:custGeom>
            <a:avLst/>
            <a:gdLst>
              <a:gd name="T0" fmla="*/ 0 w 348"/>
              <a:gd name="T1" fmla="*/ 0 h 656"/>
              <a:gd name="T2" fmla="*/ 348 w 348"/>
              <a:gd name="T3" fmla="*/ 0 h 656"/>
              <a:gd name="T4" fmla="*/ 348 w 348"/>
              <a:gd name="T5" fmla="*/ 656 h 656"/>
              <a:gd name="T6" fmla="*/ 0 w 348"/>
              <a:gd name="T7" fmla="*/ 656 h 656"/>
              <a:gd name="T8" fmla="*/ 0 w 348"/>
              <a:gd name="T9" fmla="*/ 0 h 656"/>
              <a:gd name="T10" fmla="*/ 6 w 348"/>
              <a:gd name="T11" fmla="*/ 653 h 656"/>
              <a:gd name="T12" fmla="*/ 3 w 348"/>
              <a:gd name="T13" fmla="*/ 650 h 656"/>
              <a:gd name="T14" fmla="*/ 346 w 348"/>
              <a:gd name="T15" fmla="*/ 650 h 656"/>
              <a:gd name="T16" fmla="*/ 343 w 348"/>
              <a:gd name="T17" fmla="*/ 653 h 656"/>
              <a:gd name="T18" fmla="*/ 343 w 348"/>
              <a:gd name="T19" fmla="*/ 3 h 656"/>
              <a:gd name="T20" fmla="*/ 346 w 348"/>
              <a:gd name="T21" fmla="*/ 6 h 656"/>
              <a:gd name="T22" fmla="*/ 3 w 348"/>
              <a:gd name="T23" fmla="*/ 6 h 656"/>
              <a:gd name="T24" fmla="*/ 6 w 348"/>
              <a:gd name="T25" fmla="*/ 3 h 656"/>
              <a:gd name="T26" fmla="*/ 6 w 348"/>
              <a:gd name="T27" fmla="*/ 653 h 6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8" h="656">
                <a:moveTo>
                  <a:pt x="0" y="0"/>
                </a:moveTo>
                <a:lnTo>
                  <a:pt x="348" y="0"/>
                </a:lnTo>
                <a:lnTo>
                  <a:pt x="348" y="656"/>
                </a:lnTo>
                <a:lnTo>
                  <a:pt x="0" y="656"/>
                </a:lnTo>
                <a:lnTo>
                  <a:pt x="0" y="0"/>
                </a:lnTo>
                <a:close/>
                <a:moveTo>
                  <a:pt x="6" y="653"/>
                </a:moveTo>
                <a:lnTo>
                  <a:pt x="3" y="650"/>
                </a:lnTo>
                <a:lnTo>
                  <a:pt x="346" y="650"/>
                </a:lnTo>
                <a:lnTo>
                  <a:pt x="343" y="653"/>
                </a:lnTo>
                <a:lnTo>
                  <a:pt x="343" y="3"/>
                </a:lnTo>
                <a:lnTo>
                  <a:pt x="346" y="6"/>
                </a:lnTo>
                <a:lnTo>
                  <a:pt x="3" y="6"/>
                </a:lnTo>
                <a:lnTo>
                  <a:pt x="6" y="3"/>
                </a:lnTo>
                <a:lnTo>
                  <a:pt x="6" y="65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7" name="Rectangle 188"/>
          <p:cNvSpPr>
            <a:spLocks noChangeArrowheads="1"/>
          </p:cNvSpPr>
          <p:nvPr/>
        </p:nvSpPr>
        <p:spPr bwMode="auto">
          <a:xfrm>
            <a:off x="4173538" y="2133602"/>
            <a:ext cx="90488" cy="1358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8" name="Freeform 189"/>
          <p:cNvSpPr>
            <a:spLocks noEditPoints="1"/>
          </p:cNvSpPr>
          <p:nvPr/>
        </p:nvSpPr>
        <p:spPr bwMode="auto">
          <a:xfrm>
            <a:off x="4168775" y="2130427"/>
            <a:ext cx="100013" cy="1366837"/>
          </a:xfrm>
          <a:custGeom>
            <a:avLst/>
            <a:gdLst>
              <a:gd name="T0" fmla="*/ 0 w 63"/>
              <a:gd name="T1" fmla="*/ 0 h 861"/>
              <a:gd name="T2" fmla="*/ 63 w 63"/>
              <a:gd name="T3" fmla="*/ 0 h 861"/>
              <a:gd name="T4" fmla="*/ 63 w 63"/>
              <a:gd name="T5" fmla="*/ 861 h 861"/>
              <a:gd name="T6" fmla="*/ 0 w 63"/>
              <a:gd name="T7" fmla="*/ 861 h 861"/>
              <a:gd name="T8" fmla="*/ 0 w 63"/>
              <a:gd name="T9" fmla="*/ 0 h 861"/>
              <a:gd name="T10" fmla="*/ 6 w 63"/>
              <a:gd name="T11" fmla="*/ 858 h 861"/>
              <a:gd name="T12" fmla="*/ 3 w 63"/>
              <a:gd name="T13" fmla="*/ 855 h 861"/>
              <a:gd name="T14" fmla="*/ 60 w 63"/>
              <a:gd name="T15" fmla="*/ 855 h 861"/>
              <a:gd name="T16" fmla="*/ 57 w 63"/>
              <a:gd name="T17" fmla="*/ 858 h 861"/>
              <a:gd name="T18" fmla="*/ 57 w 63"/>
              <a:gd name="T19" fmla="*/ 2 h 861"/>
              <a:gd name="T20" fmla="*/ 60 w 63"/>
              <a:gd name="T21" fmla="*/ 5 h 861"/>
              <a:gd name="T22" fmla="*/ 3 w 63"/>
              <a:gd name="T23" fmla="*/ 5 h 861"/>
              <a:gd name="T24" fmla="*/ 6 w 63"/>
              <a:gd name="T25" fmla="*/ 2 h 861"/>
              <a:gd name="T26" fmla="*/ 6 w 63"/>
              <a:gd name="T27" fmla="*/ 858 h 86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3" h="861">
                <a:moveTo>
                  <a:pt x="0" y="0"/>
                </a:moveTo>
                <a:lnTo>
                  <a:pt x="63" y="0"/>
                </a:lnTo>
                <a:lnTo>
                  <a:pt x="63" y="861"/>
                </a:lnTo>
                <a:lnTo>
                  <a:pt x="0" y="861"/>
                </a:lnTo>
                <a:lnTo>
                  <a:pt x="0" y="0"/>
                </a:lnTo>
                <a:close/>
                <a:moveTo>
                  <a:pt x="6" y="858"/>
                </a:moveTo>
                <a:lnTo>
                  <a:pt x="3" y="855"/>
                </a:lnTo>
                <a:lnTo>
                  <a:pt x="60" y="855"/>
                </a:lnTo>
                <a:lnTo>
                  <a:pt x="57" y="858"/>
                </a:lnTo>
                <a:lnTo>
                  <a:pt x="57" y="2"/>
                </a:lnTo>
                <a:lnTo>
                  <a:pt x="60" y="5"/>
                </a:lnTo>
                <a:lnTo>
                  <a:pt x="3" y="5"/>
                </a:lnTo>
                <a:lnTo>
                  <a:pt x="6" y="2"/>
                </a:lnTo>
                <a:lnTo>
                  <a:pt x="6" y="85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grpSp>
        <p:nvGrpSpPr>
          <p:cNvPr id="257" name="Group 256"/>
          <p:cNvGrpSpPr/>
          <p:nvPr/>
        </p:nvGrpSpPr>
        <p:grpSpPr>
          <a:xfrm>
            <a:off x="4132263" y="3641727"/>
            <a:ext cx="236538" cy="1358900"/>
            <a:chOff x="4132263" y="3641727"/>
            <a:chExt cx="236538" cy="1358900"/>
          </a:xfrm>
        </p:grpSpPr>
        <p:sp>
          <p:nvSpPr>
            <p:cNvPr id="139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0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1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42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43" name="Rectangle 194"/>
          <p:cNvSpPr>
            <a:spLocks noChangeArrowheads="1"/>
          </p:cNvSpPr>
          <p:nvPr/>
        </p:nvSpPr>
        <p:spPr bwMode="auto">
          <a:xfrm>
            <a:off x="6823075" y="3714752"/>
            <a:ext cx="525463" cy="1012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6" name="Rectangle 195"/>
          <p:cNvSpPr>
            <a:spLocks noChangeArrowheads="1"/>
          </p:cNvSpPr>
          <p:nvPr/>
        </p:nvSpPr>
        <p:spPr bwMode="auto">
          <a:xfrm>
            <a:off x="7083425" y="3917951"/>
            <a:ext cx="123825" cy="595312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7" name="Rectangle 196"/>
          <p:cNvSpPr>
            <a:spLocks noChangeArrowheads="1"/>
          </p:cNvSpPr>
          <p:nvPr/>
        </p:nvSpPr>
        <p:spPr bwMode="auto">
          <a:xfrm>
            <a:off x="6867525" y="3795714"/>
            <a:ext cx="25400" cy="8382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8" name="Rectangle 197"/>
          <p:cNvSpPr>
            <a:spLocks noChangeArrowheads="1"/>
          </p:cNvSpPr>
          <p:nvPr/>
        </p:nvSpPr>
        <p:spPr bwMode="auto">
          <a:xfrm>
            <a:off x="6867525" y="3795714"/>
            <a:ext cx="25400" cy="838200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9" name="Line 198"/>
          <p:cNvSpPr>
            <a:spLocks noChangeShapeType="1"/>
          </p:cNvSpPr>
          <p:nvPr/>
        </p:nvSpPr>
        <p:spPr bwMode="auto">
          <a:xfrm flipH="1">
            <a:off x="6886575" y="4368801"/>
            <a:ext cx="157163" cy="2540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0" name="Rectangle 199"/>
          <p:cNvSpPr>
            <a:spLocks noChangeArrowheads="1"/>
          </p:cNvSpPr>
          <p:nvPr/>
        </p:nvSpPr>
        <p:spPr bwMode="auto">
          <a:xfrm>
            <a:off x="6867525" y="4622801"/>
            <a:ext cx="398463" cy="444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1" name="Rectangle 200"/>
          <p:cNvSpPr>
            <a:spLocks noChangeArrowheads="1"/>
          </p:cNvSpPr>
          <p:nvPr/>
        </p:nvSpPr>
        <p:spPr bwMode="auto">
          <a:xfrm>
            <a:off x="6867525" y="4622801"/>
            <a:ext cx="398463" cy="44450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2" name="Line 201"/>
          <p:cNvSpPr>
            <a:spLocks noChangeShapeType="1"/>
          </p:cNvSpPr>
          <p:nvPr/>
        </p:nvSpPr>
        <p:spPr bwMode="auto">
          <a:xfrm>
            <a:off x="7043738" y="4038601"/>
            <a:ext cx="0" cy="330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3" name="Freeform 202"/>
          <p:cNvSpPr>
            <a:spLocks/>
          </p:cNvSpPr>
          <p:nvPr/>
        </p:nvSpPr>
        <p:spPr bwMode="auto">
          <a:xfrm>
            <a:off x="6886575" y="3795714"/>
            <a:ext cx="157163" cy="827087"/>
          </a:xfrm>
          <a:custGeom>
            <a:avLst/>
            <a:gdLst>
              <a:gd name="T0" fmla="*/ 99 w 99"/>
              <a:gd name="T1" fmla="*/ 153 h 521"/>
              <a:gd name="T2" fmla="*/ 0 w 99"/>
              <a:gd name="T3" fmla="*/ 0 h 521"/>
              <a:gd name="T4" fmla="*/ 0 w 99"/>
              <a:gd name="T5" fmla="*/ 521 h 521"/>
              <a:gd name="T6" fmla="*/ 99 w 99"/>
              <a:gd name="T7" fmla="*/ 361 h 521"/>
              <a:gd name="T8" fmla="*/ 99 w 99"/>
              <a:gd name="T9" fmla="*/ 153 h 5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" h="521">
                <a:moveTo>
                  <a:pt x="99" y="153"/>
                </a:moveTo>
                <a:lnTo>
                  <a:pt x="0" y="0"/>
                </a:lnTo>
                <a:lnTo>
                  <a:pt x="0" y="521"/>
                </a:lnTo>
                <a:lnTo>
                  <a:pt x="99" y="361"/>
                </a:lnTo>
                <a:lnTo>
                  <a:pt x="99" y="15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4" name="Line 203"/>
          <p:cNvSpPr>
            <a:spLocks noChangeShapeType="1"/>
          </p:cNvSpPr>
          <p:nvPr/>
        </p:nvSpPr>
        <p:spPr bwMode="auto">
          <a:xfrm flipH="1" flipV="1">
            <a:off x="6886575" y="3795714"/>
            <a:ext cx="157163" cy="242887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5" name="Line 204"/>
          <p:cNvSpPr>
            <a:spLocks noChangeShapeType="1"/>
          </p:cNvSpPr>
          <p:nvPr/>
        </p:nvSpPr>
        <p:spPr bwMode="auto">
          <a:xfrm>
            <a:off x="6886575" y="3795714"/>
            <a:ext cx="0" cy="827087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6" name="Line 205"/>
          <p:cNvSpPr>
            <a:spLocks noChangeShapeType="1"/>
          </p:cNvSpPr>
          <p:nvPr/>
        </p:nvSpPr>
        <p:spPr bwMode="auto">
          <a:xfrm flipV="1">
            <a:off x="6886575" y="4368801"/>
            <a:ext cx="157163" cy="2540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7" name="Line 206"/>
          <p:cNvSpPr>
            <a:spLocks noChangeShapeType="1"/>
          </p:cNvSpPr>
          <p:nvPr/>
        </p:nvSpPr>
        <p:spPr bwMode="auto">
          <a:xfrm flipV="1">
            <a:off x="7043738" y="4038601"/>
            <a:ext cx="0" cy="330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8" name="Freeform 207"/>
          <p:cNvSpPr>
            <a:spLocks/>
          </p:cNvSpPr>
          <p:nvPr/>
        </p:nvSpPr>
        <p:spPr bwMode="auto">
          <a:xfrm>
            <a:off x="7043738" y="3917951"/>
            <a:ext cx="39688" cy="584200"/>
          </a:xfrm>
          <a:custGeom>
            <a:avLst/>
            <a:gdLst>
              <a:gd name="T0" fmla="*/ 25 w 25"/>
              <a:gd name="T1" fmla="*/ 0 h 368"/>
              <a:gd name="T2" fmla="*/ 0 w 25"/>
              <a:gd name="T3" fmla="*/ 76 h 368"/>
              <a:gd name="T4" fmla="*/ 0 w 25"/>
              <a:gd name="T5" fmla="*/ 284 h 368"/>
              <a:gd name="T6" fmla="*/ 25 w 25"/>
              <a:gd name="T7" fmla="*/ 368 h 368"/>
              <a:gd name="T8" fmla="*/ 25 w 25"/>
              <a:gd name="T9" fmla="*/ 0 h 3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68">
                <a:moveTo>
                  <a:pt x="25" y="0"/>
                </a:moveTo>
                <a:lnTo>
                  <a:pt x="0" y="76"/>
                </a:lnTo>
                <a:lnTo>
                  <a:pt x="0" y="284"/>
                </a:lnTo>
                <a:lnTo>
                  <a:pt x="25" y="368"/>
                </a:lnTo>
                <a:lnTo>
                  <a:pt x="25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9" name="Line 208"/>
          <p:cNvSpPr>
            <a:spLocks noChangeShapeType="1"/>
          </p:cNvSpPr>
          <p:nvPr/>
        </p:nvSpPr>
        <p:spPr bwMode="auto">
          <a:xfrm flipH="1">
            <a:off x="7043738" y="3917951"/>
            <a:ext cx="39688" cy="1206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0" name="Line 209"/>
          <p:cNvSpPr>
            <a:spLocks noChangeShapeType="1"/>
          </p:cNvSpPr>
          <p:nvPr/>
        </p:nvSpPr>
        <p:spPr bwMode="auto">
          <a:xfrm>
            <a:off x="7043738" y="4038601"/>
            <a:ext cx="0" cy="330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1" name="Line 210"/>
          <p:cNvSpPr>
            <a:spLocks noChangeShapeType="1"/>
          </p:cNvSpPr>
          <p:nvPr/>
        </p:nvSpPr>
        <p:spPr bwMode="auto">
          <a:xfrm>
            <a:off x="7043738" y="4368801"/>
            <a:ext cx="39688" cy="1333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2" name="Line 211"/>
          <p:cNvSpPr>
            <a:spLocks noChangeShapeType="1"/>
          </p:cNvSpPr>
          <p:nvPr/>
        </p:nvSpPr>
        <p:spPr bwMode="auto">
          <a:xfrm flipV="1">
            <a:off x="7083425" y="3917951"/>
            <a:ext cx="0" cy="584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3" name="Rectangle 212"/>
          <p:cNvSpPr>
            <a:spLocks noChangeArrowheads="1"/>
          </p:cNvSpPr>
          <p:nvPr/>
        </p:nvSpPr>
        <p:spPr bwMode="auto">
          <a:xfrm>
            <a:off x="7083425" y="3917951"/>
            <a:ext cx="123825" cy="11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4" name="Rectangle 213"/>
          <p:cNvSpPr>
            <a:spLocks noChangeArrowheads="1"/>
          </p:cNvSpPr>
          <p:nvPr/>
        </p:nvSpPr>
        <p:spPr bwMode="auto">
          <a:xfrm>
            <a:off x="7083425" y="3917951"/>
            <a:ext cx="123825" cy="11112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5" name="Rectangle 214"/>
          <p:cNvSpPr>
            <a:spLocks noChangeArrowheads="1"/>
          </p:cNvSpPr>
          <p:nvPr/>
        </p:nvSpPr>
        <p:spPr bwMode="auto">
          <a:xfrm>
            <a:off x="7083425" y="3917951"/>
            <a:ext cx="117475" cy="584200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6" name="Line 215"/>
          <p:cNvSpPr>
            <a:spLocks noChangeShapeType="1"/>
          </p:cNvSpPr>
          <p:nvPr/>
        </p:nvSpPr>
        <p:spPr bwMode="auto">
          <a:xfrm flipH="1">
            <a:off x="7083425" y="3917951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7" name="Line 216"/>
          <p:cNvSpPr>
            <a:spLocks noChangeShapeType="1"/>
          </p:cNvSpPr>
          <p:nvPr/>
        </p:nvSpPr>
        <p:spPr bwMode="auto">
          <a:xfrm>
            <a:off x="7083425" y="3917951"/>
            <a:ext cx="0" cy="584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8" name="Line 217"/>
          <p:cNvSpPr>
            <a:spLocks noChangeShapeType="1"/>
          </p:cNvSpPr>
          <p:nvPr/>
        </p:nvSpPr>
        <p:spPr bwMode="auto">
          <a:xfrm>
            <a:off x="7083425" y="4502151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9" name="Line 218"/>
          <p:cNvSpPr>
            <a:spLocks noChangeShapeType="1"/>
          </p:cNvSpPr>
          <p:nvPr/>
        </p:nvSpPr>
        <p:spPr bwMode="auto">
          <a:xfrm flipV="1">
            <a:off x="7200900" y="3917951"/>
            <a:ext cx="0" cy="584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0" name="Rectangle 219"/>
          <p:cNvSpPr>
            <a:spLocks noChangeArrowheads="1"/>
          </p:cNvSpPr>
          <p:nvPr/>
        </p:nvSpPr>
        <p:spPr bwMode="auto">
          <a:xfrm>
            <a:off x="7200900" y="4159251"/>
            <a:ext cx="98425" cy="889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1" name="Line 220"/>
          <p:cNvSpPr>
            <a:spLocks noChangeShapeType="1"/>
          </p:cNvSpPr>
          <p:nvPr/>
        </p:nvSpPr>
        <p:spPr bwMode="auto">
          <a:xfrm flipH="1">
            <a:off x="7200900" y="4159251"/>
            <a:ext cx="9842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2" name="Line 221"/>
          <p:cNvSpPr>
            <a:spLocks noChangeShapeType="1"/>
          </p:cNvSpPr>
          <p:nvPr/>
        </p:nvSpPr>
        <p:spPr bwMode="auto">
          <a:xfrm>
            <a:off x="7200900" y="4159251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3" name="Line 222"/>
          <p:cNvSpPr>
            <a:spLocks noChangeShapeType="1"/>
          </p:cNvSpPr>
          <p:nvPr/>
        </p:nvSpPr>
        <p:spPr bwMode="auto">
          <a:xfrm>
            <a:off x="7200900" y="4248151"/>
            <a:ext cx="9842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4" name="Line 223"/>
          <p:cNvSpPr>
            <a:spLocks noChangeShapeType="1"/>
          </p:cNvSpPr>
          <p:nvPr/>
        </p:nvSpPr>
        <p:spPr bwMode="auto">
          <a:xfrm flipV="1">
            <a:off x="7299325" y="4159251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5" name="Rectangle 224"/>
          <p:cNvSpPr>
            <a:spLocks noChangeArrowheads="1"/>
          </p:cNvSpPr>
          <p:nvPr/>
        </p:nvSpPr>
        <p:spPr bwMode="auto">
          <a:xfrm>
            <a:off x="6886575" y="4292601"/>
            <a:ext cx="352425" cy="65087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6" name="Rectangle 225"/>
          <p:cNvSpPr>
            <a:spLocks noChangeArrowheads="1"/>
          </p:cNvSpPr>
          <p:nvPr/>
        </p:nvSpPr>
        <p:spPr bwMode="auto">
          <a:xfrm>
            <a:off x="6886575" y="4292601"/>
            <a:ext cx="352425" cy="65087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7" name="Rectangle 226"/>
          <p:cNvSpPr>
            <a:spLocks noChangeArrowheads="1"/>
          </p:cNvSpPr>
          <p:nvPr/>
        </p:nvSpPr>
        <p:spPr bwMode="auto">
          <a:xfrm>
            <a:off x="7232650" y="4127501"/>
            <a:ext cx="33338" cy="506412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8" name="Rectangle 227"/>
          <p:cNvSpPr>
            <a:spLocks noChangeArrowheads="1"/>
          </p:cNvSpPr>
          <p:nvPr/>
        </p:nvSpPr>
        <p:spPr bwMode="auto">
          <a:xfrm>
            <a:off x="7232650" y="4127501"/>
            <a:ext cx="33338" cy="506412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9" name="Line 228"/>
          <p:cNvSpPr>
            <a:spLocks noChangeShapeType="1"/>
          </p:cNvSpPr>
          <p:nvPr/>
        </p:nvSpPr>
        <p:spPr bwMode="auto">
          <a:xfrm flipH="1">
            <a:off x="7083425" y="3971926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0" name="Line 229"/>
          <p:cNvSpPr>
            <a:spLocks noChangeShapeType="1"/>
          </p:cNvSpPr>
          <p:nvPr/>
        </p:nvSpPr>
        <p:spPr bwMode="auto">
          <a:xfrm flipH="1">
            <a:off x="7083425" y="4060826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1" name="Line 230"/>
          <p:cNvSpPr>
            <a:spLocks noChangeShapeType="1"/>
          </p:cNvSpPr>
          <p:nvPr/>
        </p:nvSpPr>
        <p:spPr bwMode="auto">
          <a:xfrm flipH="1">
            <a:off x="7083425" y="4225926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2" name="Line 231"/>
          <p:cNvSpPr>
            <a:spLocks noChangeShapeType="1"/>
          </p:cNvSpPr>
          <p:nvPr/>
        </p:nvSpPr>
        <p:spPr bwMode="auto">
          <a:xfrm flipH="1">
            <a:off x="7083425" y="4468814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3" name="Line 232"/>
          <p:cNvSpPr>
            <a:spLocks noChangeShapeType="1"/>
          </p:cNvSpPr>
          <p:nvPr/>
        </p:nvSpPr>
        <p:spPr bwMode="auto">
          <a:xfrm flipH="1">
            <a:off x="7083425" y="4402139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5" name="Freeform 234"/>
          <p:cNvSpPr>
            <a:spLocks noEditPoints="1"/>
          </p:cNvSpPr>
          <p:nvPr/>
        </p:nvSpPr>
        <p:spPr bwMode="auto">
          <a:xfrm>
            <a:off x="6813550" y="3705227"/>
            <a:ext cx="544513" cy="1031875"/>
          </a:xfrm>
          <a:custGeom>
            <a:avLst/>
            <a:gdLst>
              <a:gd name="T0" fmla="*/ 0 w 343"/>
              <a:gd name="T1" fmla="*/ 0 h 650"/>
              <a:gd name="T2" fmla="*/ 343 w 343"/>
              <a:gd name="T3" fmla="*/ 0 h 650"/>
              <a:gd name="T4" fmla="*/ 343 w 343"/>
              <a:gd name="T5" fmla="*/ 650 h 650"/>
              <a:gd name="T6" fmla="*/ 0 w 343"/>
              <a:gd name="T7" fmla="*/ 650 h 650"/>
              <a:gd name="T8" fmla="*/ 0 w 343"/>
              <a:gd name="T9" fmla="*/ 0 h 650"/>
              <a:gd name="T10" fmla="*/ 6 w 343"/>
              <a:gd name="T11" fmla="*/ 647 h 650"/>
              <a:gd name="T12" fmla="*/ 3 w 343"/>
              <a:gd name="T13" fmla="*/ 644 h 650"/>
              <a:gd name="T14" fmla="*/ 340 w 343"/>
              <a:gd name="T15" fmla="*/ 644 h 650"/>
              <a:gd name="T16" fmla="*/ 337 w 343"/>
              <a:gd name="T17" fmla="*/ 647 h 650"/>
              <a:gd name="T18" fmla="*/ 337 w 343"/>
              <a:gd name="T19" fmla="*/ 3 h 650"/>
              <a:gd name="T20" fmla="*/ 340 w 343"/>
              <a:gd name="T21" fmla="*/ 6 h 650"/>
              <a:gd name="T22" fmla="*/ 3 w 343"/>
              <a:gd name="T23" fmla="*/ 6 h 650"/>
              <a:gd name="T24" fmla="*/ 6 w 343"/>
              <a:gd name="T25" fmla="*/ 3 h 650"/>
              <a:gd name="T26" fmla="*/ 6 w 343"/>
              <a:gd name="T27" fmla="*/ 647 h 6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3" h="650">
                <a:moveTo>
                  <a:pt x="0" y="0"/>
                </a:moveTo>
                <a:lnTo>
                  <a:pt x="343" y="0"/>
                </a:lnTo>
                <a:lnTo>
                  <a:pt x="343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6" y="647"/>
                </a:moveTo>
                <a:lnTo>
                  <a:pt x="3" y="644"/>
                </a:lnTo>
                <a:lnTo>
                  <a:pt x="340" y="644"/>
                </a:lnTo>
                <a:lnTo>
                  <a:pt x="337" y="647"/>
                </a:lnTo>
                <a:lnTo>
                  <a:pt x="337" y="3"/>
                </a:lnTo>
                <a:lnTo>
                  <a:pt x="340" y="6"/>
                </a:lnTo>
                <a:lnTo>
                  <a:pt x="3" y="6"/>
                </a:lnTo>
                <a:lnTo>
                  <a:pt x="6" y="3"/>
                </a:lnTo>
                <a:lnTo>
                  <a:pt x="6" y="64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6" name="Rectangle 235"/>
          <p:cNvSpPr>
            <a:spLocks noChangeArrowheads="1"/>
          </p:cNvSpPr>
          <p:nvPr/>
        </p:nvSpPr>
        <p:spPr bwMode="auto">
          <a:xfrm>
            <a:off x="3498850" y="3179764"/>
            <a:ext cx="498475" cy="633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7" name="Freeform 236"/>
          <p:cNvSpPr>
            <a:spLocks/>
          </p:cNvSpPr>
          <p:nvPr/>
        </p:nvSpPr>
        <p:spPr bwMode="auto">
          <a:xfrm>
            <a:off x="3541713" y="3236914"/>
            <a:ext cx="409575" cy="522287"/>
          </a:xfrm>
          <a:custGeom>
            <a:avLst/>
            <a:gdLst>
              <a:gd name="T0" fmla="*/ 123 w 258"/>
              <a:gd name="T1" fmla="*/ 0 h 329"/>
              <a:gd name="T2" fmla="*/ 0 w 258"/>
              <a:gd name="T3" fmla="*/ 149 h 329"/>
              <a:gd name="T4" fmla="*/ 42 w 258"/>
              <a:gd name="T5" fmla="*/ 149 h 329"/>
              <a:gd name="T6" fmla="*/ 42 w 258"/>
              <a:gd name="T7" fmla="*/ 329 h 329"/>
              <a:gd name="T8" fmla="*/ 223 w 258"/>
              <a:gd name="T9" fmla="*/ 329 h 329"/>
              <a:gd name="T10" fmla="*/ 223 w 258"/>
              <a:gd name="T11" fmla="*/ 149 h 329"/>
              <a:gd name="T12" fmla="*/ 258 w 258"/>
              <a:gd name="T13" fmla="*/ 149 h 329"/>
              <a:gd name="T14" fmla="*/ 258 w 258"/>
              <a:gd name="T15" fmla="*/ 149 h 329"/>
              <a:gd name="T16" fmla="*/ 123 w 258"/>
              <a:gd name="T17" fmla="*/ 0 h 3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8" h="329">
                <a:moveTo>
                  <a:pt x="123" y="0"/>
                </a:moveTo>
                <a:lnTo>
                  <a:pt x="0" y="149"/>
                </a:lnTo>
                <a:lnTo>
                  <a:pt x="42" y="149"/>
                </a:lnTo>
                <a:lnTo>
                  <a:pt x="42" y="329"/>
                </a:lnTo>
                <a:lnTo>
                  <a:pt x="223" y="329"/>
                </a:lnTo>
                <a:lnTo>
                  <a:pt x="223" y="149"/>
                </a:lnTo>
                <a:lnTo>
                  <a:pt x="258" y="149"/>
                </a:lnTo>
                <a:lnTo>
                  <a:pt x="123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8" name="Line 237"/>
          <p:cNvSpPr>
            <a:spLocks noChangeShapeType="1"/>
          </p:cNvSpPr>
          <p:nvPr/>
        </p:nvSpPr>
        <p:spPr bwMode="auto">
          <a:xfrm flipH="1">
            <a:off x="3541713" y="3236914"/>
            <a:ext cx="195263" cy="236537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9" name="Line 238"/>
          <p:cNvSpPr>
            <a:spLocks noChangeShapeType="1"/>
          </p:cNvSpPr>
          <p:nvPr/>
        </p:nvSpPr>
        <p:spPr bwMode="auto">
          <a:xfrm>
            <a:off x="3541713" y="3473452"/>
            <a:ext cx="66675" cy="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0" name="Line 239"/>
          <p:cNvSpPr>
            <a:spLocks noChangeShapeType="1"/>
          </p:cNvSpPr>
          <p:nvPr/>
        </p:nvSpPr>
        <p:spPr bwMode="auto">
          <a:xfrm>
            <a:off x="3608388" y="3473452"/>
            <a:ext cx="0" cy="28575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1" name="Line 240"/>
          <p:cNvSpPr>
            <a:spLocks noChangeShapeType="1"/>
          </p:cNvSpPr>
          <p:nvPr/>
        </p:nvSpPr>
        <p:spPr bwMode="auto">
          <a:xfrm>
            <a:off x="3608388" y="3759202"/>
            <a:ext cx="287338" cy="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2" name="Line 241"/>
          <p:cNvSpPr>
            <a:spLocks noChangeShapeType="1"/>
          </p:cNvSpPr>
          <p:nvPr/>
        </p:nvSpPr>
        <p:spPr bwMode="auto">
          <a:xfrm flipV="1">
            <a:off x="3895725" y="3473452"/>
            <a:ext cx="0" cy="28575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3" name="Line 242"/>
          <p:cNvSpPr>
            <a:spLocks noChangeShapeType="1"/>
          </p:cNvSpPr>
          <p:nvPr/>
        </p:nvSpPr>
        <p:spPr bwMode="auto">
          <a:xfrm>
            <a:off x="3895725" y="3473452"/>
            <a:ext cx="55563" cy="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4" name="Line 243"/>
          <p:cNvSpPr>
            <a:spLocks noChangeShapeType="1"/>
          </p:cNvSpPr>
          <p:nvPr/>
        </p:nvSpPr>
        <p:spPr bwMode="auto">
          <a:xfrm flipH="1" flipV="1">
            <a:off x="3736975" y="3236914"/>
            <a:ext cx="214313" cy="236537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5" name="Freeform 244"/>
          <p:cNvSpPr>
            <a:spLocks noEditPoints="1"/>
          </p:cNvSpPr>
          <p:nvPr/>
        </p:nvSpPr>
        <p:spPr bwMode="auto">
          <a:xfrm>
            <a:off x="3489325" y="3170239"/>
            <a:ext cx="515938" cy="652462"/>
          </a:xfrm>
          <a:custGeom>
            <a:avLst/>
            <a:gdLst>
              <a:gd name="T0" fmla="*/ 0 w 325"/>
              <a:gd name="T1" fmla="*/ 411 h 411"/>
              <a:gd name="T2" fmla="*/ 0 w 325"/>
              <a:gd name="T3" fmla="*/ 0 h 411"/>
              <a:gd name="T4" fmla="*/ 325 w 325"/>
              <a:gd name="T5" fmla="*/ 0 h 411"/>
              <a:gd name="T6" fmla="*/ 325 w 325"/>
              <a:gd name="T7" fmla="*/ 411 h 411"/>
              <a:gd name="T8" fmla="*/ 0 w 325"/>
              <a:gd name="T9" fmla="*/ 411 h 411"/>
              <a:gd name="T10" fmla="*/ 322 w 325"/>
              <a:gd name="T11" fmla="*/ 405 h 411"/>
              <a:gd name="T12" fmla="*/ 320 w 325"/>
              <a:gd name="T13" fmla="*/ 408 h 411"/>
              <a:gd name="T14" fmla="*/ 320 w 325"/>
              <a:gd name="T15" fmla="*/ 3 h 411"/>
              <a:gd name="T16" fmla="*/ 322 w 325"/>
              <a:gd name="T17" fmla="*/ 6 h 411"/>
              <a:gd name="T18" fmla="*/ 3 w 325"/>
              <a:gd name="T19" fmla="*/ 6 h 411"/>
              <a:gd name="T20" fmla="*/ 6 w 325"/>
              <a:gd name="T21" fmla="*/ 3 h 411"/>
              <a:gd name="T22" fmla="*/ 6 w 325"/>
              <a:gd name="T23" fmla="*/ 408 h 411"/>
              <a:gd name="T24" fmla="*/ 3 w 325"/>
              <a:gd name="T25" fmla="*/ 405 h 411"/>
              <a:gd name="T26" fmla="*/ 322 w 325"/>
              <a:gd name="T27" fmla="*/ 405 h 4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25" h="411">
                <a:moveTo>
                  <a:pt x="0" y="411"/>
                </a:moveTo>
                <a:lnTo>
                  <a:pt x="0" y="0"/>
                </a:lnTo>
                <a:lnTo>
                  <a:pt x="325" y="0"/>
                </a:lnTo>
                <a:lnTo>
                  <a:pt x="325" y="411"/>
                </a:lnTo>
                <a:lnTo>
                  <a:pt x="0" y="411"/>
                </a:lnTo>
                <a:close/>
                <a:moveTo>
                  <a:pt x="322" y="405"/>
                </a:moveTo>
                <a:lnTo>
                  <a:pt x="320" y="408"/>
                </a:lnTo>
                <a:lnTo>
                  <a:pt x="320" y="3"/>
                </a:lnTo>
                <a:lnTo>
                  <a:pt x="322" y="6"/>
                </a:lnTo>
                <a:lnTo>
                  <a:pt x="3" y="6"/>
                </a:lnTo>
                <a:lnTo>
                  <a:pt x="6" y="3"/>
                </a:lnTo>
                <a:lnTo>
                  <a:pt x="6" y="408"/>
                </a:lnTo>
                <a:lnTo>
                  <a:pt x="3" y="405"/>
                </a:lnTo>
                <a:lnTo>
                  <a:pt x="322" y="405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3" name="5-Point Star 242"/>
          <p:cNvSpPr/>
          <p:nvPr/>
        </p:nvSpPr>
        <p:spPr>
          <a:xfrm>
            <a:off x="4427538" y="984251"/>
            <a:ext cx="1439862" cy="1296988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18%</a:t>
            </a:r>
          </a:p>
        </p:txBody>
      </p:sp>
      <p:sp>
        <p:nvSpPr>
          <p:cNvPr id="244" name="Oval 243"/>
          <p:cNvSpPr/>
          <p:nvPr/>
        </p:nvSpPr>
        <p:spPr>
          <a:xfrm>
            <a:off x="7451727" y="4005263"/>
            <a:ext cx="720725" cy="215900"/>
          </a:xfrm>
          <a:prstGeom prst="ellipse">
            <a:avLst/>
          </a:prstGeom>
          <a:noFill/>
          <a:ln w="28575">
            <a:solidFill>
              <a:srgbClr val="F015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5" name="TextBox 6"/>
          <p:cNvSpPr txBox="1">
            <a:spLocks noChangeArrowheads="1"/>
          </p:cNvSpPr>
          <p:nvPr/>
        </p:nvSpPr>
        <p:spPr bwMode="auto">
          <a:xfrm>
            <a:off x="2843214" y="5845175"/>
            <a:ext cx="3752950" cy="369332"/>
          </a:xfrm>
          <a:prstGeom prst="rect">
            <a:avLst/>
          </a:prstGeom>
          <a:solidFill>
            <a:srgbClr val="F015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latin typeface="Boxed Book" panose="02000506040000020004" pitchFamily="2" charset="0"/>
              </a:rPr>
              <a:t>Supply Temp Adds Load to Space</a:t>
            </a:r>
          </a:p>
        </p:txBody>
      </p:sp>
      <p:cxnSp>
        <p:nvCxnSpPr>
          <p:cNvPr id="246" name="Straight Arrow Connector 245"/>
          <p:cNvCxnSpPr>
            <a:stCxn id="245" idx="3"/>
          </p:cNvCxnSpPr>
          <p:nvPr/>
        </p:nvCxnSpPr>
        <p:spPr>
          <a:xfrm flipV="1">
            <a:off x="6596164" y="4292603"/>
            <a:ext cx="1000026" cy="1737238"/>
          </a:xfrm>
          <a:prstGeom prst="straightConnector1">
            <a:avLst/>
          </a:prstGeom>
          <a:ln w="28575">
            <a:solidFill>
              <a:srgbClr val="F015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84163" y="1871667"/>
            <a:ext cx="8568661" cy="3211676"/>
            <a:chOff x="284163" y="1871667"/>
            <a:chExt cx="8568661" cy="3211676"/>
          </a:xfrm>
        </p:grpSpPr>
        <p:sp>
          <p:nvSpPr>
            <p:cNvPr id="248" name="Rectangle 8"/>
            <p:cNvSpPr>
              <a:spLocks noChangeArrowheads="1"/>
            </p:cNvSpPr>
            <p:nvPr/>
          </p:nvSpPr>
          <p:spPr bwMode="auto">
            <a:xfrm>
              <a:off x="284163" y="1963737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9" name="Rectangle 248"/>
            <p:cNvSpPr>
              <a:spLocks noChangeArrowheads="1"/>
            </p:cNvSpPr>
            <p:nvPr/>
          </p:nvSpPr>
          <p:spPr bwMode="auto">
            <a:xfrm>
              <a:off x="7772400" y="4837122"/>
              <a:ext cx="9585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0" name="Rectangle 249"/>
            <p:cNvSpPr>
              <a:spLocks noChangeArrowheads="1"/>
            </p:cNvSpPr>
            <p:nvPr/>
          </p:nvSpPr>
          <p:spPr bwMode="auto">
            <a:xfrm>
              <a:off x="7772400" y="1871667"/>
              <a:ext cx="108042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1" name="Rectangle 250"/>
            <p:cNvSpPr>
              <a:spLocks noChangeArrowheads="1"/>
            </p:cNvSpPr>
            <p:nvPr/>
          </p:nvSpPr>
          <p:spPr bwMode="auto">
            <a:xfrm>
              <a:off x="2838639" y="4837122"/>
              <a:ext cx="94577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95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49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 #</a:t>
            </a:r>
            <a:r>
              <a:rPr lang="en-US" dirty="0" smtClean="0"/>
              <a:t>2 – Part Load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00113" y="4660901"/>
            <a:ext cx="14398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351338" y="981075"/>
            <a:ext cx="1439862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30%</a:t>
            </a:r>
          </a:p>
        </p:txBody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250825" y="1600202"/>
            <a:ext cx="864235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525963" y="2487614"/>
            <a:ext cx="46038" cy="0"/>
          </a:xfrm>
          <a:prstGeom prst="line">
            <a:avLst/>
          </a:prstGeom>
          <a:noFill/>
          <a:ln w="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525963" y="2487614"/>
            <a:ext cx="46038" cy="952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4525963" y="2497139"/>
            <a:ext cx="36513" cy="0"/>
          </a:xfrm>
          <a:prstGeom prst="line">
            <a:avLst/>
          </a:prstGeom>
          <a:noFill/>
          <a:ln w="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25963" y="2497139"/>
            <a:ext cx="36513" cy="7937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4525963" y="2505077"/>
            <a:ext cx="28575" cy="0"/>
          </a:xfrm>
          <a:prstGeom prst="line">
            <a:avLst/>
          </a:prstGeom>
          <a:noFill/>
          <a:ln w="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4525963" y="2505077"/>
            <a:ext cx="28575" cy="952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4525963" y="2514602"/>
            <a:ext cx="19050" cy="0"/>
          </a:xfrm>
          <a:prstGeom prst="line">
            <a:avLst/>
          </a:prstGeom>
          <a:noFill/>
          <a:ln w="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4525963" y="2514602"/>
            <a:ext cx="19050" cy="952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4525963" y="2524127"/>
            <a:ext cx="9525" cy="0"/>
          </a:xfrm>
          <a:prstGeom prst="line">
            <a:avLst/>
          </a:prstGeom>
          <a:noFill/>
          <a:ln w="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4525963" y="2524127"/>
            <a:ext cx="9525" cy="7937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763713" y="1609727"/>
            <a:ext cx="1257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Total Energy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5857875" y="1609727"/>
            <a:ext cx="10890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Active DH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802063" y="1844677"/>
            <a:ext cx="7731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Heating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6038850" y="1871664"/>
            <a:ext cx="8016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138863" y="2106614"/>
            <a:ext cx="5445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1201738" y="2514602"/>
            <a:ext cx="4905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70.0°db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690688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1763713" y="2514602"/>
            <a:ext cx="5222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70.0°wb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2670175" y="2514602"/>
            <a:ext cx="4778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73.4°db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3159125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3230563" y="2514602"/>
            <a:ext cx="5254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69.4°wb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4699000" y="2514602"/>
            <a:ext cx="5540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104.9°db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5260975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5332413" y="2514602"/>
            <a:ext cx="5207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78.0°wb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7651750" y="2514602"/>
            <a:ext cx="503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89.9°db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150225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8231188" y="2514602"/>
            <a:ext cx="5064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77.3°wb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1201738" y="4054477"/>
            <a:ext cx="4778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74.5°db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1690688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1763713" y="4054477"/>
            <a:ext cx="5111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65.1°wb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2670175" y="4054477"/>
            <a:ext cx="4889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75.0°db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3159125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3230563" y="4054477"/>
            <a:ext cx="5318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62.5°wb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4772025" y="4054477"/>
            <a:ext cx="50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58.0°db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6" name="Rectangle 42"/>
          <p:cNvSpPr>
            <a:spLocks noChangeArrowheads="1"/>
          </p:cNvSpPr>
          <p:nvPr/>
        </p:nvSpPr>
        <p:spPr bwMode="auto">
          <a:xfrm>
            <a:off x="5334000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5405438" y="4054477"/>
            <a:ext cx="5207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57.0°wb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7651750" y="4054477"/>
            <a:ext cx="4889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75.0°db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8150225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0" name="Rectangle 46"/>
          <p:cNvSpPr>
            <a:spLocks noChangeArrowheads="1"/>
          </p:cNvSpPr>
          <p:nvPr/>
        </p:nvSpPr>
        <p:spPr bwMode="auto">
          <a:xfrm>
            <a:off x="8231188" y="4054477"/>
            <a:ext cx="5334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59.5°wb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6138863" y="4968877"/>
            <a:ext cx="5445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3811588" y="5157789"/>
            <a:ext cx="755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Cooling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6038850" y="5184777"/>
            <a:ext cx="8016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5568950" y="5357814"/>
            <a:ext cx="15890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424242"/>
                </a:solidFill>
                <a:latin typeface="Boxed Book" panose="02000506040000020004" pitchFamily="2" charset="0"/>
              </a:rPr>
              <a:t>(PD Wheel Speed RPM) </a:t>
            </a:r>
            <a:r>
              <a:rPr lang="en-US" altLang="en-US" sz="900" dirty="0" smtClean="0">
                <a:solidFill>
                  <a:srgbClr val="424242"/>
                </a:solidFill>
                <a:latin typeface="Boxed Book" panose="02000506040000020004" pitchFamily="2" charset="0"/>
              </a:rPr>
              <a:t>– 0.61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6754813" y="5357814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1908175" y="5511802"/>
            <a:ext cx="11953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(Return Side Pressure)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1900238" y="1871664"/>
            <a:ext cx="12049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(Supply Side Pressure)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2189163" y="2106614"/>
            <a:ext cx="57785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0.80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2279650" y="4940302"/>
            <a:ext cx="3444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0.797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1990725" y="5157789"/>
            <a:ext cx="10525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TE Effectiveness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2189163" y="5357814"/>
            <a:ext cx="56515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0.70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4953000" y="2297114"/>
            <a:ext cx="6937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9,828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5" name="Rectangle 65"/>
          <p:cNvSpPr>
            <a:spLocks noChangeArrowheads="1"/>
          </p:cNvSpPr>
          <p:nvPr/>
        </p:nvSpPr>
        <p:spPr bwMode="auto">
          <a:xfrm>
            <a:off x="5051425" y="2732089"/>
            <a:ext cx="50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102.1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943475" y="2949577"/>
            <a:ext cx="7318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41.4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7" name="Rectangle 67"/>
          <p:cNvSpPr>
            <a:spLocks noChangeArrowheads="1"/>
          </p:cNvSpPr>
          <p:nvPr/>
        </p:nvSpPr>
        <p:spPr bwMode="auto">
          <a:xfrm>
            <a:off x="7923213" y="2732089"/>
            <a:ext cx="4984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122.1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7805738" y="4487864"/>
            <a:ext cx="7762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26.0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9" name="Rectangle 69"/>
          <p:cNvSpPr>
            <a:spLocks noChangeArrowheads="1"/>
          </p:cNvSpPr>
          <p:nvPr/>
        </p:nvSpPr>
        <p:spPr bwMode="auto">
          <a:xfrm>
            <a:off x="4916488" y="3836989"/>
            <a:ext cx="757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0" name="Rectangle 70"/>
          <p:cNvSpPr>
            <a:spLocks noChangeArrowheads="1"/>
          </p:cNvSpPr>
          <p:nvPr/>
        </p:nvSpPr>
        <p:spPr bwMode="auto">
          <a:xfrm>
            <a:off x="5087938" y="4270377"/>
            <a:ext cx="4667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68.0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1" name="Rectangle 71"/>
          <p:cNvSpPr>
            <a:spLocks noChangeArrowheads="1"/>
          </p:cNvSpPr>
          <p:nvPr/>
        </p:nvSpPr>
        <p:spPr bwMode="auto">
          <a:xfrm>
            <a:off x="4943475" y="4487864"/>
            <a:ext cx="7635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24.5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7788275" y="3836989"/>
            <a:ext cx="762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3" name="Rectangle 73"/>
          <p:cNvSpPr>
            <a:spLocks noChangeArrowheads="1"/>
          </p:cNvSpPr>
          <p:nvPr/>
        </p:nvSpPr>
        <p:spPr bwMode="auto">
          <a:xfrm>
            <a:off x="7959725" y="4270377"/>
            <a:ext cx="4556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48.0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4" name="Rectangle 74"/>
          <p:cNvSpPr>
            <a:spLocks noChangeArrowheads="1"/>
          </p:cNvSpPr>
          <p:nvPr/>
        </p:nvSpPr>
        <p:spPr bwMode="auto">
          <a:xfrm>
            <a:off x="1292225" y="2297114"/>
            <a:ext cx="7350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11,366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5" name="Rectangle 75"/>
          <p:cNvSpPr>
            <a:spLocks noChangeArrowheads="1"/>
          </p:cNvSpPr>
          <p:nvPr/>
        </p:nvSpPr>
        <p:spPr bwMode="auto">
          <a:xfrm>
            <a:off x="1428750" y="2732089"/>
            <a:ext cx="503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110.8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6" name="Rectangle 76"/>
          <p:cNvSpPr>
            <a:spLocks noChangeArrowheads="1"/>
          </p:cNvSpPr>
          <p:nvPr/>
        </p:nvSpPr>
        <p:spPr bwMode="auto">
          <a:xfrm>
            <a:off x="7788275" y="2297114"/>
            <a:ext cx="7604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7" name="Rectangle 77"/>
          <p:cNvSpPr>
            <a:spLocks noChangeArrowheads="1"/>
          </p:cNvSpPr>
          <p:nvPr/>
        </p:nvSpPr>
        <p:spPr bwMode="auto">
          <a:xfrm>
            <a:off x="7805738" y="2949577"/>
            <a:ext cx="7667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40.8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8" name="Rectangle 78"/>
          <p:cNvSpPr>
            <a:spLocks noChangeArrowheads="1"/>
          </p:cNvSpPr>
          <p:nvPr/>
        </p:nvSpPr>
        <p:spPr bwMode="auto">
          <a:xfrm>
            <a:off x="1292225" y="3836989"/>
            <a:ext cx="757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9" name="Rectangle 79"/>
          <p:cNvSpPr>
            <a:spLocks noChangeArrowheads="1"/>
          </p:cNvSpPr>
          <p:nvPr/>
        </p:nvSpPr>
        <p:spPr bwMode="auto">
          <a:xfrm>
            <a:off x="1465263" y="4270377"/>
            <a:ext cx="4492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78.2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0" name="Rectangle 80"/>
          <p:cNvSpPr>
            <a:spLocks noChangeArrowheads="1"/>
          </p:cNvSpPr>
          <p:nvPr/>
        </p:nvSpPr>
        <p:spPr bwMode="auto">
          <a:xfrm>
            <a:off x="1311275" y="4487864"/>
            <a:ext cx="7540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30.1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1" name="Rectangle 81"/>
          <p:cNvSpPr>
            <a:spLocks noChangeArrowheads="1"/>
          </p:cNvSpPr>
          <p:nvPr/>
        </p:nvSpPr>
        <p:spPr bwMode="auto">
          <a:xfrm>
            <a:off x="1311275" y="2949577"/>
            <a:ext cx="7429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34.1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2" name="Rectangle 82"/>
          <p:cNvSpPr>
            <a:spLocks noChangeArrowheads="1"/>
          </p:cNvSpPr>
          <p:nvPr/>
        </p:nvSpPr>
        <p:spPr bwMode="auto">
          <a:xfrm>
            <a:off x="2778125" y="2297114"/>
            <a:ext cx="6937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9,828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3" name="Rectangle 83"/>
          <p:cNvSpPr>
            <a:spLocks noChangeArrowheads="1"/>
          </p:cNvSpPr>
          <p:nvPr/>
        </p:nvSpPr>
        <p:spPr bwMode="auto">
          <a:xfrm>
            <a:off x="2878138" y="2732089"/>
            <a:ext cx="50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102.1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4" name="Rectangle 84"/>
          <p:cNvSpPr>
            <a:spLocks noChangeArrowheads="1"/>
          </p:cNvSpPr>
          <p:nvPr/>
        </p:nvSpPr>
        <p:spPr bwMode="auto">
          <a:xfrm>
            <a:off x="2768600" y="2949577"/>
            <a:ext cx="7762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33.6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5" name="Rectangle 85"/>
          <p:cNvSpPr>
            <a:spLocks noChangeArrowheads="1"/>
          </p:cNvSpPr>
          <p:nvPr/>
        </p:nvSpPr>
        <p:spPr bwMode="auto">
          <a:xfrm>
            <a:off x="2778125" y="3836989"/>
            <a:ext cx="7000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6" name="Rectangle 86"/>
          <p:cNvSpPr>
            <a:spLocks noChangeArrowheads="1"/>
          </p:cNvSpPr>
          <p:nvPr/>
        </p:nvSpPr>
        <p:spPr bwMode="auto">
          <a:xfrm>
            <a:off x="2914650" y="4270377"/>
            <a:ext cx="4667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65.0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7" name="Rectangle 87"/>
          <p:cNvSpPr>
            <a:spLocks noChangeArrowheads="1"/>
          </p:cNvSpPr>
          <p:nvPr/>
        </p:nvSpPr>
        <p:spPr bwMode="auto">
          <a:xfrm>
            <a:off x="2768600" y="4487864"/>
            <a:ext cx="7715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28.2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8" name="Line 88"/>
          <p:cNvSpPr>
            <a:spLocks noChangeShapeType="1"/>
          </p:cNvSpPr>
          <p:nvPr/>
        </p:nvSpPr>
        <p:spPr bwMode="auto">
          <a:xfrm>
            <a:off x="2370138" y="3582989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9" name="Rectangle 89"/>
          <p:cNvSpPr>
            <a:spLocks noChangeArrowheads="1"/>
          </p:cNvSpPr>
          <p:nvPr/>
        </p:nvSpPr>
        <p:spPr bwMode="auto">
          <a:xfrm>
            <a:off x="2370138" y="3582989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0" name="Line 90"/>
          <p:cNvSpPr>
            <a:spLocks noChangeShapeType="1"/>
          </p:cNvSpPr>
          <p:nvPr/>
        </p:nvSpPr>
        <p:spPr bwMode="auto">
          <a:xfrm>
            <a:off x="2370138" y="3565527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1" name="Rectangle 91"/>
          <p:cNvSpPr>
            <a:spLocks noChangeArrowheads="1"/>
          </p:cNvSpPr>
          <p:nvPr/>
        </p:nvSpPr>
        <p:spPr bwMode="auto">
          <a:xfrm>
            <a:off x="2370138" y="3565527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2" name="Line 92"/>
          <p:cNvSpPr>
            <a:spLocks noChangeShapeType="1"/>
          </p:cNvSpPr>
          <p:nvPr/>
        </p:nvSpPr>
        <p:spPr bwMode="auto">
          <a:xfrm>
            <a:off x="2389188" y="3565527"/>
            <a:ext cx="0" cy="79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3" name="Rectangle 93"/>
          <p:cNvSpPr>
            <a:spLocks noChangeArrowheads="1"/>
          </p:cNvSpPr>
          <p:nvPr/>
        </p:nvSpPr>
        <p:spPr bwMode="auto">
          <a:xfrm>
            <a:off x="2389188" y="3565527"/>
            <a:ext cx="7938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4" name="Line 94"/>
          <p:cNvSpPr>
            <a:spLocks noChangeShapeType="1"/>
          </p:cNvSpPr>
          <p:nvPr/>
        </p:nvSpPr>
        <p:spPr bwMode="auto">
          <a:xfrm>
            <a:off x="2370138" y="3565527"/>
            <a:ext cx="0" cy="79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5" name="Rectangle 95"/>
          <p:cNvSpPr>
            <a:spLocks noChangeArrowheads="1"/>
          </p:cNvSpPr>
          <p:nvPr/>
        </p:nvSpPr>
        <p:spPr bwMode="auto">
          <a:xfrm>
            <a:off x="2370138" y="3565527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6" name="Line 96"/>
          <p:cNvSpPr>
            <a:spLocks noChangeShapeType="1"/>
          </p:cNvSpPr>
          <p:nvPr/>
        </p:nvSpPr>
        <p:spPr bwMode="auto">
          <a:xfrm>
            <a:off x="250825" y="3565527"/>
            <a:ext cx="21193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7" name="Rectangle 97"/>
          <p:cNvSpPr>
            <a:spLocks noChangeArrowheads="1"/>
          </p:cNvSpPr>
          <p:nvPr/>
        </p:nvSpPr>
        <p:spPr bwMode="auto">
          <a:xfrm>
            <a:off x="250825" y="3565527"/>
            <a:ext cx="2119313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8" name="Line 98"/>
          <p:cNvSpPr>
            <a:spLocks noChangeShapeType="1"/>
          </p:cNvSpPr>
          <p:nvPr/>
        </p:nvSpPr>
        <p:spPr bwMode="auto">
          <a:xfrm>
            <a:off x="250825" y="3582989"/>
            <a:ext cx="21193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9" name="Rectangle 99"/>
          <p:cNvSpPr>
            <a:spLocks noChangeArrowheads="1"/>
          </p:cNvSpPr>
          <p:nvPr/>
        </p:nvSpPr>
        <p:spPr bwMode="auto">
          <a:xfrm>
            <a:off x="250825" y="3582989"/>
            <a:ext cx="211931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0" name="Line 100"/>
          <p:cNvSpPr>
            <a:spLocks noChangeShapeType="1"/>
          </p:cNvSpPr>
          <p:nvPr/>
        </p:nvSpPr>
        <p:spPr bwMode="auto">
          <a:xfrm>
            <a:off x="2370138" y="2260602"/>
            <a:ext cx="0" cy="130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1" name="Rectangle 101"/>
          <p:cNvSpPr>
            <a:spLocks noChangeArrowheads="1"/>
          </p:cNvSpPr>
          <p:nvPr/>
        </p:nvSpPr>
        <p:spPr bwMode="auto">
          <a:xfrm>
            <a:off x="2370138" y="2260602"/>
            <a:ext cx="9525" cy="1304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2" name="Line 102"/>
          <p:cNvSpPr>
            <a:spLocks noChangeShapeType="1"/>
          </p:cNvSpPr>
          <p:nvPr/>
        </p:nvSpPr>
        <p:spPr bwMode="auto">
          <a:xfrm>
            <a:off x="2389188" y="2260602"/>
            <a:ext cx="0" cy="130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3" name="Rectangle 103"/>
          <p:cNvSpPr>
            <a:spLocks noChangeArrowheads="1"/>
          </p:cNvSpPr>
          <p:nvPr/>
        </p:nvSpPr>
        <p:spPr bwMode="auto">
          <a:xfrm>
            <a:off x="2389188" y="2260602"/>
            <a:ext cx="7938" cy="1304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4" name="Line 104"/>
          <p:cNvSpPr>
            <a:spLocks noChangeShapeType="1"/>
          </p:cNvSpPr>
          <p:nvPr/>
        </p:nvSpPr>
        <p:spPr bwMode="auto">
          <a:xfrm>
            <a:off x="2370138" y="3592514"/>
            <a:ext cx="0" cy="132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5" name="Rectangle 105"/>
          <p:cNvSpPr>
            <a:spLocks noChangeArrowheads="1"/>
          </p:cNvSpPr>
          <p:nvPr/>
        </p:nvSpPr>
        <p:spPr bwMode="auto">
          <a:xfrm>
            <a:off x="2370138" y="3592514"/>
            <a:ext cx="9525" cy="132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6" name="Line 106"/>
          <p:cNvSpPr>
            <a:spLocks noChangeShapeType="1"/>
          </p:cNvSpPr>
          <p:nvPr/>
        </p:nvSpPr>
        <p:spPr bwMode="auto">
          <a:xfrm>
            <a:off x="2389188" y="3592514"/>
            <a:ext cx="0" cy="132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7" name="Rectangle 107"/>
          <p:cNvSpPr>
            <a:spLocks noChangeArrowheads="1"/>
          </p:cNvSpPr>
          <p:nvPr/>
        </p:nvSpPr>
        <p:spPr bwMode="auto">
          <a:xfrm>
            <a:off x="2389188" y="3592514"/>
            <a:ext cx="7938" cy="132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8" name="Line 108"/>
          <p:cNvSpPr>
            <a:spLocks noChangeShapeType="1"/>
          </p:cNvSpPr>
          <p:nvPr/>
        </p:nvSpPr>
        <p:spPr bwMode="auto">
          <a:xfrm>
            <a:off x="2370138" y="3582989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9" name="Rectangle 109"/>
          <p:cNvSpPr>
            <a:spLocks noChangeArrowheads="1"/>
          </p:cNvSpPr>
          <p:nvPr/>
        </p:nvSpPr>
        <p:spPr bwMode="auto">
          <a:xfrm>
            <a:off x="2370138" y="3582989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0" name="Line 110"/>
          <p:cNvSpPr>
            <a:spLocks noChangeShapeType="1"/>
          </p:cNvSpPr>
          <p:nvPr/>
        </p:nvSpPr>
        <p:spPr bwMode="auto">
          <a:xfrm>
            <a:off x="2389188" y="3582989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1" name="Rectangle 111"/>
          <p:cNvSpPr>
            <a:spLocks noChangeArrowheads="1"/>
          </p:cNvSpPr>
          <p:nvPr/>
        </p:nvSpPr>
        <p:spPr bwMode="auto">
          <a:xfrm>
            <a:off x="2389188" y="3582989"/>
            <a:ext cx="7938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2" name="Line 112"/>
          <p:cNvSpPr>
            <a:spLocks noChangeShapeType="1"/>
          </p:cNvSpPr>
          <p:nvPr/>
        </p:nvSpPr>
        <p:spPr bwMode="auto">
          <a:xfrm>
            <a:off x="2397125" y="3565527"/>
            <a:ext cx="64960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3" name="Rectangle 113"/>
          <p:cNvSpPr>
            <a:spLocks noChangeArrowheads="1"/>
          </p:cNvSpPr>
          <p:nvPr/>
        </p:nvSpPr>
        <p:spPr bwMode="auto">
          <a:xfrm>
            <a:off x="2397125" y="3565527"/>
            <a:ext cx="6496050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4" name="Line 114"/>
          <p:cNvSpPr>
            <a:spLocks noChangeShapeType="1"/>
          </p:cNvSpPr>
          <p:nvPr/>
        </p:nvSpPr>
        <p:spPr bwMode="auto">
          <a:xfrm>
            <a:off x="2397125" y="3582989"/>
            <a:ext cx="64960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5" name="Rectangle 115"/>
          <p:cNvSpPr>
            <a:spLocks noChangeArrowheads="1"/>
          </p:cNvSpPr>
          <p:nvPr/>
        </p:nvSpPr>
        <p:spPr bwMode="auto">
          <a:xfrm>
            <a:off x="2397125" y="3582989"/>
            <a:ext cx="6496050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6" name="Line 116"/>
          <p:cNvSpPr>
            <a:spLocks noChangeShapeType="1"/>
          </p:cNvSpPr>
          <p:nvPr/>
        </p:nvSpPr>
        <p:spPr bwMode="auto">
          <a:xfrm>
            <a:off x="2389188" y="3565527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7" name="Rectangle 117"/>
          <p:cNvSpPr>
            <a:spLocks noChangeArrowheads="1"/>
          </p:cNvSpPr>
          <p:nvPr/>
        </p:nvSpPr>
        <p:spPr bwMode="auto">
          <a:xfrm>
            <a:off x="2389188" y="3565527"/>
            <a:ext cx="7938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8" name="Line 118"/>
          <p:cNvSpPr>
            <a:spLocks noChangeShapeType="1"/>
          </p:cNvSpPr>
          <p:nvPr/>
        </p:nvSpPr>
        <p:spPr bwMode="auto">
          <a:xfrm>
            <a:off x="2389188" y="3582989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9" name="Rectangle 119"/>
          <p:cNvSpPr>
            <a:spLocks noChangeArrowheads="1"/>
          </p:cNvSpPr>
          <p:nvPr/>
        </p:nvSpPr>
        <p:spPr bwMode="auto">
          <a:xfrm>
            <a:off x="2389188" y="3582989"/>
            <a:ext cx="7938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0" name="Rectangle 130"/>
          <p:cNvSpPr>
            <a:spLocks noChangeArrowheads="1"/>
          </p:cNvSpPr>
          <p:nvPr/>
        </p:nvSpPr>
        <p:spPr bwMode="auto">
          <a:xfrm>
            <a:off x="1025525" y="3262314"/>
            <a:ext cx="2446338" cy="515937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1" name="Line 131"/>
          <p:cNvSpPr>
            <a:spLocks noChangeShapeType="1"/>
          </p:cNvSpPr>
          <p:nvPr/>
        </p:nvSpPr>
        <p:spPr bwMode="auto">
          <a:xfrm>
            <a:off x="2360613" y="3298827"/>
            <a:ext cx="0" cy="43180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2" name="Rectangle 132"/>
          <p:cNvSpPr>
            <a:spLocks noChangeArrowheads="1"/>
          </p:cNvSpPr>
          <p:nvPr/>
        </p:nvSpPr>
        <p:spPr bwMode="auto">
          <a:xfrm>
            <a:off x="1101725" y="3406777"/>
            <a:ext cx="2289175" cy="206375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3" name="Rectangle 133"/>
          <p:cNvSpPr>
            <a:spLocks noChangeArrowheads="1"/>
          </p:cNvSpPr>
          <p:nvPr/>
        </p:nvSpPr>
        <p:spPr bwMode="auto">
          <a:xfrm>
            <a:off x="1101725" y="3406777"/>
            <a:ext cx="2289175" cy="206375"/>
          </a:xfrm>
          <a:prstGeom prst="rect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4" name="Line 134"/>
          <p:cNvSpPr>
            <a:spLocks noChangeShapeType="1"/>
          </p:cNvSpPr>
          <p:nvPr/>
        </p:nvSpPr>
        <p:spPr bwMode="auto">
          <a:xfrm>
            <a:off x="3311525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5" name="Line 135"/>
          <p:cNvSpPr>
            <a:spLocks noChangeShapeType="1"/>
          </p:cNvSpPr>
          <p:nvPr/>
        </p:nvSpPr>
        <p:spPr bwMode="auto">
          <a:xfrm>
            <a:off x="2587625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6" name="Line 136"/>
          <p:cNvSpPr>
            <a:spLocks noChangeShapeType="1"/>
          </p:cNvSpPr>
          <p:nvPr/>
        </p:nvSpPr>
        <p:spPr bwMode="auto">
          <a:xfrm>
            <a:off x="2011363" y="3406777"/>
            <a:ext cx="0" cy="195262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7" name="Line 137"/>
          <p:cNvSpPr>
            <a:spLocks noChangeShapeType="1"/>
          </p:cNvSpPr>
          <p:nvPr/>
        </p:nvSpPr>
        <p:spPr bwMode="auto">
          <a:xfrm>
            <a:off x="1382713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3073400"/>
            <a:ext cx="631825" cy="660400"/>
            <a:chOff x="304800" y="3108327"/>
            <a:chExt cx="631825" cy="660400"/>
          </a:xfrm>
        </p:grpSpPr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312738" y="3116264"/>
              <a:ext cx="608013" cy="642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auto">
            <a:xfrm>
              <a:off x="368300" y="3173414"/>
              <a:ext cx="500063" cy="530225"/>
            </a:xfrm>
            <a:custGeom>
              <a:avLst/>
              <a:gdLst>
                <a:gd name="T0" fmla="*/ 164 w 315"/>
                <a:gd name="T1" fmla="*/ 334 h 334"/>
                <a:gd name="T2" fmla="*/ 315 w 315"/>
                <a:gd name="T3" fmla="*/ 182 h 334"/>
                <a:gd name="T4" fmla="*/ 263 w 315"/>
                <a:gd name="T5" fmla="*/ 182 h 334"/>
                <a:gd name="T6" fmla="*/ 263 w 315"/>
                <a:gd name="T7" fmla="*/ 0 h 334"/>
                <a:gd name="T8" fmla="*/ 42 w 315"/>
                <a:gd name="T9" fmla="*/ 0 h 334"/>
                <a:gd name="T10" fmla="*/ 42 w 315"/>
                <a:gd name="T11" fmla="*/ 182 h 334"/>
                <a:gd name="T12" fmla="*/ 0 w 315"/>
                <a:gd name="T13" fmla="*/ 182 h 334"/>
                <a:gd name="T14" fmla="*/ 0 w 315"/>
                <a:gd name="T15" fmla="*/ 182 h 334"/>
                <a:gd name="T16" fmla="*/ 164 w 315"/>
                <a:gd name="T17" fmla="*/ 334 h 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5" h="334">
                  <a:moveTo>
                    <a:pt x="164" y="334"/>
                  </a:moveTo>
                  <a:lnTo>
                    <a:pt x="315" y="182"/>
                  </a:lnTo>
                  <a:lnTo>
                    <a:pt x="263" y="182"/>
                  </a:lnTo>
                  <a:lnTo>
                    <a:pt x="263" y="0"/>
                  </a:lnTo>
                  <a:lnTo>
                    <a:pt x="42" y="0"/>
                  </a:lnTo>
                  <a:lnTo>
                    <a:pt x="42" y="182"/>
                  </a:lnTo>
                  <a:lnTo>
                    <a:pt x="0" y="182"/>
                  </a:lnTo>
                  <a:lnTo>
                    <a:pt x="164" y="33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2" name="Line 122"/>
            <p:cNvSpPr>
              <a:spLocks noChangeShapeType="1"/>
            </p:cNvSpPr>
            <p:nvPr/>
          </p:nvSpPr>
          <p:spPr bwMode="auto">
            <a:xfrm flipV="1">
              <a:off x="628650" y="3462339"/>
              <a:ext cx="239713" cy="24130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3" name="Line 123"/>
            <p:cNvSpPr>
              <a:spLocks noChangeShapeType="1"/>
            </p:cNvSpPr>
            <p:nvPr/>
          </p:nvSpPr>
          <p:spPr bwMode="auto">
            <a:xfrm flipH="1">
              <a:off x="785813" y="3462339"/>
              <a:ext cx="82550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4" name="Line 124"/>
            <p:cNvSpPr>
              <a:spLocks noChangeShapeType="1"/>
            </p:cNvSpPr>
            <p:nvPr/>
          </p:nvSpPr>
          <p:spPr bwMode="auto">
            <a:xfrm flipV="1">
              <a:off x="785813" y="3173414"/>
              <a:ext cx="0" cy="2889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5" name="Line 125"/>
            <p:cNvSpPr>
              <a:spLocks noChangeShapeType="1"/>
            </p:cNvSpPr>
            <p:nvPr/>
          </p:nvSpPr>
          <p:spPr bwMode="auto">
            <a:xfrm flipH="1">
              <a:off x="434975" y="3173414"/>
              <a:ext cx="350838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6" name="Line 126"/>
            <p:cNvSpPr>
              <a:spLocks noChangeShapeType="1"/>
            </p:cNvSpPr>
            <p:nvPr/>
          </p:nvSpPr>
          <p:spPr bwMode="auto">
            <a:xfrm>
              <a:off x="434975" y="3173414"/>
              <a:ext cx="0" cy="2889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7" name="Line 127"/>
            <p:cNvSpPr>
              <a:spLocks noChangeShapeType="1"/>
            </p:cNvSpPr>
            <p:nvPr/>
          </p:nvSpPr>
          <p:spPr bwMode="auto">
            <a:xfrm flipH="1">
              <a:off x="368300" y="3462339"/>
              <a:ext cx="66675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8" name="Line 128"/>
            <p:cNvSpPr>
              <a:spLocks noChangeShapeType="1"/>
            </p:cNvSpPr>
            <p:nvPr/>
          </p:nvSpPr>
          <p:spPr bwMode="auto">
            <a:xfrm>
              <a:off x="368300" y="3462339"/>
              <a:ext cx="260350" cy="24130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304800" y="3108327"/>
              <a:ext cx="625475" cy="660400"/>
            </a:xfrm>
            <a:custGeom>
              <a:avLst/>
              <a:gdLst>
                <a:gd name="T0" fmla="*/ 394 w 394"/>
                <a:gd name="T1" fmla="*/ 0 h 416"/>
                <a:gd name="T2" fmla="*/ 394 w 394"/>
                <a:gd name="T3" fmla="*/ 416 h 416"/>
                <a:gd name="T4" fmla="*/ 0 w 394"/>
                <a:gd name="T5" fmla="*/ 416 h 416"/>
                <a:gd name="T6" fmla="*/ 0 w 394"/>
                <a:gd name="T7" fmla="*/ 0 h 416"/>
                <a:gd name="T8" fmla="*/ 394 w 394"/>
                <a:gd name="T9" fmla="*/ 0 h 416"/>
                <a:gd name="T10" fmla="*/ 3 w 394"/>
                <a:gd name="T11" fmla="*/ 5 h 416"/>
                <a:gd name="T12" fmla="*/ 5 w 394"/>
                <a:gd name="T13" fmla="*/ 2 h 416"/>
                <a:gd name="T14" fmla="*/ 5 w 394"/>
                <a:gd name="T15" fmla="*/ 413 h 416"/>
                <a:gd name="T16" fmla="*/ 3 w 394"/>
                <a:gd name="T17" fmla="*/ 410 h 416"/>
                <a:gd name="T18" fmla="*/ 391 w 394"/>
                <a:gd name="T19" fmla="*/ 410 h 416"/>
                <a:gd name="T20" fmla="*/ 388 w 394"/>
                <a:gd name="T21" fmla="*/ 413 h 416"/>
                <a:gd name="T22" fmla="*/ 388 w 394"/>
                <a:gd name="T23" fmla="*/ 2 h 416"/>
                <a:gd name="T24" fmla="*/ 391 w 394"/>
                <a:gd name="T25" fmla="*/ 5 h 416"/>
                <a:gd name="T26" fmla="*/ 3 w 394"/>
                <a:gd name="T27" fmla="*/ 5 h 4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4" h="416">
                  <a:moveTo>
                    <a:pt x="394" y="0"/>
                  </a:moveTo>
                  <a:lnTo>
                    <a:pt x="394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394" y="0"/>
                  </a:lnTo>
                  <a:close/>
                  <a:moveTo>
                    <a:pt x="3" y="5"/>
                  </a:moveTo>
                  <a:lnTo>
                    <a:pt x="5" y="2"/>
                  </a:lnTo>
                  <a:lnTo>
                    <a:pt x="5" y="413"/>
                  </a:lnTo>
                  <a:lnTo>
                    <a:pt x="3" y="410"/>
                  </a:lnTo>
                  <a:lnTo>
                    <a:pt x="391" y="410"/>
                  </a:lnTo>
                  <a:lnTo>
                    <a:pt x="388" y="413"/>
                  </a:lnTo>
                  <a:lnTo>
                    <a:pt x="388" y="2"/>
                  </a:lnTo>
                  <a:lnTo>
                    <a:pt x="391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8" name="Line 138"/>
            <p:cNvSpPr>
              <a:spLocks noChangeShapeType="1"/>
            </p:cNvSpPr>
            <p:nvPr/>
          </p:nvSpPr>
          <p:spPr bwMode="auto">
            <a:xfrm>
              <a:off x="936625" y="3406777"/>
              <a:ext cx="0" cy="2000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39" name="Line 139"/>
          <p:cNvSpPr>
            <a:spLocks noChangeShapeType="1"/>
          </p:cNvSpPr>
          <p:nvPr/>
        </p:nvSpPr>
        <p:spPr bwMode="auto">
          <a:xfrm>
            <a:off x="3003550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0" name="Line 140"/>
          <p:cNvSpPr>
            <a:spLocks noChangeShapeType="1"/>
          </p:cNvSpPr>
          <p:nvPr/>
        </p:nvSpPr>
        <p:spPr bwMode="auto">
          <a:xfrm>
            <a:off x="1931988" y="3505202"/>
            <a:ext cx="857250" cy="0"/>
          </a:xfrm>
          <a:prstGeom prst="line">
            <a:avLst/>
          </a:prstGeom>
          <a:noFill/>
          <a:ln w="7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1" name="Freeform 141"/>
          <p:cNvSpPr>
            <a:spLocks/>
          </p:cNvSpPr>
          <p:nvPr/>
        </p:nvSpPr>
        <p:spPr bwMode="auto">
          <a:xfrm>
            <a:off x="1784350" y="3494089"/>
            <a:ext cx="133350" cy="31750"/>
          </a:xfrm>
          <a:custGeom>
            <a:avLst/>
            <a:gdLst>
              <a:gd name="T0" fmla="*/ 0 w 84"/>
              <a:gd name="T1" fmla="*/ 10 h 20"/>
              <a:gd name="T2" fmla="*/ 84 w 84"/>
              <a:gd name="T3" fmla="*/ 20 h 20"/>
              <a:gd name="T4" fmla="*/ 84 w 84"/>
              <a:gd name="T5" fmla="*/ 10 h 20"/>
              <a:gd name="T6" fmla="*/ 84 w 84"/>
              <a:gd name="T7" fmla="*/ 0 h 20"/>
              <a:gd name="T8" fmla="*/ 0 w 84"/>
              <a:gd name="T9" fmla="*/ 1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20">
                <a:moveTo>
                  <a:pt x="0" y="10"/>
                </a:moveTo>
                <a:lnTo>
                  <a:pt x="84" y="20"/>
                </a:lnTo>
                <a:lnTo>
                  <a:pt x="84" y="10"/>
                </a:lnTo>
                <a:lnTo>
                  <a:pt x="84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2" name="Freeform 142"/>
          <p:cNvSpPr>
            <a:spLocks/>
          </p:cNvSpPr>
          <p:nvPr/>
        </p:nvSpPr>
        <p:spPr bwMode="auto">
          <a:xfrm>
            <a:off x="1784350" y="3494089"/>
            <a:ext cx="133350" cy="31750"/>
          </a:xfrm>
          <a:custGeom>
            <a:avLst/>
            <a:gdLst>
              <a:gd name="T0" fmla="*/ 0 w 84"/>
              <a:gd name="T1" fmla="*/ 10 h 20"/>
              <a:gd name="T2" fmla="*/ 84 w 84"/>
              <a:gd name="T3" fmla="*/ 20 h 20"/>
              <a:gd name="T4" fmla="*/ 84 w 84"/>
              <a:gd name="T5" fmla="*/ 10 h 20"/>
              <a:gd name="T6" fmla="*/ 84 w 84"/>
              <a:gd name="T7" fmla="*/ 0 h 20"/>
              <a:gd name="T8" fmla="*/ 0 w 84"/>
              <a:gd name="T9" fmla="*/ 1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20">
                <a:moveTo>
                  <a:pt x="0" y="10"/>
                </a:moveTo>
                <a:lnTo>
                  <a:pt x="84" y="20"/>
                </a:lnTo>
                <a:lnTo>
                  <a:pt x="84" y="10"/>
                </a:lnTo>
                <a:lnTo>
                  <a:pt x="84" y="0"/>
                </a:lnTo>
                <a:lnTo>
                  <a:pt x="0" y="10"/>
                </a:lnTo>
                <a:close/>
              </a:path>
            </a:pathLst>
          </a:custGeom>
          <a:noFill/>
          <a:ln w="4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3" name="Freeform 143"/>
          <p:cNvSpPr>
            <a:spLocks noEditPoints="1"/>
          </p:cNvSpPr>
          <p:nvPr/>
        </p:nvSpPr>
        <p:spPr bwMode="auto">
          <a:xfrm>
            <a:off x="1016000" y="3252789"/>
            <a:ext cx="2463800" cy="533400"/>
          </a:xfrm>
          <a:custGeom>
            <a:avLst/>
            <a:gdLst>
              <a:gd name="T0" fmla="*/ 1552 w 1552"/>
              <a:gd name="T1" fmla="*/ 0 h 336"/>
              <a:gd name="T2" fmla="*/ 1552 w 1552"/>
              <a:gd name="T3" fmla="*/ 336 h 336"/>
              <a:gd name="T4" fmla="*/ 0 w 1552"/>
              <a:gd name="T5" fmla="*/ 336 h 336"/>
              <a:gd name="T6" fmla="*/ 0 w 1552"/>
              <a:gd name="T7" fmla="*/ 0 h 336"/>
              <a:gd name="T8" fmla="*/ 1552 w 1552"/>
              <a:gd name="T9" fmla="*/ 0 h 336"/>
              <a:gd name="T10" fmla="*/ 3 w 1552"/>
              <a:gd name="T11" fmla="*/ 6 h 336"/>
              <a:gd name="T12" fmla="*/ 6 w 1552"/>
              <a:gd name="T13" fmla="*/ 3 h 336"/>
              <a:gd name="T14" fmla="*/ 6 w 1552"/>
              <a:gd name="T15" fmla="*/ 333 h 336"/>
              <a:gd name="T16" fmla="*/ 3 w 1552"/>
              <a:gd name="T17" fmla="*/ 331 h 336"/>
              <a:gd name="T18" fmla="*/ 1550 w 1552"/>
              <a:gd name="T19" fmla="*/ 331 h 336"/>
              <a:gd name="T20" fmla="*/ 1547 w 1552"/>
              <a:gd name="T21" fmla="*/ 333 h 336"/>
              <a:gd name="T22" fmla="*/ 1547 w 1552"/>
              <a:gd name="T23" fmla="*/ 3 h 336"/>
              <a:gd name="T24" fmla="*/ 1550 w 1552"/>
              <a:gd name="T25" fmla="*/ 6 h 336"/>
              <a:gd name="T26" fmla="*/ 3 w 1552"/>
              <a:gd name="T27" fmla="*/ 6 h 3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52" h="336">
                <a:moveTo>
                  <a:pt x="1552" y="0"/>
                </a:moveTo>
                <a:lnTo>
                  <a:pt x="1552" y="336"/>
                </a:lnTo>
                <a:lnTo>
                  <a:pt x="0" y="336"/>
                </a:lnTo>
                <a:lnTo>
                  <a:pt x="0" y="0"/>
                </a:lnTo>
                <a:lnTo>
                  <a:pt x="1552" y="0"/>
                </a:lnTo>
                <a:close/>
                <a:moveTo>
                  <a:pt x="3" y="6"/>
                </a:moveTo>
                <a:lnTo>
                  <a:pt x="6" y="3"/>
                </a:lnTo>
                <a:lnTo>
                  <a:pt x="6" y="333"/>
                </a:lnTo>
                <a:lnTo>
                  <a:pt x="3" y="331"/>
                </a:lnTo>
                <a:lnTo>
                  <a:pt x="1550" y="331"/>
                </a:lnTo>
                <a:lnTo>
                  <a:pt x="1547" y="333"/>
                </a:lnTo>
                <a:lnTo>
                  <a:pt x="1547" y="3"/>
                </a:lnTo>
                <a:lnTo>
                  <a:pt x="1550" y="6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4" name="Rectangle 144"/>
          <p:cNvSpPr>
            <a:spLocks noChangeArrowheads="1"/>
          </p:cNvSpPr>
          <p:nvPr/>
        </p:nvSpPr>
        <p:spPr bwMode="auto">
          <a:xfrm>
            <a:off x="6080125" y="2374902"/>
            <a:ext cx="508000" cy="2462212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5" name="Line 145"/>
          <p:cNvSpPr>
            <a:spLocks noChangeShapeType="1"/>
          </p:cNvSpPr>
          <p:nvPr/>
        </p:nvSpPr>
        <p:spPr bwMode="auto">
          <a:xfrm>
            <a:off x="6121400" y="3498851"/>
            <a:ext cx="4254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6" name="Rectangle 146"/>
          <p:cNvSpPr>
            <a:spLocks noChangeArrowheads="1"/>
          </p:cNvSpPr>
          <p:nvPr/>
        </p:nvSpPr>
        <p:spPr bwMode="auto">
          <a:xfrm>
            <a:off x="6227763" y="2459039"/>
            <a:ext cx="201613" cy="2306637"/>
          </a:xfrm>
          <a:prstGeom prst="rect">
            <a:avLst/>
          </a:prstGeom>
          <a:solidFill>
            <a:srgbClr val="00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7" name="Rectangle 147"/>
          <p:cNvSpPr>
            <a:spLocks noChangeArrowheads="1"/>
          </p:cNvSpPr>
          <p:nvPr/>
        </p:nvSpPr>
        <p:spPr bwMode="auto">
          <a:xfrm>
            <a:off x="6227763" y="2459039"/>
            <a:ext cx="201613" cy="2306637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8" name="Line 148"/>
          <p:cNvSpPr>
            <a:spLocks noChangeShapeType="1"/>
          </p:cNvSpPr>
          <p:nvPr/>
        </p:nvSpPr>
        <p:spPr bwMode="auto">
          <a:xfrm>
            <a:off x="6227763" y="2540001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9" name="Line 149"/>
          <p:cNvSpPr>
            <a:spLocks noChangeShapeType="1"/>
          </p:cNvSpPr>
          <p:nvPr/>
        </p:nvSpPr>
        <p:spPr bwMode="auto">
          <a:xfrm>
            <a:off x="6227763" y="3268664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0" name="Line 150"/>
          <p:cNvSpPr>
            <a:spLocks noChangeShapeType="1"/>
          </p:cNvSpPr>
          <p:nvPr/>
        </p:nvSpPr>
        <p:spPr bwMode="auto">
          <a:xfrm>
            <a:off x="6227763" y="3848101"/>
            <a:ext cx="19050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1" name="Line 151"/>
          <p:cNvSpPr>
            <a:spLocks noChangeShapeType="1"/>
          </p:cNvSpPr>
          <p:nvPr/>
        </p:nvSpPr>
        <p:spPr bwMode="auto">
          <a:xfrm>
            <a:off x="6227763" y="4483101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2" name="Line 152"/>
          <p:cNvSpPr>
            <a:spLocks noChangeShapeType="1"/>
          </p:cNvSpPr>
          <p:nvPr/>
        </p:nvSpPr>
        <p:spPr bwMode="auto">
          <a:xfrm>
            <a:off x="6227763" y="2851151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3" name="Line 153"/>
          <p:cNvSpPr>
            <a:spLocks noChangeShapeType="1"/>
          </p:cNvSpPr>
          <p:nvPr/>
        </p:nvSpPr>
        <p:spPr bwMode="auto">
          <a:xfrm flipV="1">
            <a:off x="6323013" y="3067051"/>
            <a:ext cx="0" cy="862012"/>
          </a:xfrm>
          <a:prstGeom prst="line">
            <a:avLst/>
          </a:prstGeom>
          <a:noFill/>
          <a:ln w="7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4" name="Freeform 154"/>
          <p:cNvSpPr>
            <a:spLocks/>
          </p:cNvSpPr>
          <p:nvPr/>
        </p:nvSpPr>
        <p:spPr bwMode="auto">
          <a:xfrm>
            <a:off x="6313488" y="3943351"/>
            <a:ext cx="31750" cy="134937"/>
          </a:xfrm>
          <a:custGeom>
            <a:avLst/>
            <a:gdLst>
              <a:gd name="T0" fmla="*/ 10 w 20"/>
              <a:gd name="T1" fmla="*/ 85 h 85"/>
              <a:gd name="T2" fmla="*/ 20 w 20"/>
              <a:gd name="T3" fmla="*/ 0 h 85"/>
              <a:gd name="T4" fmla="*/ 10 w 20"/>
              <a:gd name="T5" fmla="*/ 0 h 85"/>
              <a:gd name="T6" fmla="*/ 0 w 20"/>
              <a:gd name="T7" fmla="*/ 0 h 85"/>
              <a:gd name="T8" fmla="*/ 10 w 20"/>
              <a:gd name="T9" fmla="*/ 85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85">
                <a:moveTo>
                  <a:pt x="10" y="85"/>
                </a:move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  <a:lnTo>
                  <a:pt x="10" y="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5" name="Freeform 155"/>
          <p:cNvSpPr>
            <a:spLocks/>
          </p:cNvSpPr>
          <p:nvPr/>
        </p:nvSpPr>
        <p:spPr bwMode="auto">
          <a:xfrm>
            <a:off x="6313488" y="3943351"/>
            <a:ext cx="31750" cy="134937"/>
          </a:xfrm>
          <a:custGeom>
            <a:avLst/>
            <a:gdLst>
              <a:gd name="T0" fmla="*/ 10 w 20"/>
              <a:gd name="T1" fmla="*/ 85 h 85"/>
              <a:gd name="T2" fmla="*/ 20 w 20"/>
              <a:gd name="T3" fmla="*/ 0 h 85"/>
              <a:gd name="T4" fmla="*/ 10 w 20"/>
              <a:gd name="T5" fmla="*/ 0 h 85"/>
              <a:gd name="T6" fmla="*/ 0 w 20"/>
              <a:gd name="T7" fmla="*/ 0 h 85"/>
              <a:gd name="T8" fmla="*/ 10 w 20"/>
              <a:gd name="T9" fmla="*/ 85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85">
                <a:moveTo>
                  <a:pt x="10" y="85"/>
                </a:move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  <a:lnTo>
                  <a:pt x="10" y="85"/>
                </a:lnTo>
                <a:close/>
              </a:path>
            </a:pathLst>
          </a:custGeom>
          <a:noFill/>
          <a:ln w="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6" name="Freeform 157"/>
          <p:cNvSpPr>
            <a:spLocks noEditPoints="1"/>
          </p:cNvSpPr>
          <p:nvPr/>
        </p:nvSpPr>
        <p:spPr bwMode="auto">
          <a:xfrm>
            <a:off x="6070600" y="2365377"/>
            <a:ext cx="525463" cy="2481262"/>
          </a:xfrm>
          <a:custGeom>
            <a:avLst/>
            <a:gdLst>
              <a:gd name="T0" fmla="*/ 0 w 331"/>
              <a:gd name="T1" fmla="*/ 0 h 1563"/>
              <a:gd name="T2" fmla="*/ 331 w 331"/>
              <a:gd name="T3" fmla="*/ 0 h 1563"/>
              <a:gd name="T4" fmla="*/ 331 w 331"/>
              <a:gd name="T5" fmla="*/ 1563 h 1563"/>
              <a:gd name="T6" fmla="*/ 0 w 331"/>
              <a:gd name="T7" fmla="*/ 1563 h 1563"/>
              <a:gd name="T8" fmla="*/ 0 w 331"/>
              <a:gd name="T9" fmla="*/ 0 h 1563"/>
              <a:gd name="T10" fmla="*/ 6 w 331"/>
              <a:gd name="T11" fmla="*/ 1560 h 1563"/>
              <a:gd name="T12" fmla="*/ 3 w 331"/>
              <a:gd name="T13" fmla="*/ 1557 h 1563"/>
              <a:gd name="T14" fmla="*/ 329 w 331"/>
              <a:gd name="T15" fmla="*/ 1557 h 1563"/>
              <a:gd name="T16" fmla="*/ 326 w 331"/>
              <a:gd name="T17" fmla="*/ 1560 h 1563"/>
              <a:gd name="T18" fmla="*/ 326 w 331"/>
              <a:gd name="T19" fmla="*/ 3 h 1563"/>
              <a:gd name="T20" fmla="*/ 329 w 331"/>
              <a:gd name="T21" fmla="*/ 6 h 1563"/>
              <a:gd name="T22" fmla="*/ 3 w 331"/>
              <a:gd name="T23" fmla="*/ 6 h 1563"/>
              <a:gd name="T24" fmla="*/ 6 w 331"/>
              <a:gd name="T25" fmla="*/ 3 h 1563"/>
              <a:gd name="T26" fmla="*/ 6 w 331"/>
              <a:gd name="T27" fmla="*/ 1560 h 15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" h="1563">
                <a:moveTo>
                  <a:pt x="0" y="0"/>
                </a:moveTo>
                <a:lnTo>
                  <a:pt x="331" y="0"/>
                </a:lnTo>
                <a:lnTo>
                  <a:pt x="331" y="1563"/>
                </a:lnTo>
                <a:lnTo>
                  <a:pt x="0" y="1563"/>
                </a:lnTo>
                <a:lnTo>
                  <a:pt x="0" y="0"/>
                </a:lnTo>
                <a:close/>
                <a:moveTo>
                  <a:pt x="6" y="1560"/>
                </a:moveTo>
                <a:lnTo>
                  <a:pt x="3" y="1557"/>
                </a:lnTo>
                <a:lnTo>
                  <a:pt x="329" y="1557"/>
                </a:lnTo>
                <a:lnTo>
                  <a:pt x="326" y="1560"/>
                </a:lnTo>
                <a:lnTo>
                  <a:pt x="326" y="3"/>
                </a:lnTo>
                <a:lnTo>
                  <a:pt x="329" y="6"/>
                </a:lnTo>
                <a:lnTo>
                  <a:pt x="3" y="6"/>
                </a:lnTo>
                <a:lnTo>
                  <a:pt x="6" y="3"/>
                </a:lnTo>
                <a:lnTo>
                  <a:pt x="6" y="156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7" name="Rectangle 158"/>
          <p:cNvSpPr>
            <a:spLocks noChangeArrowheads="1"/>
          </p:cNvSpPr>
          <p:nvPr/>
        </p:nvSpPr>
        <p:spPr bwMode="auto">
          <a:xfrm>
            <a:off x="6823075" y="2365377"/>
            <a:ext cx="534988" cy="1022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7" name="Rectangle 159"/>
          <p:cNvSpPr>
            <a:spLocks noChangeArrowheads="1"/>
          </p:cNvSpPr>
          <p:nvPr/>
        </p:nvSpPr>
        <p:spPr bwMode="auto">
          <a:xfrm>
            <a:off x="7086600" y="2570165"/>
            <a:ext cx="127000" cy="600075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8" name="Rectangle 160"/>
          <p:cNvSpPr>
            <a:spLocks noChangeArrowheads="1"/>
          </p:cNvSpPr>
          <p:nvPr/>
        </p:nvSpPr>
        <p:spPr bwMode="auto">
          <a:xfrm>
            <a:off x="6867525" y="2447927"/>
            <a:ext cx="26988" cy="8461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9" name="Rectangle 161"/>
          <p:cNvSpPr>
            <a:spLocks noChangeArrowheads="1"/>
          </p:cNvSpPr>
          <p:nvPr/>
        </p:nvSpPr>
        <p:spPr bwMode="auto">
          <a:xfrm>
            <a:off x="6867525" y="2447927"/>
            <a:ext cx="26988" cy="8461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0" name="Line 162"/>
          <p:cNvSpPr>
            <a:spLocks noChangeShapeType="1"/>
          </p:cNvSpPr>
          <p:nvPr/>
        </p:nvSpPr>
        <p:spPr bwMode="auto">
          <a:xfrm flipH="1">
            <a:off x="6888163" y="3025777"/>
            <a:ext cx="158750" cy="25558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1" name="Rectangle 163"/>
          <p:cNvSpPr>
            <a:spLocks noChangeArrowheads="1"/>
          </p:cNvSpPr>
          <p:nvPr/>
        </p:nvSpPr>
        <p:spPr bwMode="auto">
          <a:xfrm>
            <a:off x="6867525" y="3281365"/>
            <a:ext cx="406400" cy="460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2" name="Rectangle 164"/>
          <p:cNvSpPr>
            <a:spLocks noChangeArrowheads="1"/>
          </p:cNvSpPr>
          <p:nvPr/>
        </p:nvSpPr>
        <p:spPr bwMode="auto">
          <a:xfrm>
            <a:off x="6867525" y="3281365"/>
            <a:ext cx="406400" cy="460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3" name="Line 165"/>
          <p:cNvSpPr>
            <a:spLocks noChangeShapeType="1"/>
          </p:cNvSpPr>
          <p:nvPr/>
        </p:nvSpPr>
        <p:spPr bwMode="auto">
          <a:xfrm>
            <a:off x="7046913" y="2692402"/>
            <a:ext cx="0" cy="3333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4" name="Freeform 166"/>
          <p:cNvSpPr>
            <a:spLocks/>
          </p:cNvSpPr>
          <p:nvPr/>
        </p:nvSpPr>
        <p:spPr bwMode="auto">
          <a:xfrm>
            <a:off x="6888163" y="2447927"/>
            <a:ext cx="158750" cy="833438"/>
          </a:xfrm>
          <a:custGeom>
            <a:avLst/>
            <a:gdLst>
              <a:gd name="T0" fmla="*/ 100 w 100"/>
              <a:gd name="T1" fmla="*/ 154 h 525"/>
              <a:gd name="T2" fmla="*/ 0 w 100"/>
              <a:gd name="T3" fmla="*/ 0 h 525"/>
              <a:gd name="T4" fmla="*/ 0 w 100"/>
              <a:gd name="T5" fmla="*/ 525 h 525"/>
              <a:gd name="T6" fmla="*/ 100 w 100"/>
              <a:gd name="T7" fmla="*/ 364 h 525"/>
              <a:gd name="T8" fmla="*/ 100 w 100"/>
              <a:gd name="T9" fmla="*/ 154 h 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" h="525">
                <a:moveTo>
                  <a:pt x="100" y="154"/>
                </a:moveTo>
                <a:lnTo>
                  <a:pt x="0" y="0"/>
                </a:lnTo>
                <a:lnTo>
                  <a:pt x="0" y="525"/>
                </a:lnTo>
                <a:lnTo>
                  <a:pt x="100" y="364"/>
                </a:lnTo>
                <a:lnTo>
                  <a:pt x="100" y="154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5" name="Line 167"/>
          <p:cNvSpPr>
            <a:spLocks noChangeShapeType="1"/>
          </p:cNvSpPr>
          <p:nvPr/>
        </p:nvSpPr>
        <p:spPr bwMode="auto">
          <a:xfrm flipH="1" flipV="1">
            <a:off x="6888163" y="2447927"/>
            <a:ext cx="158750" cy="2444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6" name="Line 168"/>
          <p:cNvSpPr>
            <a:spLocks noChangeShapeType="1"/>
          </p:cNvSpPr>
          <p:nvPr/>
        </p:nvSpPr>
        <p:spPr bwMode="auto">
          <a:xfrm>
            <a:off x="6888163" y="2447927"/>
            <a:ext cx="0" cy="8334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7" name="Line 169"/>
          <p:cNvSpPr>
            <a:spLocks noChangeShapeType="1"/>
          </p:cNvSpPr>
          <p:nvPr/>
        </p:nvSpPr>
        <p:spPr bwMode="auto">
          <a:xfrm flipV="1">
            <a:off x="6888163" y="3025777"/>
            <a:ext cx="158750" cy="25558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8" name="Line 170"/>
          <p:cNvSpPr>
            <a:spLocks noChangeShapeType="1"/>
          </p:cNvSpPr>
          <p:nvPr/>
        </p:nvSpPr>
        <p:spPr bwMode="auto">
          <a:xfrm flipV="1">
            <a:off x="7046913" y="2692402"/>
            <a:ext cx="0" cy="3333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9" name="Freeform 171"/>
          <p:cNvSpPr>
            <a:spLocks/>
          </p:cNvSpPr>
          <p:nvPr/>
        </p:nvSpPr>
        <p:spPr bwMode="auto">
          <a:xfrm>
            <a:off x="7046913" y="2570165"/>
            <a:ext cx="39688" cy="588963"/>
          </a:xfrm>
          <a:custGeom>
            <a:avLst/>
            <a:gdLst>
              <a:gd name="T0" fmla="*/ 25 w 25"/>
              <a:gd name="T1" fmla="*/ 0 h 371"/>
              <a:gd name="T2" fmla="*/ 0 w 25"/>
              <a:gd name="T3" fmla="*/ 77 h 371"/>
              <a:gd name="T4" fmla="*/ 0 w 25"/>
              <a:gd name="T5" fmla="*/ 287 h 371"/>
              <a:gd name="T6" fmla="*/ 25 w 25"/>
              <a:gd name="T7" fmla="*/ 371 h 371"/>
              <a:gd name="T8" fmla="*/ 25 w 25"/>
              <a:gd name="T9" fmla="*/ 0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71">
                <a:moveTo>
                  <a:pt x="25" y="0"/>
                </a:moveTo>
                <a:lnTo>
                  <a:pt x="0" y="77"/>
                </a:lnTo>
                <a:lnTo>
                  <a:pt x="0" y="287"/>
                </a:lnTo>
                <a:lnTo>
                  <a:pt x="25" y="371"/>
                </a:lnTo>
                <a:lnTo>
                  <a:pt x="25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0" name="Line 172"/>
          <p:cNvSpPr>
            <a:spLocks noChangeShapeType="1"/>
          </p:cNvSpPr>
          <p:nvPr/>
        </p:nvSpPr>
        <p:spPr bwMode="auto">
          <a:xfrm flipH="1">
            <a:off x="7046913" y="2570165"/>
            <a:ext cx="39688" cy="1222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1" name="Line 173"/>
          <p:cNvSpPr>
            <a:spLocks noChangeShapeType="1"/>
          </p:cNvSpPr>
          <p:nvPr/>
        </p:nvSpPr>
        <p:spPr bwMode="auto">
          <a:xfrm>
            <a:off x="7046913" y="2692402"/>
            <a:ext cx="0" cy="3333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2" name="Line 174"/>
          <p:cNvSpPr>
            <a:spLocks noChangeShapeType="1"/>
          </p:cNvSpPr>
          <p:nvPr/>
        </p:nvSpPr>
        <p:spPr bwMode="auto">
          <a:xfrm>
            <a:off x="7046913" y="3025777"/>
            <a:ext cx="39688" cy="1333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3" name="Line 175"/>
          <p:cNvSpPr>
            <a:spLocks noChangeShapeType="1"/>
          </p:cNvSpPr>
          <p:nvPr/>
        </p:nvSpPr>
        <p:spPr bwMode="auto">
          <a:xfrm flipV="1">
            <a:off x="7086600" y="2570165"/>
            <a:ext cx="0" cy="588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4" name="Rectangle 176"/>
          <p:cNvSpPr>
            <a:spLocks noChangeArrowheads="1"/>
          </p:cNvSpPr>
          <p:nvPr/>
        </p:nvSpPr>
        <p:spPr bwMode="auto">
          <a:xfrm>
            <a:off x="7086600" y="2570165"/>
            <a:ext cx="127000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5" name="Rectangle 177"/>
          <p:cNvSpPr>
            <a:spLocks noChangeArrowheads="1"/>
          </p:cNvSpPr>
          <p:nvPr/>
        </p:nvSpPr>
        <p:spPr bwMode="auto">
          <a:xfrm>
            <a:off x="7086600" y="2570165"/>
            <a:ext cx="127000" cy="1111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6" name="Rectangle 178"/>
          <p:cNvSpPr>
            <a:spLocks noChangeArrowheads="1"/>
          </p:cNvSpPr>
          <p:nvPr/>
        </p:nvSpPr>
        <p:spPr bwMode="auto">
          <a:xfrm>
            <a:off x="7086600" y="2570165"/>
            <a:ext cx="120650" cy="588963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7" name="Line 179"/>
          <p:cNvSpPr>
            <a:spLocks noChangeShapeType="1"/>
          </p:cNvSpPr>
          <p:nvPr/>
        </p:nvSpPr>
        <p:spPr bwMode="auto">
          <a:xfrm flipH="1">
            <a:off x="7086600" y="2570165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8" name="Line 180"/>
          <p:cNvSpPr>
            <a:spLocks noChangeShapeType="1"/>
          </p:cNvSpPr>
          <p:nvPr/>
        </p:nvSpPr>
        <p:spPr bwMode="auto">
          <a:xfrm>
            <a:off x="7086600" y="2570165"/>
            <a:ext cx="0" cy="588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9" name="Line 181"/>
          <p:cNvSpPr>
            <a:spLocks noChangeShapeType="1"/>
          </p:cNvSpPr>
          <p:nvPr/>
        </p:nvSpPr>
        <p:spPr bwMode="auto">
          <a:xfrm>
            <a:off x="7086600" y="3159127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0" name="Line 182"/>
          <p:cNvSpPr>
            <a:spLocks noChangeShapeType="1"/>
          </p:cNvSpPr>
          <p:nvPr/>
        </p:nvSpPr>
        <p:spPr bwMode="auto">
          <a:xfrm flipV="1">
            <a:off x="7207250" y="2570165"/>
            <a:ext cx="0" cy="588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1" name="Rectangle 183"/>
          <p:cNvSpPr>
            <a:spLocks noChangeArrowheads="1"/>
          </p:cNvSpPr>
          <p:nvPr/>
        </p:nvSpPr>
        <p:spPr bwMode="auto">
          <a:xfrm>
            <a:off x="7207250" y="2814640"/>
            <a:ext cx="100013" cy="889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2" name="Line 184"/>
          <p:cNvSpPr>
            <a:spLocks noChangeShapeType="1"/>
          </p:cNvSpPr>
          <p:nvPr/>
        </p:nvSpPr>
        <p:spPr bwMode="auto">
          <a:xfrm flipH="1">
            <a:off x="7207250" y="2814640"/>
            <a:ext cx="10001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3" name="Line 185"/>
          <p:cNvSpPr>
            <a:spLocks noChangeShapeType="1"/>
          </p:cNvSpPr>
          <p:nvPr/>
        </p:nvSpPr>
        <p:spPr bwMode="auto">
          <a:xfrm>
            <a:off x="7207250" y="2814640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4" name="Line 186"/>
          <p:cNvSpPr>
            <a:spLocks noChangeShapeType="1"/>
          </p:cNvSpPr>
          <p:nvPr/>
        </p:nvSpPr>
        <p:spPr bwMode="auto">
          <a:xfrm>
            <a:off x="7207250" y="2903540"/>
            <a:ext cx="10001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5" name="Line 187"/>
          <p:cNvSpPr>
            <a:spLocks noChangeShapeType="1"/>
          </p:cNvSpPr>
          <p:nvPr/>
        </p:nvSpPr>
        <p:spPr bwMode="auto">
          <a:xfrm flipV="1">
            <a:off x="7307263" y="2814640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6" name="Rectangle 188"/>
          <p:cNvSpPr>
            <a:spLocks noChangeArrowheads="1"/>
          </p:cNvSpPr>
          <p:nvPr/>
        </p:nvSpPr>
        <p:spPr bwMode="auto">
          <a:xfrm>
            <a:off x="6888163" y="2947990"/>
            <a:ext cx="358775" cy="666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7" name="Rectangle 189"/>
          <p:cNvSpPr>
            <a:spLocks noChangeArrowheads="1"/>
          </p:cNvSpPr>
          <p:nvPr/>
        </p:nvSpPr>
        <p:spPr bwMode="auto">
          <a:xfrm>
            <a:off x="6888163" y="2947990"/>
            <a:ext cx="358775" cy="66675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8" name="Rectangle 190"/>
          <p:cNvSpPr>
            <a:spLocks noChangeArrowheads="1"/>
          </p:cNvSpPr>
          <p:nvPr/>
        </p:nvSpPr>
        <p:spPr bwMode="auto">
          <a:xfrm>
            <a:off x="7240588" y="2781302"/>
            <a:ext cx="33338" cy="5127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9" name="Rectangle 191"/>
          <p:cNvSpPr>
            <a:spLocks noChangeArrowheads="1"/>
          </p:cNvSpPr>
          <p:nvPr/>
        </p:nvSpPr>
        <p:spPr bwMode="auto">
          <a:xfrm>
            <a:off x="7240588" y="2781302"/>
            <a:ext cx="33338" cy="51276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0" name="Line 192"/>
          <p:cNvSpPr>
            <a:spLocks noChangeShapeType="1"/>
          </p:cNvSpPr>
          <p:nvPr/>
        </p:nvSpPr>
        <p:spPr bwMode="auto">
          <a:xfrm flipH="1">
            <a:off x="7086600" y="2625727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1" name="Line 193"/>
          <p:cNvSpPr>
            <a:spLocks noChangeShapeType="1"/>
          </p:cNvSpPr>
          <p:nvPr/>
        </p:nvSpPr>
        <p:spPr bwMode="auto">
          <a:xfrm flipH="1">
            <a:off x="7086600" y="2714627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2" name="Line 194"/>
          <p:cNvSpPr>
            <a:spLocks noChangeShapeType="1"/>
          </p:cNvSpPr>
          <p:nvPr/>
        </p:nvSpPr>
        <p:spPr bwMode="auto">
          <a:xfrm flipH="1">
            <a:off x="7086600" y="2881315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3" name="Line 195"/>
          <p:cNvSpPr>
            <a:spLocks noChangeShapeType="1"/>
          </p:cNvSpPr>
          <p:nvPr/>
        </p:nvSpPr>
        <p:spPr bwMode="auto">
          <a:xfrm flipH="1">
            <a:off x="7086600" y="3125790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4" name="Line 196"/>
          <p:cNvSpPr>
            <a:spLocks noChangeShapeType="1"/>
          </p:cNvSpPr>
          <p:nvPr/>
        </p:nvSpPr>
        <p:spPr bwMode="auto">
          <a:xfrm flipH="1">
            <a:off x="7086600" y="3059115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9" name="Freeform 198"/>
          <p:cNvSpPr>
            <a:spLocks noEditPoints="1"/>
          </p:cNvSpPr>
          <p:nvPr/>
        </p:nvSpPr>
        <p:spPr bwMode="auto">
          <a:xfrm>
            <a:off x="6813550" y="2355852"/>
            <a:ext cx="552450" cy="1041400"/>
          </a:xfrm>
          <a:custGeom>
            <a:avLst/>
            <a:gdLst>
              <a:gd name="T0" fmla="*/ 0 w 348"/>
              <a:gd name="T1" fmla="*/ 0 h 656"/>
              <a:gd name="T2" fmla="*/ 348 w 348"/>
              <a:gd name="T3" fmla="*/ 0 h 656"/>
              <a:gd name="T4" fmla="*/ 348 w 348"/>
              <a:gd name="T5" fmla="*/ 656 h 656"/>
              <a:gd name="T6" fmla="*/ 0 w 348"/>
              <a:gd name="T7" fmla="*/ 656 h 656"/>
              <a:gd name="T8" fmla="*/ 0 w 348"/>
              <a:gd name="T9" fmla="*/ 0 h 656"/>
              <a:gd name="T10" fmla="*/ 6 w 348"/>
              <a:gd name="T11" fmla="*/ 653 h 656"/>
              <a:gd name="T12" fmla="*/ 3 w 348"/>
              <a:gd name="T13" fmla="*/ 650 h 656"/>
              <a:gd name="T14" fmla="*/ 346 w 348"/>
              <a:gd name="T15" fmla="*/ 650 h 656"/>
              <a:gd name="T16" fmla="*/ 343 w 348"/>
              <a:gd name="T17" fmla="*/ 653 h 656"/>
              <a:gd name="T18" fmla="*/ 343 w 348"/>
              <a:gd name="T19" fmla="*/ 3 h 656"/>
              <a:gd name="T20" fmla="*/ 346 w 348"/>
              <a:gd name="T21" fmla="*/ 6 h 656"/>
              <a:gd name="T22" fmla="*/ 3 w 348"/>
              <a:gd name="T23" fmla="*/ 6 h 656"/>
              <a:gd name="T24" fmla="*/ 6 w 348"/>
              <a:gd name="T25" fmla="*/ 3 h 656"/>
              <a:gd name="T26" fmla="*/ 6 w 348"/>
              <a:gd name="T27" fmla="*/ 653 h 6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8" h="656">
                <a:moveTo>
                  <a:pt x="0" y="0"/>
                </a:moveTo>
                <a:lnTo>
                  <a:pt x="348" y="0"/>
                </a:lnTo>
                <a:lnTo>
                  <a:pt x="348" y="656"/>
                </a:lnTo>
                <a:lnTo>
                  <a:pt x="0" y="656"/>
                </a:lnTo>
                <a:lnTo>
                  <a:pt x="0" y="0"/>
                </a:lnTo>
                <a:close/>
                <a:moveTo>
                  <a:pt x="6" y="653"/>
                </a:moveTo>
                <a:lnTo>
                  <a:pt x="3" y="650"/>
                </a:lnTo>
                <a:lnTo>
                  <a:pt x="346" y="650"/>
                </a:lnTo>
                <a:lnTo>
                  <a:pt x="343" y="653"/>
                </a:lnTo>
                <a:lnTo>
                  <a:pt x="343" y="3"/>
                </a:lnTo>
                <a:lnTo>
                  <a:pt x="346" y="6"/>
                </a:lnTo>
                <a:lnTo>
                  <a:pt x="3" y="6"/>
                </a:lnTo>
                <a:lnTo>
                  <a:pt x="6" y="3"/>
                </a:lnTo>
                <a:lnTo>
                  <a:pt x="6" y="65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0" name="Rectangle 199"/>
          <p:cNvSpPr>
            <a:spLocks noChangeArrowheads="1"/>
          </p:cNvSpPr>
          <p:nvPr/>
        </p:nvSpPr>
        <p:spPr bwMode="auto">
          <a:xfrm>
            <a:off x="4173538" y="2133602"/>
            <a:ext cx="90488" cy="1358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1" name="Freeform 200"/>
          <p:cNvSpPr>
            <a:spLocks noEditPoints="1"/>
          </p:cNvSpPr>
          <p:nvPr/>
        </p:nvSpPr>
        <p:spPr bwMode="auto">
          <a:xfrm>
            <a:off x="4168775" y="2130427"/>
            <a:ext cx="100013" cy="1366837"/>
          </a:xfrm>
          <a:custGeom>
            <a:avLst/>
            <a:gdLst>
              <a:gd name="T0" fmla="*/ 0 w 63"/>
              <a:gd name="T1" fmla="*/ 0 h 861"/>
              <a:gd name="T2" fmla="*/ 63 w 63"/>
              <a:gd name="T3" fmla="*/ 0 h 861"/>
              <a:gd name="T4" fmla="*/ 63 w 63"/>
              <a:gd name="T5" fmla="*/ 861 h 861"/>
              <a:gd name="T6" fmla="*/ 0 w 63"/>
              <a:gd name="T7" fmla="*/ 861 h 861"/>
              <a:gd name="T8" fmla="*/ 0 w 63"/>
              <a:gd name="T9" fmla="*/ 0 h 861"/>
              <a:gd name="T10" fmla="*/ 6 w 63"/>
              <a:gd name="T11" fmla="*/ 858 h 861"/>
              <a:gd name="T12" fmla="*/ 3 w 63"/>
              <a:gd name="T13" fmla="*/ 855 h 861"/>
              <a:gd name="T14" fmla="*/ 60 w 63"/>
              <a:gd name="T15" fmla="*/ 855 h 861"/>
              <a:gd name="T16" fmla="*/ 57 w 63"/>
              <a:gd name="T17" fmla="*/ 858 h 861"/>
              <a:gd name="T18" fmla="*/ 57 w 63"/>
              <a:gd name="T19" fmla="*/ 2 h 861"/>
              <a:gd name="T20" fmla="*/ 60 w 63"/>
              <a:gd name="T21" fmla="*/ 5 h 861"/>
              <a:gd name="T22" fmla="*/ 3 w 63"/>
              <a:gd name="T23" fmla="*/ 5 h 861"/>
              <a:gd name="T24" fmla="*/ 6 w 63"/>
              <a:gd name="T25" fmla="*/ 2 h 861"/>
              <a:gd name="T26" fmla="*/ 6 w 63"/>
              <a:gd name="T27" fmla="*/ 858 h 86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3" h="861">
                <a:moveTo>
                  <a:pt x="0" y="0"/>
                </a:moveTo>
                <a:lnTo>
                  <a:pt x="63" y="0"/>
                </a:lnTo>
                <a:lnTo>
                  <a:pt x="63" y="861"/>
                </a:lnTo>
                <a:lnTo>
                  <a:pt x="0" y="861"/>
                </a:lnTo>
                <a:lnTo>
                  <a:pt x="0" y="0"/>
                </a:lnTo>
                <a:close/>
                <a:moveTo>
                  <a:pt x="6" y="858"/>
                </a:moveTo>
                <a:lnTo>
                  <a:pt x="3" y="855"/>
                </a:lnTo>
                <a:lnTo>
                  <a:pt x="60" y="855"/>
                </a:lnTo>
                <a:lnTo>
                  <a:pt x="57" y="858"/>
                </a:lnTo>
                <a:lnTo>
                  <a:pt x="57" y="2"/>
                </a:lnTo>
                <a:lnTo>
                  <a:pt x="60" y="5"/>
                </a:lnTo>
                <a:lnTo>
                  <a:pt x="3" y="5"/>
                </a:lnTo>
                <a:lnTo>
                  <a:pt x="6" y="2"/>
                </a:lnTo>
                <a:lnTo>
                  <a:pt x="6" y="85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6" name="Rectangle 205"/>
          <p:cNvSpPr>
            <a:spLocks noChangeArrowheads="1"/>
          </p:cNvSpPr>
          <p:nvPr/>
        </p:nvSpPr>
        <p:spPr bwMode="auto">
          <a:xfrm>
            <a:off x="6823075" y="3714752"/>
            <a:ext cx="525463" cy="1012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9" name="Rectangle 206"/>
          <p:cNvSpPr>
            <a:spLocks noChangeArrowheads="1"/>
          </p:cNvSpPr>
          <p:nvPr/>
        </p:nvSpPr>
        <p:spPr bwMode="auto">
          <a:xfrm>
            <a:off x="7083425" y="3917951"/>
            <a:ext cx="123825" cy="595312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0" name="Rectangle 207"/>
          <p:cNvSpPr>
            <a:spLocks noChangeArrowheads="1"/>
          </p:cNvSpPr>
          <p:nvPr/>
        </p:nvSpPr>
        <p:spPr bwMode="auto">
          <a:xfrm>
            <a:off x="6867525" y="3795714"/>
            <a:ext cx="25400" cy="8382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1" name="Rectangle 208"/>
          <p:cNvSpPr>
            <a:spLocks noChangeArrowheads="1"/>
          </p:cNvSpPr>
          <p:nvPr/>
        </p:nvSpPr>
        <p:spPr bwMode="auto">
          <a:xfrm>
            <a:off x="6867525" y="3795714"/>
            <a:ext cx="25400" cy="838200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2" name="Line 209"/>
          <p:cNvSpPr>
            <a:spLocks noChangeShapeType="1"/>
          </p:cNvSpPr>
          <p:nvPr/>
        </p:nvSpPr>
        <p:spPr bwMode="auto">
          <a:xfrm flipH="1">
            <a:off x="6886575" y="4368801"/>
            <a:ext cx="157163" cy="2540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3" name="Rectangle 210"/>
          <p:cNvSpPr>
            <a:spLocks noChangeArrowheads="1"/>
          </p:cNvSpPr>
          <p:nvPr/>
        </p:nvSpPr>
        <p:spPr bwMode="auto">
          <a:xfrm>
            <a:off x="6867525" y="4622801"/>
            <a:ext cx="398463" cy="444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4" name="Rectangle 211"/>
          <p:cNvSpPr>
            <a:spLocks noChangeArrowheads="1"/>
          </p:cNvSpPr>
          <p:nvPr/>
        </p:nvSpPr>
        <p:spPr bwMode="auto">
          <a:xfrm>
            <a:off x="6867525" y="4622801"/>
            <a:ext cx="398463" cy="44450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5" name="Line 212"/>
          <p:cNvSpPr>
            <a:spLocks noChangeShapeType="1"/>
          </p:cNvSpPr>
          <p:nvPr/>
        </p:nvSpPr>
        <p:spPr bwMode="auto">
          <a:xfrm>
            <a:off x="7043738" y="4038601"/>
            <a:ext cx="0" cy="330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6" name="Freeform 213"/>
          <p:cNvSpPr>
            <a:spLocks/>
          </p:cNvSpPr>
          <p:nvPr/>
        </p:nvSpPr>
        <p:spPr bwMode="auto">
          <a:xfrm>
            <a:off x="6886575" y="3795714"/>
            <a:ext cx="157163" cy="827087"/>
          </a:xfrm>
          <a:custGeom>
            <a:avLst/>
            <a:gdLst>
              <a:gd name="T0" fmla="*/ 99 w 99"/>
              <a:gd name="T1" fmla="*/ 153 h 521"/>
              <a:gd name="T2" fmla="*/ 0 w 99"/>
              <a:gd name="T3" fmla="*/ 0 h 521"/>
              <a:gd name="T4" fmla="*/ 0 w 99"/>
              <a:gd name="T5" fmla="*/ 521 h 521"/>
              <a:gd name="T6" fmla="*/ 99 w 99"/>
              <a:gd name="T7" fmla="*/ 361 h 521"/>
              <a:gd name="T8" fmla="*/ 99 w 99"/>
              <a:gd name="T9" fmla="*/ 153 h 5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" h="521">
                <a:moveTo>
                  <a:pt x="99" y="153"/>
                </a:moveTo>
                <a:lnTo>
                  <a:pt x="0" y="0"/>
                </a:lnTo>
                <a:lnTo>
                  <a:pt x="0" y="521"/>
                </a:lnTo>
                <a:lnTo>
                  <a:pt x="99" y="361"/>
                </a:lnTo>
                <a:lnTo>
                  <a:pt x="99" y="15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7" name="Line 214"/>
          <p:cNvSpPr>
            <a:spLocks noChangeShapeType="1"/>
          </p:cNvSpPr>
          <p:nvPr/>
        </p:nvSpPr>
        <p:spPr bwMode="auto">
          <a:xfrm flipH="1" flipV="1">
            <a:off x="6886575" y="3795714"/>
            <a:ext cx="157163" cy="242887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8" name="Line 215"/>
          <p:cNvSpPr>
            <a:spLocks noChangeShapeType="1"/>
          </p:cNvSpPr>
          <p:nvPr/>
        </p:nvSpPr>
        <p:spPr bwMode="auto">
          <a:xfrm>
            <a:off x="6886575" y="3795714"/>
            <a:ext cx="0" cy="827087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9" name="Line 216"/>
          <p:cNvSpPr>
            <a:spLocks noChangeShapeType="1"/>
          </p:cNvSpPr>
          <p:nvPr/>
        </p:nvSpPr>
        <p:spPr bwMode="auto">
          <a:xfrm flipV="1">
            <a:off x="6886575" y="4368801"/>
            <a:ext cx="157163" cy="2540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0" name="Line 217"/>
          <p:cNvSpPr>
            <a:spLocks noChangeShapeType="1"/>
          </p:cNvSpPr>
          <p:nvPr/>
        </p:nvSpPr>
        <p:spPr bwMode="auto">
          <a:xfrm flipV="1">
            <a:off x="7043738" y="4038601"/>
            <a:ext cx="0" cy="330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1" name="Freeform 218"/>
          <p:cNvSpPr>
            <a:spLocks/>
          </p:cNvSpPr>
          <p:nvPr/>
        </p:nvSpPr>
        <p:spPr bwMode="auto">
          <a:xfrm>
            <a:off x="7043738" y="3917951"/>
            <a:ext cx="39688" cy="584200"/>
          </a:xfrm>
          <a:custGeom>
            <a:avLst/>
            <a:gdLst>
              <a:gd name="T0" fmla="*/ 25 w 25"/>
              <a:gd name="T1" fmla="*/ 0 h 368"/>
              <a:gd name="T2" fmla="*/ 0 w 25"/>
              <a:gd name="T3" fmla="*/ 76 h 368"/>
              <a:gd name="T4" fmla="*/ 0 w 25"/>
              <a:gd name="T5" fmla="*/ 284 h 368"/>
              <a:gd name="T6" fmla="*/ 25 w 25"/>
              <a:gd name="T7" fmla="*/ 368 h 368"/>
              <a:gd name="T8" fmla="*/ 25 w 25"/>
              <a:gd name="T9" fmla="*/ 0 h 3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68">
                <a:moveTo>
                  <a:pt x="25" y="0"/>
                </a:moveTo>
                <a:lnTo>
                  <a:pt x="0" y="76"/>
                </a:lnTo>
                <a:lnTo>
                  <a:pt x="0" y="284"/>
                </a:lnTo>
                <a:lnTo>
                  <a:pt x="25" y="368"/>
                </a:lnTo>
                <a:lnTo>
                  <a:pt x="25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2" name="Line 219"/>
          <p:cNvSpPr>
            <a:spLocks noChangeShapeType="1"/>
          </p:cNvSpPr>
          <p:nvPr/>
        </p:nvSpPr>
        <p:spPr bwMode="auto">
          <a:xfrm flipH="1">
            <a:off x="7043738" y="3917951"/>
            <a:ext cx="39688" cy="1206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3" name="Line 220"/>
          <p:cNvSpPr>
            <a:spLocks noChangeShapeType="1"/>
          </p:cNvSpPr>
          <p:nvPr/>
        </p:nvSpPr>
        <p:spPr bwMode="auto">
          <a:xfrm>
            <a:off x="7043738" y="4038601"/>
            <a:ext cx="0" cy="330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4" name="Line 221"/>
          <p:cNvSpPr>
            <a:spLocks noChangeShapeType="1"/>
          </p:cNvSpPr>
          <p:nvPr/>
        </p:nvSpPr>
        <p:spPr bwMode="auto">
          <a:xfrm>
            <a:off x="7043738" y="4368801"/>
            <a:ext cx="39688" cy="1333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5" name="Line 222"/>
          <p:cNvSpPr>
            <a:spLocks noChangeShapeType="1"/>
          </p:cNvSpPr>
          <p:nvPr/>
        </p:nvSpPr>
        <p:spPr bwMode="auto">
          <a:xfrm flipV="1">
            <a:off x="7083425" y="3917951"/>
            <a:ext cx="0" cy="584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6" name="Rectangle 223"/>
          <p:cNvSpPr>
            <a:spLocks noChangeArrowheads="1"/>
          </p:cNvSpPr>
          <p:nvPr/>
        </p:nvSpPr>
        <p:spPr bwMode="auto">
          <a:xfrm>
            <a:off x="7083425" y="3917951"/>
            <a:ext cx="123825" cy="11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7" name="Rectangle 224"/>
          <p:cNvSpPr>
            <a:spLocks noChangeArrowheads="1"/>
          </p:cNvSpPr>
          <p:nvPr/>
        </p:nvSpPr>
        <p:spPr bwMode="auto">
          <a:xfrm>
            <a:off x="7083425" y="3917951"/>
            <a:ext cx="123825" cy="11112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8" name="Rectangle 225"/>
          <p:cNvSpPr>
            <a:spLocks noChangeArrowheads="1"/>
          </p:cNvSpPr>
          <p:nvPr/>
        </p:nvSpPr>
        <p:spPr bwMode="auto">
          <a:xfrm>
            <a:off x="7083425" y="3917951"/>
            <a:ext cx="117475" cy="584200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9" name="Line 226"/>
          <p:cNvSpPr>
            <a:spLocks noChangeShapeType="1"/>
          </p:cNvSpPr>
          <p:nvPr/>
        </p:nvSpPr>
        <p:spPr bwMode="auto">
          <a:xfrm flipH="1">
            <a:off x="7083425" y="3917951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0" name="Line 227"/>
          <p:cNvSpPr>
            <a:spLocks noChangeShapeType="1"/>
          </p:cNvSpPr>
          <p:nvPr/>
        </p:nvSpPr>
        <p:spPr bwMode="auto">
          <a:xfrm>
            <a:off x="7083425" y="3917951"/>
            <a:ext cx="0" cy="584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1" name="Line 228"/>
          <p:cNvSpPr>
            <a:spLocks noChangeShapeType="1"/>
          </p:cNvSpPr>
          <p:nvPr/>
        </p:nvSpPr>
        <p:spPr bwMode="auto">
          <a:xfrm>
            <a:off x="7083425" y="4502151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2" name="Line 229"/>
          <p:cNvSpPr>
            <a:spLocks noChangeShapeType="1"/>
          </p:cNvSpPr>
          <p:nvPr/>
        </p:nvSpPr>
        <p:spPr bwMode="auto">
          <a:xfrm flipV="1">
            <a:off x="7200900" y="3917951"/>
            <a:ext cx="0" cy="584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3" name="Rectangle 230"/>
          <p:cNvSpPr>
            <a:spLocks noChangeArrowheads="1"/>
          </p:cNvSpPr>
          <p:nvPr/>
        </p:nvSpPr>
        <p:spPr bwMode="auto">
          <a:xfrm>
            <a:off x="7200900" y="4159251"/>
            <a:ext cx="98425" cy="889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4" name="Line 231"/>
          <p:cNvSpPr>
            <a:spLocks noChangeShapeType="1"/>
          </p:cNvSpPr>
          <p:nvPr/>
        </p:nvSpPr>
        <p:spPr bwMode="auto">
          <a:xfrm flipH="1">
            <a:off x="7200900" y="4159251"/>
            <a:ext cx="9842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5" name="Line 232"/>
          <p:cNvSpPr>
            <a:spLocks noChangeShapeType="1"/>
          </p:cNvSpPr>
          <p:nvPr/>
        </p:nvSpPr>
        <p:spPr bwMode="auto">
          <a:xfrm>
            <a:off x="7200900" y="4159251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6" name="Line 233"/>
          <p:cNvSpPr>
            <a:spLocks noChangeShapeType="1"/>
          </p:cNvSpPr>
          <p:nvPr/>
        </p:nvSpPr>
        <p:spPr bwMode="auto">
          <a:xfrm>
            <a:off x="7200900" y="4248151"/>
            <a:ext cx="9842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7" name="Line 234"/>
          <p:cNvSpPr>
            <a:spLocks noChangeShapeType="1"/>
          </p:cNvSpPr>
          <p:nvPr/>
        </p:nvSpPr>
        <p:spPr bwMode="auto">
          <a:xfrm flipV="1">
            <a:off x="7299325" y="4159251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8" name="Rectangle 235"/>
          <p:cNvSpPr>
            <a:spLocks noChangeArrowheads="1"/>
          </p:cNvSpPr>
          <p:nvPr/>
        </p:nvSpPr>
        <p:spPr bwMode="auto">
          <a:xfrm>
            <a:off x="6886575" y="4292601"/>
            <a:ext cx="352425" cy="65087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9" name="Rectangle 236"/>
          <p:cNvSpPr>
            <a:spLocks noChangeArrowheads="1"/>
          </p:cNvSpPr>
          <p:nvPr/>
        </p:nvSpPr>
        <p:spPr bwMode="auto">
          <a:xfrm>
            <a:off x="6886575" y="4292601"/>
            <a:ext cx="352425" cy="65087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0" name="Rectangle 237"/>
          <p:cNvSpPr>
            <a:spLocks noChangeArrowheads="1"/>
          </p:cNvSpPr>
          <p:nvPr/>
        </p:nvSpPr>
        <p:spPr bwMode="auto">
          <a:xfrm>
            <a:off x="7232650" y="4127501"/>
            <a:ext cx="33338" cy="506412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1" name="Rectangle 238"/>
          <p:cNvSpPr>
            <a:spLocks noChangeArrowheads="1"/>
          </p:cNvSpPr>
          <p:nvPr/>
        </p:nvSpPr>
        <p:spPr bwMode="auto">
          <a:xfrm>
            <a:off x="7232650" y="4127501"/>
            <a:ext cx="33338" cy="506412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2" name="Line 239"/>
          <p:cNvSpPr>
            <a:spLocks noChangeShapeType="1"/>
          </p:cNvSpPr>
          <p:nvPr/>
        </p:nvSpPr>
        <p:spPr bwMode="auto">
          <a:xfrm flipH="1">
            <a:off x="7083425" y="3971926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3" name="Line 240"/>
          <p:cNvSpPr>
            <a:spLocks noChangeShapeType="1"/>
          </p:cNvSpPr>
          <p:nvPr/>
        </p:nvSpPr>
        <p:spPr bwMode="auto">
          <a:xfrm flipH="1">
            <a:off x="7083425" y="4060826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4" name="Line 241"/>
          <p:cNvSpPr>
            <a:spLocks noChangeShapeType="1"/>
          </p:cNvSpPr>
          <p:nvPr/>
        </p:nvSpPr>
        <p:spPr bwMode="auto">
          <a:xfrm flipH="1">
            <a:off x="7083425" y="4225926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5" name="Line 242"/>
          <p:cNvSpPr>
            <a:spLocks noChangeShapeType="1"/>
          </p:cNvSpPr>
          <p:nvPr/>
        </p:nvSpPr>
        <p:spPr bwMode="auto">
          <a:xfrm flipH="1">
            <a:off x="7083425" y="4468814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6" name="Line 243"/>
          <p:cNvSpPr>
            <a:spLocks noChangeShapeType="1"/>
          </p:cNvSpPr>
          <p:nvPr/>
        </p:nvSpPr>
        <p:spPr bwMode="auto">
          <a:xfrm flipH="1">
            <a:off x="7083425" y="4402139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8" name="Freeform 245"/>
          <p:cNvSpPr>
            <a:spLocks noEditPoints="1"/>
          </p:cNvSpPr>
          <p:nvPr/>
        </p:nvSpPr>
        <p:spPr bwMode="auto">
          <a:xfrm>
            <a:off x="6813550" y="3705227"/>
            <a:ext cx="544513" cy="1031875"/>
          </a:xfrm>
          <a:custGeom>
            <a:avLst/>
            <a:gdLst>
              <a:gd name="T0" fmla="*/ 0 w 343"/>
              <a:gd name="T1" fmla="*/ 0 h 650"/>
              <a:gd name="T2" fmla="*/ 343 w 343"/>
              <a:gd name="T3" fmla="*/ 0 h 650"/>
              <a:gd name="T4" fmla="*/ 343 w 343"/>
              <a:gd name="T5" fmla="*/ 650 h 650"/>
              <a:gd name="T6" fmla="*/ 0 w 343"/>
              <a:gd name="T7" fmla="*/ 650 h 650"/>
              <a:gd name="T8" fmla="*/ 0 w 343"/>
              <a:gd name="T9" fmla="*/ 0 h 650"/>
              <a:gd name="T10" fmla="*/ 6 w 343"/>
              <a:gd name="T11" fmla="*/ 647 h 650"/>
              <a:gd name="T12" fmla="*/ 3 w 343"/>
              <a:gd name="T13" fmla="*/ 644 h 650"/>
              <a:gd name="T14" fmla="*/ 340 w 343"/>
              <a:gd name="T15" fmla="*/ 644 h 650"/>
              <a:gd name="T16" fmla="*/ 337 w 343"/>
              <a:gd name="T17" fmla="*/ 647 h 650"/>
              <a:gd name="T18" fmla="*/ 337 w 343"/>
              <a:gd name="T19" fmla="*/ 3 h 650"/>
              <a:gd name="T20" fmla="*/ 340 w 343"/>
              <a:gd name="T21" fmla="*/ 6 h 650"/>
              <a:gd name="T22" fmla="*/ 3 w 343"/>
              <a:gd name="T23" fmla="*/ 6 h 650"/>
              <a:gd name="T24" fmla="*/ 6 w 343"/>
              <a:gd name="T25" fmla="*/ 3 h 650"/>
              <a:gd name="T26" fmla="*/ 6 w 343"/>
              <a:gd name="T27" fmla="*/ 647 h 6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3" h="650">
                <a:moveTo>
                  <a:pt x="0" y="0"/>
                </a:moveTo>
                <a:lnTo>
                  <a:pt x="343" y="0"/>
                </a:lnTo>
                <a:lnTo>
                  <a:pt x="343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6" y="647"/>
                </a:moveTo>
                <a:lnTo>
                  <a:pt x="3" y="644"/>
                </a:lnTo>
                <a:lnTo>
                  <a:pt x="340" y="644"/>
                </a:lnTo>
                <a:lnTo>
                  <a:pt x="337" y="647"/>
                </a:lnTo>
                <a:lnTo>
                  <a:pt x="337" y="3"/>
                </a:lnTo>
                <a:lnTo>
                  <a:pt x="340" y="6"/>
                </a:lnTo>
                <a:lnTo>
                  <a:pt x="3" y="6"/>
                </a:lnTo>
                <a:lnTo>
                  <a:pt x="6" y="3"/>
                </a:lnTo>
                <a:lnTo>
                  <a:pt x="6" y="64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9" name="Rectangle 246"/>
          <p:cNvSpPr>
            <a:spLocks noChangeArrowheads="1"/>
          </p:cNvSpPr>
          <p:nvPr/>
        </p:nvSpPr>
        <p:spPr bwMode="auto">
          <a:xfrm>
            <a:off x="3498850" y="3179764"/>
            <a:ext cx="498475" cy="633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0" name="Freeform 247"/>
          <p:cNvSpPr>
            <a:spLocks/>
          </p:cNvSpPr>
          <p:nvPr/>
        </p:nvSpPr>
        <p:spPr bwMode="auto">
          <a:xfrm>
            <a:off x="3541713" y="3236914"/>
            <a:ext cx="409575" cy="522287"/>
          </a:xfrm>
          <a:custGeom>
            <a:avLst/>
            <a:gdLst>
              <a:gd name="T0" fmla="*/ 123 w 258"/>
              <a:gd name="T1" fmla="*/ 0 h 329"/>
              <a:gd name="T2" fmla="*/ 0 w 258"/>
              <a:gd name="T3" fmla="*/ 149 h 329"/>
              <a:gd name="T4" fmla="*/ 42 w 258"/>
              <a:gd name="T5" fmla="*/ 149 h 329"/>
              <a:gd name="T6" fmla="*/ 42 w 258"/>
              <a:gd name="T7" fmla="*/ 329 h 329"/>
              <a:gd name="T8" fmla="*/ 223 w 258"/>
              <a:gd name="T9" fmla="*/ 329 h 329"/>
              <a:gd name="T10" fmla="*/ 223 w 258"/>
              <a:gd name="T11" fmla="*/ 149 h 329"/>
              <a:gd name="T12" fmla="*/ 258 w 258"/>
              <a:gd name="T13" fmla="*/ 149 h 329"/>
              <a:gd name="T14" fmla="*/ 258 w 258"/>
              <a:gd name="T15" fmla="*/ 149 h 329"/>
              <a:gd name="T16" fmla="*/ 123 w 258"/>
              <a:gd name="T17" fmla="*/ 0 h 3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8" h="329">
                <a:moveTo>
                  <a:pt x="123" y="0"/>
                </a:moveTo>
                <a:lnTo>
                  <a:pt x="0" y="149"/>
                </a:lnTo>
                <a:lnTo>
                  <a:pt x="42" y="149"/>
                </a:lnTo>
                <a:lnTo>
                  <a:pt x="42" y="329"/>
                </a:lnTo>
                <a:lnTo>
                  <a:pt x="223" y="329"/>
                </a:lnTo>
                <a:lnTo>
                  <a:pt x="223" y="149"/>
                </a:lnTo>
                <a:lnTo>
                  <a:pt x="258" y="149"/>
                </a:lnTo>
                <a:lnTo>
                  <a:pt x="123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1" name="Line 248"/>
          <p:cNvSpPr>
            <a:spLocks noChangeShapeType="1"/>
          </p:cNvSpPr>
          <p:nvPr/>
        </p:nvSpPr>
        <p:spPr bwMode="auto">
          <a:xfrm flipH="1">
            <a:off x="3541713" y="3236914"/>
            <a:ext cx="195263" cy="236537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2" name="Line 249"/>
          <p:cNvSpPr>
            <a:spLocks noChangeShapeType="1"/>
          </p:cNvSpPr>
          <p:nvPr/>
        </p:nvSpPr>
        <p:spPr bwMode="auto">
          <a:xfrm>
            <a:off x="3541713" y="3473452"/>
            <a:ext cx="66675" cy="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3" name="Line 250"/>
          <p:cNvSpPr>
            <a:spLocks noChangeShapeType="1"/>
          </p:cNvSpPr>
          <p:nvPr/>
        </p:nvSpPr>
        <p:spPr bwMode="auto">
          <a:xfrm>
            <a:off x="3608388" y="3473452"/>
            <a:ext cx="0" cy="28575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4" name="Line 251"/>
          <p:cNvSpPr>
            <a:spLocks noChangeShapeType="1"/>
          </p:cNvSpPr>
          <p:nvPr/>
        </p:nvSpPr>
        <p:spPr bwMode="auto">
          <a:xfrm>
            <a:off x="3608388" y="3759202"/>
            <a:ext cx="287338" cy="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5" name="Line 252"/>
          <p:cNvSpPr>
            <a:spLocks noChangeShapeType="1"/>
          </p:cNvSpPr>
          <p:nvPr/>
        </p:nvSpPr>
        <p:spPr bwMode="auto">
          <a:xfrm flipV="1">
            <a:off x="3895725" y="3473452"/>
            <a:ext cx="0" cy="28575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6" name="Line 253"/>
          <p:cNvSpPr>
            <a:spLocks noChangeShapeType="1"/>
          </p:cNvSpPr>
          <p:nvPr/>
        </p:nvSpPr>
        <p:spPr bwMode="auto">
          <a:xfrm>
            <a:off x="3895725" y="3473452"/>
            <a:ext cx="55563" cy="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7" name="Line 254"/>
          <p:cNvSpPr>
            <a:spLocks noChangeShapeType="1"/>
          </p:cNvSpPr>
          <p:nvPr/>
        </p:nvSpPr>
        <p:spPr bwMode="auto">
          <a:xfrm flipH="1" flipV="1">
            <a:off x="3736975" y="3236914"/>
            <a:ext cx="214313" cy="236537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8" name="Freeform 255"/>
          <p:cNvSpPr>
            <a:spLocks noEditPoints="1"/>
          </p:cNvSpPr>
          <p:nvPr/>
        </p:nvSpPr>
        <p:spPr bwMode="auto">
          <a:xfrm>
            <a:off x="3489325" y="3170239"/>
            <a:ext cx="515938" cy="652462"/>
          </a:xfrm>
          <a:custGeom>
            <a:avLst/>
            <a:gdLst>
              <a:gd name="T0" fmla="*/ 0 w 325"/>
              <a:gd name="T1" fmla="*/ 411 h 411"/>
              <a:gd name="T2" fmla="*/ 0 w 325"/>
              <a:gd name="T3" fmla="*/ 0 h 411"/>
              <a:gd name="T4" fmla="*/ 325 w 325"/>
              <a:gd name="T5" fmla="*/ 0 h 411"/>
              <a:gd name="T6" fmla="*/ 325 w 325"/>
              <a:gd name="T7" fmla="*/ 411 h 411"/>
              <a:gd name="T8" fmla="*/ 0 w 325"/>
              <a:gd name="T9" fmla="*/ 411 h 411"/>
              <a:gd name="T10" fmla="*/ 322 w 325"/>
              <a:gd name="T11" fmla="*/ 405 h 411"/>
              <a:gd name="T12" fmla="*/ 320 w 325"/>
              <a:gd name="T13" fmla="*/ 408 h 411"/>
              <a:gd name="T14" fmla="*/ 320 w 325"/>
              <a:gd name="T15" fmla="*/ 3 h 411"/>
              <a:gd name="T16" fmla="*/ 322 w 325"/>
              <a:gd name="T17" fmla="*/ 6 h 411"/>
              <a:gd name="T18" fmla="*/ 3 w 325"/>
              <a:gd name="T19" fmla="*/ 6 h 411"/>
              <a:gd name="T20" fmla="*/ 6 w 325"/>
              <a:gd name="T21" fmla="*/ 3 h 411"/>
              <a:gd name="T22" fmla="*/ 6 w 325"/>
              <a:gd name="T23" fmla="*/ 408 h 411"/>
              <a:gd name="T24" fmla="*/ 3 w 325"/>
              <a:gd name="T25" fmla="*/ 405 h 411"/>
              <a:gd name="T26" fmla="*/ 322 w 325"/>
              <a:gd name="T27" fmla="*/ 405 h 4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25" h="411">
                <a:moveTo>
                  <a:pt x="0" y="411"/>
                </a:moveTo>
                <a:lnTo>
                  <a:pt x="0" y="0"/>
                </a:lnTo>
                <a:lnTo>
                  <a:pt x="325" y="0"/>
                </a:lnTo>
                <a:lnTo>
                  <a:pt x="325" y="411"/>
                </a:lnTo>
                <a:lnTo>
                  <a:pt x="0" y="411"/>
                </a:lnTo>
                <a:close/>
                <a:moveTo>
                  <a:pt x="322" y="405"/>
                </a:moveTo>
                <a:lnTo>
                  <a:pt x="320" y="408"/>
                </a:lnTo>
                <a:lnTo>
                  <a:pt x="320" y="3"/>
                </a:lnTo>
                <a:lnTo>
                  <a:pt x="322" y="6"/>
                </a:lnTo>
                <a:lnTo>
                  <a:pt x="3" y="6"/>
                </a:lnTo>
                <a:lnTo>
                  <a:pt x="6" y="3"/>
                </a:lnTo>
                <a:lnTo>
                  <a:pt x="6" y="408"/>
                </a:lnTo>
                <a:lnTo>
                  <a:pt x="3" y="405"/>
                </a:lnTo>
                <a:lnTo>
                  <a:pt x="322" y="405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7788275" y="4203701"/>
            <a:ext cx="738188" cy="27463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grpSp>
        <p:nvGrpSpPr>
          <p:cNvPr id="262" name="Group 261"/>
          <p:cNvGrpSpPr/>
          <p:nvPr/>
        </p:nvGrpSpPr>
        <p:grpSpPr>
          <a:xfrm>
            <a:off x="4132263" y="3641727"/>
            <a:ext cx="236538" cy="1358900"/>
            <a:chOff x="4132263" y="3641727"/>
            <a:chExt cx="236538" cy="1358900"/>
          </a:xfrm>
        </p:grpSpPr>
        <p:sp>
          <p:nvSpPr>
            <p:cNvPr id="263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4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5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6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284163" y="1871667"/>
            <a:ext cx="8568661" cy="3211676"/>
            <a:chOff x="284163" y="1871667"/>
            <a:chExt cx="8568661" cy="3211676"/>
          </a:xfrm>
        </p:grpSpPr>
        <p:sp>
          <p:nvSpPr>
            <p:cNvPr id="268" name="Rectangle 8"/>
            <p:cNvSpPr>
              <a:spLocks noChangeArrowheads="1"/>
            </p:cNvSpPr>
            <p:nvPr/>
          </p:nvSpPr>
          <p:spPr bwMode="auto">
            <a:xfrm>
              <a:off x="284163" y="1963737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9" name="Rectangle 268"/>
            <p:cNvSpPr>
              <a:spLocks noChangeArrowheads="1"/>
            </p:cNvSpPr>
            <p:nvPr/>
          </p:nvSpPr>
          <p:spPr bwMode="auto">
            <a:xfrm>
              <a:off x="7772400" y="4837122"/>
              <a:ext cx="9585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70" name="Rectangle 269"/>
            <p:cNvSpPr>
              <a:spLocks noChangeArrowheads="1"/>
            </p:cNvSpPr>
            <p:nvPr/>
          </p:nvSpPr>
          <p:spPr bwMode="auto">
            <a:xfrm>
              <a:off x="7772400" y="1871667"/>
              <a:ext cx="108042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71" name="Rectangle 270"/>
            <p:cNvSpPr>
              <a:spLocks noChangeArrowheads="1"/>
            </p:cNvSpPr>
            <p:nvPr/>
          </p:nvSpPr>
          <p:spPr bwMode="auto">
            <a:xfrm>
              <a:off x="2838639" y="4837122"/>
              <a:ext cx="94577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6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Replacement for VRF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135563"/>
          </a:xfrm>
        </p:spPr>
        <p:txBody>
          <a:bodyPr/>
          <a:lstStyle/>
          <a:p>
            <a:r>
              <a:rPr lang="en-US" dirty="0"/>
              <a:t>3fficiency can directly replace Variable Refrigerant Flow (VRF) </a:t>
            </a:r>
            <a:endParaRPr lang="en-US" dirty="0" smtClean="0"/>
          </a:p>
          <a:p>
            <a:r>
              <a:rPr lang="en-US" dirty="0" smtClean="0"/>
              <a:t>Provides </a:t>
            </a:r>
            <a:r>
              <a:rPr lang="en-US" dirty="0"/>
              <a:t>even more savings through the use of a water to water chiller and using the condenser water as the hot water for the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No </a:t>
            </a:r>
            <a:r>
              <a:rPr lang="en-US" dirty="0"/>
              <a:t>more concerns with ASHRAE 15, refrigerant leaks, or large electrical wire </a:t>
            </a:r>
            <a:r>
              <a:rPr lang="en-US" dirty="0" smtClean="0"/>
              <a:t>runs</a:t>
            </a:r>
          </a:p>
          <a:p>
            <a:r>
              <a:rPr lang="en-US" dirty="0" smtClean="0"/>
              <a:t>A </a:t>
            </a:r>
            <a:r>
              <a:rPr lang="en-US" dirty="0"/>
              <a:t>whole </a:t>
            </a:r>
            <a:r>
              <a:rPr lang="en-US" dirty="0" smtClean="0"/>
              <a:t>building</a:t>
            </a:r>
            <a:br>
              <a:rPr lang="en-US" dirty="0" smtClean="0"/>
            </a:br>
            <a:r>
              <a:rPr lang="en-US" b="1" dirty="0" smtClean="0">
                <a:solidFill>
                  <a:srgbClr val="00703C"/>
                </a:solidFill>
                <a:latin typeface="Boxed Semibold" panose="02000506030000020004" pitchFamily="2" charset="0"/>
              </a:rPr>
              <a:t>Variable</a:t>
            </a:r>
            <a:br>
              <a:rPr lang="en-US" b="1" dirty="0" smtClean="0">
                <a:solidFill>
                  <a:srgbClr val="00703C"/>
                </a:solidFill>
                <a:latin typeface="Boxed Semibold" panose="02000506030000020004" pitchFamily="2" charset="0"/>
              </a:rPr>
            </a:br>
            <a:r>
              <a:rPr lang="en-US" b="1" dirty="0" smtClean="0">
                <a:solidFill>
                  <a:srgbClr val="00703C"/>
                </a:solidFill>
                <a:latin typeface="Boxed Semibold" panose="02000506030000020004" pitchFamily="2" charset="0"/>
              </a:rPr>
              <a:t>WATER Flow</a:t>
            </a:r>
            <a:br>
              <a:rPr lang="en-US" b="1" dirty="0" smtClean="0">
                <a:solidFill>
                  <a:srgbClr val="00703C"/>
                </a:solidFill>
                <a:latin typeface="Boxed Semibold" panose="02000506030000020004" pitchFamily="2" charset="0"/>
              </a:rPr>
            </a:br>
            <a:r>
              <a:rPr lang="en-US" b="1" dirty="0" smtClean="0">
                <a:solidFill>
                  <a:srgbClr val="00703C"/>
                </a:solidFill>
                <a:latin typeface="Boxed Semibold" panose="02000506030000020004" pitchFamily="2" charset="0"/>
              </a:rPr>
              <a:t>System</a:t>
            </a:r>
            <a:r>
              <a:rPr lang="en-US" b="1" dirty="0">
                <a:solidFill>
                  <a:srgbClr val="00703C"/>
                </a:solidFill>
              </a:rPr>
              <a:t>!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C6F6-69CA-4D06-96D3-38816CD87E2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925" y="4395787"/>
            <a:ext cx="5172075" cy="18002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102" y="1138236"/>
            <a:ext cx="2110898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50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 #</a:t>
            </a:r>
            <a:r>
              <a:rPr lang="en-US" dirty="0" smtClean="0"/>
              <a:t>2 – Part Load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4724400"/>
            <a:ext cx="1295400" cy="217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113" y="4660901"/>
            <a:ext cx="14398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250825" y="1600202"/>
            <a:ext cx="864235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763713" y="1609727"/>
            <a:ext cx="1257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Total Energy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5857875" y="1609727"/>
            <a:ext cx="10890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Active DH Wheel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802063" y="1844677"/>
            <a:ext cx="7731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Heating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6038850" y="1871664"/>
            <a:ext cx="8016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138863" y="2106614"/>
            <a:ext cx="5445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1201738" y="2514602"/>
            <a:ext cx="4905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70.0°db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690688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1763713" y="2514602"/>
            <a:ext cx="5222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70.0°wb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2670175" y="2514602"/>
            <a:ext cx="4778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73.4°db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3159125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3230563" y="2514602"/>
            <a:ext cx="5254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69.4°wb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4699000" y="2514602"/>
            <a:ext cx="5540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104.9°db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5260975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5332413" y="2514602"/>
            <a:ext cx="5207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78.0°wb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7651750" y="2514602"/>
            <a:ext cx="503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89.9°db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150225" y="2514602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8231188" y="2514602"/>
            <a:ext cx="5064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77.3°wb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1201738" y="4054477"/>
            <a:ext cx="4778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74.5°db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1690688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1763713" y="4054477"/>
            <a:ext cx="5111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65.1°wb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2670175" y="4054477"/>
            <a:ext cx="4889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75.0°db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3159125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3230563" y="4054477"/>
            <a:ext cx="5318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62.5°wb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4772025" y="4054477"/>
            <a:ext cx="50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58.0°db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6" name="Rectangle 42"/>
          <p:cNvSpPr>
            <a:spLocks noChangeArrowheads="1"/>
          </p:cNvSpPr>
          <p:nvPr/>
        </p:nvSpPr>
        <p:spPr bwMode="auto">
          <a:xfrm>
            <a:off x="5260975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5332413" y="4054477"/>
            <a:ext cx="5207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57.0°wb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7651750" y="4054477"/>
            <a:ext cx="4889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75.0°db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8150225" y="4054477"/>
            <a:ext cx="777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/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0" name="Rectangle 46"/>
          <p:cNvSpPr>
            <a:spLocks noChangeArrowheads="1"/>
          </p:cNvSpPr>
          <p:nvPr/>
        </p:nvSpPr>
        <p:spPr bwMode="auto">
          <a:xfrm>
            <a:off x="8231188" y="4054477"/>
            <a:ext cx="5334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59.5°wb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6138863" y="4968877"/>
            <a:ext cx="5445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1.27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3811588" y="5157789"/>
            <a:ext cx="755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>
                <a:solidFill>
                  <a:srgbClr val="424242"/>
                </a:solidFill>
                <a:latin typeface="Boxed Book" panose="02000506040000020004" pitchFamily="2" charset="0"/>
              </a:rPr>
              <a:t>Cooling Coil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6038850" y="5184777"/>
            <a:ext cx="8016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(Pressure loss)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5568950" y="5357814"/>
            <a:ext cx="15890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424242"/>
                </a:solidFill>
                <a:latin typeface="Boxed Book" panose="02000506040000020004" pitchFamily="2" charset="0"/>
              </a:rPr>
              <a:t>(PD Wheel Speed RPM) </a:t>
            </a:r>
            <a:r>
              <a:rPr lang="en-US" altLang="en-US" sz="900" dirty="0" smtClean="0">
                <a:solidFill>
                  <a:srgbClr val="424242"/>
                </a:solidFill>
                <a:latin typeface="Boxed Book" panose="02000506040000020004" pitchFamily="2" charset="0"/>
              </a:rPr>
              <a:t>– 0.61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6754813" y="5357814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1908175" y="5511802"/>
            <a:ext cx="11953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(Return Side Pressure)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1900238" y="1871664"/>
            <a:ext cx="12049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(Supply Side Pressure)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2189163" y="2106614"/>
            <a:ext cx="57785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0.80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2279650" y="4940302"/>
            <a:ext cx="3444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0.797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1990725" y="5157789"/>
            <a:ext cx="10525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TE Effectiveness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2189163" y="5357814"/>
            <a:ext cx="56515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0.70 </a:t>
            </a:r>
            <a:r>
              <a:rPr lang="en-US" altLang="en-US" sz="900" dirty="0" err="1">
                <a:solidFill>
                  <a:srgbClr val="000000"/>
                </a:solidFill>
                <a:latin typeface="Boxed Book" panose="02000506040000020004" pitchFamily="2" charset="0"/>
              </a:rPr>
              <a:t>in.wg</a:t>
            </a:r>
            <a:r>
              <a:rPr lang="en-US" altLang="en-US" sz="900" dirty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4953000" y="2297114"/>
            <a:ext cx="6937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9,828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5" name="Rectangle 65"/>
          <p:cNvSpPr>
            <a:spLocks noChangeArrowheads="1"/>
          </p:cNvSpPr>
          <p:nvPr/>
        </p:nvSpPr>
        <p:spPr bwMode="auto">
          <a:xfrm>
            <a:off x="5051425" y="2732089"/>
            <a:ext cx="50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102.1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943475" y="2949577"/>
            <a:ext cx="7318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41.4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7" name="Rectangle 67"/>
          <p:cNvSpPr>
            <a:spLocks noChangeArrowheads="1"/>
          </p:cNvSpPr>
          <p:nvPr/>
        </p:nvSpPr>
        <p:spPr bwMode="auto">
          <a:xfrm>
            <a:off x="7923213" y="2732089"/>
            <a:ext cx="4984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122.1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7805738" y="4487864"/>
            <a:ext cx="7762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26.0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69" name="Rectangle 69"/>
          <p:cNvSpPr>
            <a:spLocks noChangeArrowheads="1"/>
          </p:cNvSpPr>
          <p:nvPr/>
        </p:nvSpPr>
        <p:spPr bwMode="auto">
          <a:xfrm>
            <a:off x="4916488" y="3836989"/>
            <a:ext cx="757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0" name="Rectangle 70"/>
          <p:cNvSpPr>
            <a:spLocks noChangeArrowheads="1"/>
          </p:cNvSpPr>
          <p:nvPr/>
        </p:nvSpPr>
        <p:spPr bwMode="auto">
          <a:xfrm>
            <a:off x="5087938" y="4270377"/>
            <a:ext cx="4667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68.0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1" name="Rectangle 71"/>
          <p:cNvSpPr>
            <a:spLocks noChangeArrowheads="1"/>
          </p:cNvSpPr>
          <p:nvPr/>
        </p:nvSpPr>
        <p:spPr bwMode="auto">
          <a:xfrm>
            <a:off x="4943475" y="4487864"/>
            <a:ext cx="7635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24.5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7788275" y="3836989"/>
            <a:ext cx="762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3" name="Rectangle 73"/>
          <p:cNvSpPr>
            <a:spLocks noChangeArrowheads="1"/>
          </p:cNvSpPr>
          <p:nvPr/>
        </p:nvSpPr>
        <p:spPr bwMode="auto">
          <a:xfrm>
            <a:off x="7959725" y="4270377"/>
            <a:ext cx="4556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48.0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4" name="Rectangle 74"/>
          <p:cNvSpPr>
            <a:spLocks noChangeArrowheads="1"/>
          </p:cNvSpPr>
          <p:nvPr/>
        </p:nvSpPr>
        <p:spPr bwMode="auto">
          <a:xfrm>
            <a:off x="1292225" y="2297114"/>
            <a:ext cx="7350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11,366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5" name="Rectangle 75"/>
          <p:cNvSpPr>
            <a:spLocks noChangeArrowheads="1"/>
          </p:cNvSpPr>
          <p:nvPr/>
        </p:nvSpPr>
        <p:spPr bwMode="auto">
          <a:xfrm>
            <a:off x="1428750" y="2732089"/>
            <a:ext cx="503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110.8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6" name="Rectangle 76"/>
          <p:cNvSpPr>
            <a:spLocks noChangeArrowheads="1"/>
          </p:cNvSpPr>
          <p:nvPr/>
        </p:nvSpPr>
        <p:spPr bwMode="auto">
          <a:xfrm>
            <a:off x="7788275" y="2297114"/>
            <a:ext cx="7604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10,366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7" name="Rectangle 77"/>
          <p:cNvSpPr>
            <a:spLocks noChangeArrowheads="1"/>
          </p:cNvSpPr>
          <p:nvPr/>
        </p:nvSpPr>
        <p:spPr bwMode="auto">
          <a:xfrm>
            <a:off x="7805738" y="2949577"/>
            <a:ext cx="7667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40.8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8" name="Rectangle 78"/>
          <p:cNvSpPr>
            <a:spLocks noChangeArrowheads="1"/>
          </p:cNvSpPr>
          <p:nvPr/>
        </p:nvSpPr>
        <p:spPr bwMode="auto">
          <a:xfrm>
            <a:off x="1292225" y="3836989"/>
            <a:ext cx="757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10,538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79" name="Rectangle 79"/>
          <p:cNvSpPr>
            <a:spLocks noChangeArrowheads="1"/>
          </p:cNvSpPr>
          <p:nvPr/>
        </p:nvSpPr>
        <p:spPr bwMode="auto">
          <a:xfrm>
            <a:off x="1465263" y="4270377"/>
            <a:ext cx="4492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78.2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0" name="Rectangle 80"/>
          <p:cNvSpPr>
            <a:spLocks noChangeArrowheads="1"/>
          </p:cNvSpPr>
          <p:nvPr/>
        </p:nvSpPr>
        <p:spPr bwMode="auto">
          <a:xfrm>
            <a:off x="1311275" y="4487864"/>
            <a:ext cx="7540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30.1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1" name="Rectangle 81"/>
          <p:cNvSpPr>
            <a:spLocks noChangeArrowheads="1"/>
          </p:cNvSpPr>
          <p:nvPr/>
        </p:nvSpPr>
        <p:spPr bwMode="auto">
          <a:xfrm>
            <a:off x="1311275" y="2949577"/>
            <a:ext cx="7429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34.1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2" name="Rectangle 82"/>
          <p:cNvSpPr>
            <a:spLocks noChangeArrowheads="1"/>
          </p:cNvSpPr>
          <p:nvPr/>
        </p:nvSpPr>
        <p:spPr bwMode="auto">
          <a:xfrm>
            <a:off x="2778125" y="2297114"/>
            <a:ext cx="6937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9,828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3" name="Rectangle 83"/>
          <p:cNvSpPr>
            <a:spLocks noChangeArrowheads="1"/>
          </p:cNvSpPr>
          <p:nvPr/>
        </p:nvSpPr>
        <p:spPr bwMode="auto">
          <a:xfrm>
            <a:off x="2878138" y="2732089"/>
            <a:ext cx="50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102.1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4" name="Rectangle 84"/>
          <p:cNvSpPr>
            <a:spLocks noChangeArrowheads="1"/>
          </p:cNvSpPr>
          <p:nvPr/>
        </p:nvSpPr>
        <p:spPr bwMode="auto">
          <a:xfrm>
            <a:off x="2768600" y="2949577"/>
            <a:ext cx="7762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33.6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5" name="Rectangle 85"/>
          <p:cNvSpPr>
            <a:spLocks noChangeArrowheads="1"/>
          </p:cNvSpPr>
          <p:nvPr/>
        </p:nvSpPr>
        <p:spPr bwMode="auto">
          <a:xfrm>
            <a:off x="2778125" y="3836989"/>
            <a:ext cx="7000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9,000 CFM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6" name="Rectangle 86"/>
          <p:cNvSpPr>
            <a:spLocks noChangeArrowheads="1"/>
          </p:cNvSpPr>
          <p:nvPr/>
        </p:nvSpPr>
        <p:spPr bwMode="auto">
          <a:xfrm>
            <a:off x="2914650" y="4270377"/>
            <a:ext cx="4667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65.0 gr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7" name="Rectangle 87"/>
          <p:cNvSpPr>
            <a:spLocks noChangeArrowheads="1"/>
          </p:cNvSpPr>
          <p:nvPr/>
        </p:nvSpPr>
        <p:spPr bwMode="auto">
          <a:xfrm>
            <a:off x="2768600" y="4487864"/>
            <a:ext cx="7715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Boxed Book" panose="02000506040000020004" pitchFamily="2" charset="0"/>
              </a:rPr>
              <a:t>28.2 BTU/</a:t>
            </a:r>
            <a:r>
              <a:rPr lang="en-US" altLang="en-US" sz="1100" dirty="0" err="1">
                <a:solidFill>
                  <a:srgbClr val="000000"/>
                </a:solidFill>
                <a:latin typeface="Boxed Book" panose="02000506040000020004" pitchFamily="2" charset="0"/>
              </a:rPr>
              <a:t>lb</a:t>
            </a: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88" name="Line 88"/>
          <p:cNvSpPr>
            <a:spLocks noChangeShapeType="1"/>
          </p:cNvSpPr>
          <p:nvPr/>
        </p:nvSpPr>
        <p:spPr bwMode="auto">
          <a:xfrm>
            <a:off x="2370138" y="3582989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9" name="Rectangle 89"/>
          <p:cNvSpPr>
            <a:spLocks noChangeArrowheads="1"/>
          </p:cNvSpPr>
          <p:nvPr/>
        </p:nvSpPr>
        <p:spPr bwMode="auto">
          <a:xfrm>
            <a:off x="2370138" y="3582989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0" name="Line 90"/>
          <p:cNvSpPr>
            <a:spLocks noChangeShapeType="1"/>
          </p:cNvSpPr>
          <p:nvPr/>
        </p:nvSpPr>
        <p:spPr bwMode="auto">
          <a:xfrm>
            <a:off x="2370138" y="3565527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1" name="Rectangle 91"/>
          <p:cNvSpPr>
            <a:spLocks noChangeArrowheads="1"/>
          </p:cNvSpPr>
          <p:nvPr/>
        </p:nvSpPr>
        <p:spPr bwMode="auto">
          <a:xfrm>
            <a:off x="2370138" y="3565527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2" name="Line 92"/>
          <p:cNvSpPr>
            <a:spLocks noChangeShapeType="1"/>
          </p:cNvSpPr>
          <p:nvPr/>
        </p:nvSpPr>
        <p:spPr bwMode="auto">
          <a:xfrm>
            <a:off x="2389188" y="3565527"/>
            <a:ext cx="0" cy="79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3" name="Rectangle 93"/>
          <p:cNvSpPr>
            <a:spLocks noChangeArrowheads="1"/>
          </p:cNvSpPr>
          <p:nvPr/>
        </p:nvSpPr>
        <p:spPr bwMode="auto">
          <a:xfrm>
            <a:off x="2389188" y="3565527"/>
            <a:ext cx="7938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4" name="Line 94"/>
          <p:cNvSpPr>
            <a:spLocks noChangeShapeType="1"/>
          </p:cNvSpPr>
          <p:nvPr/>
        </p:nvSpPr>
        <p:spPr bwMode="auto">
          <a:xfrm>
            <a:off x="2370138" y="3565527"/>
            <a:ext cx="0" cy="79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5" name="Rectangle 95"/>
          <p:cNvSpPr>
            <a:spLocks noChangeArrowheads="1"/>
          </p:cNvSpPr>
          <p:nvPr/>
        </p:nvSpPr>
        <p:spPr bwMode="auto">
          <a:xfrm>
            <a:off x="2370138" y="3565527"/>
            <a:ext cx="9525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6" name="Line 96"/>
          <p:cNvSpPr>
            <a:spLocks noChangeShapeType="1"/>
          </p:cNvSpPr>
          <p:nvPr/>
        </p:nvSpPr>
        <p:spPr bwMode="auto">
          <a:xfrm>
            <a:off x="250825" y="3565527"/>
            <a:ext cx="21193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7" name="Rectangle 97"/>
          <p:cNvSpPr>
            <a:spLocks noChangeArrowheads="1"/>
          </p:cNvSpPr>
          <p:nvPr/>
        </p:nvSpPr>
        <p:spPr bwMode="auto">
          <a:xfrm>
            <a:off x="250825" y="3565527"/>
            <a:ext cx="2119313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98" name="Line 98"/>
          <p:cNvSpPr>
            <a:spLocks noChangeShapeType="1"/>
          </p:cNvSpPr>
          <p:nvPr/>
        </p:nvSpPr>
        <p:spPr bwMode="auto">
          <a:xfrm>
            <a:off x="250825" y="3582989"/>
            <a:ext cx="21193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99" name="Rectangle 99"/>
          <p:cNvSpPr>
            <a:spLocks noChangeArrowheads="1"/>
          </p:cNvSpPr>
          <p:nvPr/>
        </p:nvSpPr>
        <p:spPr bwMode="auto">
          <a:xfrm>
            <a:off x="250825" y="3582989"/>
            <a:ext cx="211931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0" name="Line 100"/>
          <p:cNvSpPr>
            <a:spLocks noChangeShapeType="1"/>
          </p:cNvSpPr>
          <p:nvPr/>
        </p:nvSpPr>
        <p:spPr bwMode="auto">
          <a:xfrm>
            <a:off x="2370138" y="2260602"/>
            <a:ext cx="0" cy="130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1" name="Rectangle 101"/>
          <p:cNvSpPr>
            <a:spLocks noChangeArrowheads="1"/>
          </p:cNvSpPr>
          <p:nvPr/>
        </p:nvSpPr>
        <p:spPr bwMode="auto">
          <a:xfrm>
            <a:off x="2370138" y="2260602"/>
            <a:ext cx="9525" cy="1304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2" name="Line 102"/>
          <p:cNvSpPr>
            <a:spLocks noChangeShapeType="1"/>
          </p:cNvSpPr>
          <p:nvPr/>
        </p:nvSpPr>
        <p:spPr bwMode="auto">
          <a:xfrm>
            <a:off x="2389188" y="2260602"/>
            <a:ext cx="0" cy="130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3" name="Rectangle 103"/>
          <p:cNvSpPr>
            <a:spLocks noChangeArrowheads="1"/>
          </p:cNvSpPr>
          <p:nvPr/>
        </p:nvSpPr>
        <p:spPr bwMode="auto">
          <a:xfrm>
            <a:off x="2389188" y="2260602"/>
            <a:ext cx="7938" cy="1304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4" name="Line 104"/>
          <p:cNvSpPr>
            <a:spLocks noChangeShapeType="1"/>
          </p:cNvSpPr>
          <p:nvPr/>
        </p:nvSpPr>
        <p:spPr bwMode="auto">
          <a:xfrm>
            <a:off x="2370138" y="3592514"/>
            <a:ext cx="0" cy="132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5" name="Rectangle 105"/>
          <p:cNvSpPr>
            <a:spLocks noChangeArrowheads="1"/>
          </p:cNvSpPr>
          <p:nvPr/>
        </p:nvSpPr>
        <p:spPr bwMode="auto">
          <a:xfrm>
            <a:off x="2370138" y="3592514"/>
            <a:ext cx="9525" cy="132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6" name="Line 106"/>
          <p:cNvSpPr>
            <a:spLocks noChangeShapeType="1"/>
          </p:cNvSpPr>
          <p:nvPr/>
        </p:nvSpPr>
        <p:spPr bwMode="auto">
          <a:xfrm>
            <a:off x="2389188" y="3592514"/>
            <a:ext cx="0" cy="132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7" name="Rectangle 107"/>
          <p:cNvSpPr>
            <a:spLocks noChangeArrowheads="1"/>
          </p:cNvSpPr>
          <p:nvPr/>
        </p:nvSpPr>
        <p:spPr bwMode="auto">
          <a:xfrm>
            <a:off x="2389188" y="3592514"/>
            <a:ext cx="7938" cy="132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08" name="Line 108"/>
          <p:cNvSpPr>
            <a:spLocks noChangeShapeType="1"/>
          </p:cNvSpPr>
          <p:nvPr/>
        </p:nvSpPr>
        <p:spPr bwMode="auto">
          <a:xfrm>
            <a:off x="2370138" y="3582989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09" name="Rectangle 109"/>
          <p:cNvSpPr>
            <a:spLocks noChangeArrowheads="1"/>
          </p:cNvSpPr>
          <p:nvPr/>
        </p:nvSpPr>
        <p:spPr bwMode="auto">
          <a:xfrm>
            <a:off x="2370138" y="3582989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0" name="Line 110"/>
          <p:cNvSpPr>
            <a:spLocks noChangeShapeType="1"/>
          </p:cNvSpPr>
          <p:nvPr/>
        </p:nvSpPr>
        <p:spPr bwMode="auto">
          <a:xfrm>
            <a:off x="2389188" y="3582989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1" name="Rectangle 111"/>
          <p:cNvSpPr>
            <a:spLocks noChangeArrowheads="1"/>
          </p:cNvSpPr>
          <p:nvPr/>
        </p:nvSpPr>
        <p:spPr bwMode="auto">
          <a:xfrm>
            <a:off x="2389188" y="3582989"/>
            <a:ext cx="7938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2" name="Line 112"/>
          <p:cNvSpPr>
            <a:spLocks noChangeShapeType="1"/>
          </p:cNvSpPr>
          <p:nvPr/>
        </p:nvSpPr>
        <p:spPr bwMode="auto">
          <a:xfrm>
            <a:off x="2397125" y="3565527"/>
            <a:ext cx="64960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3" name="Rectangle 113"/>
          <p:cNvSpPr>
            <a:spLocks noChangeArrowheads="1"/>
          </p:cNvSpPr>
          <p:nvPr/>
        </p:nvSpPr>
        <p:spPr bwMode="auto">
          <a:xfrm>
            <a:off x="2397125" y="3565527"/>
            <a:ext cx="6496050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4" name="Line 114"/>
          <p:cNvSpPr>
            <a:spLocks noChangeShapeType="1"/>
          </p:cNvSpPr>
          <p:nvPr/>
        </p:nvSpPr>
        <p:spPr bwMode="auto">
          <a:xfrm>
            <a:off x="2397125" y="3582989"/>
            <a:ext cx="64960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5" name="Rectangle 115"/>
          <p:cNvSpPr>
            <a:spLocks noChangeArrowheads="1"/>
          </p:cNvSpPr>
          <p:nvPr/>
        </p:nvSpPr>
        <p:spPr bwMode="auto">
          <a:xfrm>
            <a:off x="2397125" y="3582989"/>
            <a:ext cx="6496050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6" name="Line 116"/>
          <p:cNvSpPr>
            <a:spLocks noChangeShapeType="1"/>
          </p:cNvSpPr>
          <p:nvPr/>
        </p:nvSpPr>
        <p:spPr bwMode="auto">
          <a:xfrm>
            <a:off x="2389188" y="3565527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7" name="Rectangle 117"/>
          <p:cNvSpPr>
            <a:spLocks noChangeArrowheads="1"/>
          </p:cNvSpPr>
          <p:nvPr/>
        </p:nvSpPr>
        <p:spPr bwMode="auto">
          <a:xfrm>
            <a:off x="2389188" y="3565527"/>
            <a:ext cx="7938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18" name="Line 118"/>
          <p:cNvSpPr>
            <a:spLocks noChangeShapeType="1"/>
          </p:cNvSpPr>
          <p:nvPr/>
        </p:nvSpPr>
        <p:spPr bwMode="auto">
          <a:xfrm>
            <a:off x="2389188" y="3582989"/>
            <a:ext cx="79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19" name="Rectangle 119"/>
          <p:cNvSpPr>
            <a:spLocks noChangeArrowheads="1"/>
          </p:cNvSpPr>
          <p:nvPr/>
        </p:nvSpPr>
        <p:spPr bwMode="auto">
          <a:xfrm>
            <a:off x="2389188" y="3582989"/>
            <a:ext cx="7938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0" name="Rectangle 130"/>
          <p:cNvSpPr>
            <a:spLocks noChangeArrowheads="1"/>
          </p:cNvSpPr>
          <p:nvPr/>
        </p:nvSpPr>
        <p:spPr bwMode="auto">
          <a:xfrm>
            <a:off x="1025525" y="3262314"/>
            <a:ext cx="2446338" cy="515937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1" name="Line 131"/>
          <p:cNvSpPr>
            <a:spLocks noChangeShapeType="1"/>
          </p:cNvSpPr>
          <p:nvPr/>
        </p:nvSpPr>
        <p:spPr bwMode="auto">
          <a:xfrm>
            <a:off x="2360613" y="3298827"/>
            <a:ext cx="0" cy="43180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2" name="Rectangle 132"/>
          <p:cNvSpPr>
            <a:spLocks noChangeArrowheads="1"/>
          </p:cNvSpPr>
          <p:nvPr/>
        </p:nvSpPr>
        <p:spPr bwMode="auto">
          <a:xfrm>
            <a:off x="1101725" y="3406777"/>
            <a:ext cx="2289175" cy="206375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3" name="Rectangle 133"/>
          <p:cNvSpPr>
            <a:spLocks noChangeArrowheads="1"/>
          </p:cNvSpPr>
          <p:nvPr/>
        </p:nvSpPr>
        <p:spPr bwMode="auto">
          <a:xfrm>
            <a:off x="1101725" y="3406777"/>
            <a:ext cx="2289175" cy="206375"/>
          </a:xfrm>
          <a:prstGeom prst="rect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34" name="Line 134"/>
          <p:cNvSpPr>
            <a:spLocks noChangeShapeType="1"/>
          </p:cNvSpPr>
          <p:nvPr/>
        </p:nvSpPr>
        <p:spPr bwMode="auto">
          <a:xfrm>
            <a:off x="3311525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5" name="Line 135"/>
          <p:cNvSpPr>
            <a:spLocks noChangeShapeType="1"/>
          </p:cNvSpPr>
          <p:nvPr/>
        </p:nvSpPr>
        <p:spPr bwMode="auto">
          <a:xfrm>
            <a:off x="2587625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6" name="Line 136"/>
          <p:cNvSpPr>
            <a:spLocks noChangeShapeType="1"/>
          </p:cNvSpPr>
          <p:nvPr/>
        </p:nvSpPr>
        <p:spPr bwMode="auto">
          <a:xfrm>
            <a:off x="2011363" y="3406777"/>
            <a:ext cx="0" cy="195262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37" name="Line 137"/>
          <p:cNvSpPr>
            <a:spLocks noChangeShapeType="1"/>
          </p:cNvSpPr>
          <p:nvPr/>
        </p:nvSpPr>
        <p:spPr bwMode="auto">
          <a:xfrm>
            <a:off x="1382713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3108327"/>
            <a:ext cx="633413" cy="660400"/>
            <a:chOff x="304800" y="3108327"/>
            <a:chExt cx="633413" cy="660400"/>
          </a:xfrm>
        </p:grpSpPr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304800" y="3116264"/>
              <a:ext cx="608013" cy="642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auto">
            <a:xfrm>
              <a:off x="371475" y="3173414"/>
              <a:ext cx="500063" cy="530225"/>
            </a:xfrm>
            <a:custGeom>
              <a:avLst/>
              <a:gdLst>
                <a:gd name="T0" fmla="*/ 164 w 315"/>
                <a:gd name="T1" fmla="*/ 334 h 334"/>
                <a:gd name="T2" fmla="*/ 315 w 315"/>
                <a:gd name="T3" fmla="*/ 182 h 334"/>
                <a:gd name="T4" fmla="*/ 263 w 315"/>
                <a:gd name="T5" fmla="*/ 182 h 334"/>
                <a:gd name="T6" fmla="*/ 263 w 315"/>
                <a:gd name="T7" fmla="*/ 0 h 334"/>
                <a:gd name="T8" fmla="*/ 42 w 315"/>
                <a:gd name="T9" fmla="*/ 0 h 334"/>
                <a:gd name="T10" fmla="*/ 42 w 315"/>
                <a:gd name="T11" fmla="*/ 182 h 334"/>
                <a:gd name="T12" fmla="*/ 0 w 315"/>
                <a:gd name="T13" fmla="*/ 182 h 334"/>
                <a:gd name="T14" fmla="*/ 0 w 315"/>
                <a:gd name="T15" fmla="*/ 182 h 334"/>
                <a:gd name="T16" fmla="*/ 164 w 315"/>
                <a:gd name="T17" fmla="*/ 334 h 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5" h="334">
                  <a:moveTo>
                    <a:pt x="164" y="334"/>
                  </a:moveTo>
                  <a:lnTo>
                    <a:pt x="315" y="182"/>
                  </a:lnTo>
                  <a:lnTo>
                    <a:pt x="263" y="182"/>
                  </a:lnTo>
                  <a:lnTo>
                    <a:pt x="263" y="0"/>
                  </a:lnTo>
                  <a:lnTo>
                    <a:pt x="42" y="0"/>
                  </a:lnTo>
                  <a:lnTo>
                    <a:pt x="42" y="182"/>
                  </a:lnTo>
                  <a:lnTo>
                    <a:pt x="0" y="182"/>
                  </a:lnTo>
                  <a:lnTo>
                    <a:pt x="164" y="33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2" name="Line 122"/>
            <p:cNvSpPr>
              <a:spLocks noChangeShapeType="1"/>
            </p:cNvSpPr>
            <p:nvPr/>
          </p:nvSpPr>
          <p:spPr bwMode="auto">
            <a:xfrm flipV="1">
              <a:off x="630238" y="3462339"/>
              <a:ext cx="239713" cy="24130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3" name="Line 123"/>
            <p:cNvSpPr>
              <a:spLocks noChangeShapeType="1"/>
            </p:cNvSpPr>
            <p:nvPr/>
          </p:nvSpPr>
          <p:spPr bwMode="auto">
            <a:xfrm flipH="1">
              <a:off x="787401" y="3462339"/>
              <a:ext cx="82550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4" name="Line 124"/>
            <p:cNvSpPr>
              <a:spLocks noChangeShapeType="1"/>
            </p:cNvSpPr>
            <p:nvPr/>
          </p:nvSpPr>
          <p:spPr bwMode="auto">
            <a:xfrm flipV="1">
              <a:off x="787401" y="3173414"/>
              <a:ext cx="0" cy="2889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5" name="Line 125"/>
            <p:cNvSpPr>
              <a:spLocks noChangeShapeType="1"/>
            </p:cNvSpPr>
            <p:nvPr/>
          </p:nvSpPr>
          <p:spPr bwMode="auto">
            <a:xfrm flipH="1">
              <a:off x="436563" y="3173414"/>
              <a:ext cx="350838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6" name="Line 126"/>
            <p:cNvSpPr>
              <a:spLocks noChangeShapeType="1"/>
            </p:cNvSpPr>
            <p:nvPr/>
          </p:nvSpPr>
          <p:spPr bwMode="auto">
            <a:xfrm>
              <a:off x="436563" y="3173414"/>
              <a:ext cx="0" cy="2889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7" name="Line 127"/>
            <p:cNvSpPr>
              <a:spLocks noChangeShapeType="1"/>
            </p:cNvSpPr>
            <p:nvPr/>
          </p:nvSpPr>
          <p:spPr bwMode="auto">
            <a:xfrm flipH="1">
              <a:off x="369888" y="3462339"/>
              <a:ext cx="66675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8" name="Line 128"/>
            <p:cNvSpPr>
              <a:spLocks noChangeShapeType="1"/>
            </p:cNvSpPr>
            <p:nvPr/>
          </p:nvSpPr>
          <p:spPr bwMode="auto">
            <a:xfrm>
              <a:off x="369888" y="3462339"/>
              <a:ext cx="260350" cy="24130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306388" y="3108327"/>
              <a:ext cx="625475" cy="660400"/>
            </a:xfrm>
            <a:custGeom>
              <a:avLst/>
              <a:gdLst>
                <a:gd name="T0" fmla="*/ 394 w 394"/>
                <a:gd name="T1" fmla="*/ 0 h 416"/>
                <a:gd name="T2" fmla="*/ 394 w 394"/>
                <a:gd name="T3" fmla="*/ 416 h 416"/>
                <a:gd name="T4" fmla="*/ 0 w 394"/>
                <a:gd name="T5" fmla="*/ 416 h 416"/>
                <a:gd name="T6" fmla="*/ 0 w 394"/>
                <a:gd name="T7" fmla="*/ 0 h 416"/>
                <a:gd name="T8" fmla="*/ 394 w 394"/>
                <a:gd name="T9" fmla="*/ 0 h 416"/>
                <a:gd name="T10" fmla="*/ 3 w 394"/>
                <a:gd name="T11" fmla="*/ 5 h 416"/>
                <a:gd name="T12" fmla="*/ 5 w 394"/>
                <a:gd name="T13" fmla="*/ 2 h 416"/>
                <a:gd name="T14" fmla="*/ 5 w 394"/>
                <a:gd name="T15" fmla="*/ 413 h 416"/>
                <a:gd name="T16" fmla="*/ 3 w 394"/>
                <a:gd name="T17" fmla="*/ 410 h 416"/>
                <a:gd name="T18" fmla="*/ 391 w 394"/>
                <a:gd name="T19" fmla="*/ 410 h 416"/>
                <a:gd name="T20" fmla="*/ 388 w 394"/>
                <a:gd name="T21" fmla="*/ 413 h 416"/>
                <a:gd name="T22" fmla="*/ 388 w 394"/>
                <a:gd name="T23" fmla="*/ 2 h 416"/>
                <a:gd name="T24" fmla="*/ 391 w 394"/>
                <a:gd name="T25" fmla="*/ 5 h 416"/>
                <a:gd name="T26" fmla="*/ 3 w 394"/>
                <a:gd name="T27" fmla="*/ 5 h 4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4" h="416">
                  <a:moveTo>
                    <a:pt x="394" y="0"/>
                  </a:moveTo>
                  <a:lnTo>
                    <a:pt x="394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394" y="0"/>
                  </a:lnTo>
                  <a:close/>
                  <a:moveTo>
                    <a:pt x="3" y="5"/>
                  </a:moveTo>
                  <a:lnTo>
                    <a:pt x="5" y="2"/>
                  </a:lnTo>
                  <a:lnTo>
                    <a:pt x="5" y="413"/>
                  </a:lnTo>
                  <a:lnTo>
                    <a:pt x="3" y="410"/>
                  </a:lnTo>
                  <a:lnTo>
                    <a:pt x="391" y="410"/>
                  </a:lnTo>
                  <a:lnTo>
                    <a:pt x="388" y="413"/>
                  </a:lnTo>
                  <a:lnTo>
                    <a:pt x="388" y="2"/>
                  </a:lnTo>
                  <a:lnTo>
                    <a:pt x="391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138" name="Line 138"/>
            <p:cNvSpPr>
              <a:spLocks noChangeShapeType="1"/>
            </p:cNvSpPr>
            <p:nvPr/>
          </p:nvSpPr>
          <p:spPr bwMode="auto">
            <a:xfrm>
              <a:off x="938213" y="3406777"/>
              <a:ext cx="0" cy="20002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39" name="Line 139"/>
          <p:cNvSpPr>
            <a:spLocks noChangeShapeType="1"/>
          </p:cNvSpPr>
          <p:nvPr/>
        </p:nvSpPr>
        <p:spPr bwMode="auto">
          <a:xfrm>
            <a:off x="3003550" y="3406777"/>
            <a:ext cx="0" cy="200025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0" name="Line 140"/>
          <p:cNvSpPr>
            <a:spLocks noChangeShapeType="1"/>
          </p:cNvSpPr>
          <p:nvPr/>
        </p:nvSpPr>
        <p:spPr bwMode="auto">
          <a:xfrm>
            <a:off x="1931988" y="3505202"/>
            <a:ext cx="857250" cy="0"/>
          </a:xfrm>
          <a:prstGeom prst="line">
            <a:avLst/>
          </a:prstGeom>
          <a:noFill/>
          <a:ln w="7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1" name="Freeform 141"/>
          <p:cNvSpPr>
            <a:spLocks/>
          </p:cNvSpPr>
          <p:nvPr/>
        </p:nvSpPr>
        <p:spPr bwMode="auto">
          <a:xfrm>
            <a:off x="1784350" y="3494089"/>
            <a:ext cx="133350" cy="31750"/>
          </a:xfrm>
          <a:custGeom>
            <a:avLst/>
            <a:gdLst>
              <a:gd name="T0" fmla="*/ 0 w 84"/>
              <a:gd name="T1" fmla="*/ 10 h 20"/>
              <a:gd name="T2" fmla="*/ 84 w 84"/>
              <a:gd name="T3" fmla="*/ 20 h 20"/>
              <a:gd name="T4" fmla="*/ 84 w 84"/>
              <a:gd name="T5" fmla="*/ 10 h 20"/>
              <a:gd name="T6" fmla="*/ 84 w 84"/>
              <a:gd name="T7" fmla="*/ 0 h 20"/>
              <a:gd name="T8" fmla="*/ 0 w 84"/>
              <a:gd name="T9" fmla="*/ 1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20">
                <a:moveTo>
                  <a:pt x="0" y="10"/>
                </a:moveTo>
                <a:lnTo>
                  <a:pt x="84" y="20"/>
                </a:lnTo>
                <a:lnTo>
                  <a:pt x="84" y="10"/>
                </a:lnTo>
                <a:lnTo>
                  <a:pt x="84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2" name="Freeform 142"/>
          <p:cNvSpPr>
            <a:spLocks/>
          </p:cNvSpPr>
          <p:nvPr/>
        </p:nvSpPr>
        <p:spPr bwMode="auto">
          <a:xfrm>
            <a:off x="1784350" y="3494089"/>
            <a:ext cx="133350" cy="31750"/>
          </a:xfrm>
          <a:custGeom>
            <a:avLst/>
            <a:gdLst>
              <a:gd name="T0" fmla="*/ 0 w 84"/>
              <a:gd name="T1" fmla="*/ 10 h 20"/>
              <a:gd name="T2" fmla="*/ 84 w 84"/>
              <a:gd name="T3" fmla="*/ 20 h 20"/>
              <a:gd name="T4" fmla="*/ 84 w 84"/>
              <a:gd name="T5" fmla="*/ 10 h 20"/>
              <a:gd name="T6" fmla="*/ 84 w 84"/>
              <a:gd name="T7" fmla="*/ 0 h 20"/>
              <a:gd name="T8" fmla="*/ 0 w 84"/>
              <a:gd name="T9" fmla="*/ 1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20">
                <a:moveTo>
                  <a:pt x="0" y="10"/>
                </a:moveTo>
                <a:lnTo>
                  <a:pt x="84" y="20"/>
                </a:lnTo>
                <a:lnTo>
                  <a:pt x="84" y="10"/>
                </a:lnTo>
                <a:lnTo>
                  <a:pt x="84" y="0"/>
                </a:lnTo>
                <a:lnTo>
                  <a:pt x="0" y="10"/>
                </a:lnTo>
                <a:close/>
              </a:path>
            </a:pathLst>
          </a:custGeom>
          <a:noFill/>
          <a:ln w="4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3" name="Freeform 143"/>
          <p:cNvSpPr>
            <a:spLocks noEditPoints="1"/>
          </p:cNvSpPr>
          <p:nvPr/>
        </p:nvSpPr>
        <p:spPr bwMode="auto">
          <a:xfrm>
            <a:off x="1016000" y="3252789"/>
            <a:ext cx="2463800" cy="533400"/>
          </a:xfrm>
          <a:custGeom>
            <a:avLst/>
            <a:gdLst>
              <a:gd name="T0" fmla="*/ 1552 w 1552"/>
              <a:gd name="T1" fmla="*/ 0 h 336"/>
              <a:gd name="T2" fmla="*/ 1552 w 1552"/>
              <a:gd name="T3" fmla="*/ 336 h 336"/>
              <a:gd name="T4" fmla="*/ 0 w 1552"/>
              <a:gd name="T5" fmla="*/ 336 h 336"/>
              <a:gd name="T6" fmla="*/ 0 w 1552"/>
              <a:gd name="T7" fmla="*/ 0 h 336"/>
              <a:gd name="T8" fmla="*/ 1552 w 1552"/>
              <a:gd name="T9" fmla="*/ 0 h 336"/>
              <a:gd name="T10" fmla="*/ 3 w 1552"/>
              <a:gd name="T11" fmla="*/ 6 h 336"/>
              <a:gd name="T12" fmla="*/ 6 w 1552"/>
              <a:gd name="T13" fmla="*/ 3 h 336"/>
              <a:gd name="T14" fmla="*/ 6 w 1552"/>
              <a:gd name="T15" fmla="*/ 333 h 336"/>
              <a:gd name="T16" fmla="*/ 3 w 1552"/>
              <a:gd name="T17" fmla="*/ 331 h 336"/>
              <a:gd name="T18" fmla="*/ 1550 w 1552"/>
              <a:gd name="T19" fmla="*/ 331 h 336"/>
              <a:gd name="T20" fmla="*/ 1547 w 1552"/>
              <a:gd name="T21" fmla="*/ 333 h 336"/>
              <a:gd name="T22" fmla="*/ 1547 w 1552"/>
              <a:gd name="T23" fmla="*/ 3 h 336"/>
              <a:gd name="T24" fmla="*/ 1550 w 1552"/>
              <a:gd name="T25" fmla="*/ 6 h 336"/>
              <a:gd name="T26" fmla="*/ 3 w 1552"/>
              <a:gd name="T27" fmla="*/ 6 h 3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52" h="336">
                <a:moveTo>
                  <a:pt x="1552" y="0"/>
                </a:moveTo>
                <a:lnTo>
                  <a:pt x="1552" y="336"/>
                </a:lnTo>
                <a:lnTo>
                  <a:pt x="0" y="336"/>
                </a:lnTo>
                <a:lnTo>
                  <a:pt x="0" y="0"/>
                </a:lnTo>
                <a:lnTo>
                  <a:pt x="1552" y="0"/>
                </a:lnTo>
                <a:close/>
                <a:moveTo>
                  <a:pt x="3" y="6"/>
                </a:moveTo>
                <a:lnTo>
                  <a:pt x="6" y="3"/>
                </a:lnTo>
                <a:lnTo>
                  <a:pt x="6" y="333"/>
                </a:lnTo>
                <a:lnTo>
                  <a:pt x="3" y="331"/>
                </a:lnTo>
                <a:lnTo>
                  <a:pt x="1550" y="331"/>
                </a:lnTo>
                <a:lnTo>
                  <a:pt x="1547" y="333"/>
                </a:lnTo>
                <a:lnTo>
                  <a:pt x="1547" y="3"/>
                </a:lnTo>
                <a:lnTo>
                  <a:pt x="1550" y="6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4" name="Rectangle 144"/>
          <p:cNvSpPr>
            <a:spLocks noChangeArrowheads="1"/>
          </p:cNvSpPr>
          <p:nvPr/>
        </p:nvSpPr>
        <p:spPr bwMode="auto">
          <a:xfrm>
            <a:off x="6080125" y="2374902"/>
            <a:ext cx="508000" cy="2462212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5" name="Line 145"/>
          <p:cNvSpPr>
            <a:spLocks noChangeShapeType="1"/>
          </p:cNvSpPr>
          <p:nvPr/>
        </p:nvSpPr>
        <p:spPr bwMode="auto">
          <a:xfrm>
            <a:off x="6121400" y="3498851"/>
            <a:ext cx="4254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6" name="Rectangle 146"/>
          <p:cNvSpPr>
            <a:spLocks noChangeArrowheads="1"/>
          </p:cNvSpPr>
          <p:nvPr/>
        </p:nvSpPr>
        <p:spPr bwMode="auto">
          <a:xfrm>
            <a:off x="6227763" y="2459039"/>
            <a:ext cx="201613" cy="2306637"/>
          </a:xfrm>
          <a:prstGeom prst="rect">
            <a:avLst/>
          </a:prstGeom>
          <a:solidFill>
            <a:srgbClr val="00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7" name="Rectangle 147"/>
          <p:cNvSpPr>
            <a:spLocks noChangeArrowheads="1"/>
          </p:cNvSpPr>
          <p:nvPr/>
        </p:nvSpPr>
        <p:spPr bwMode="auto">
          <a:xfrm>
            <a:off x="6227763" y="2459039"/>
            <a:ext cx="201613" cy="2306637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8" name="Line 148"/>
          <p:cNvSpPr>
            <a:spLocks noChangeShapeType="1"/>
          </p:cNvSpPr>
          <p:nvPr/>
        </p:nvSpPr>
        <p:spPr bwMode="auto">
          <a:xfrm>
            <a:off x="6227763" y="2540001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9" name="Line 149"/>
          <p:cNvSpPr>
            <a:spLocks noChangeShapeType="1"/>
          </p:cNvSpPr>
          <p:nvPr/>
        </p:nvSpPr>
        <p:spPr bwMode="auto">
          <a:xfrm>
            <a:off x="6227763" y="3268664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0" name="Line 150"/>
          <p:cNvSpPr>
            <a:spLocks noChangeShapeType="1"/>
          </p:cNvSpPr>
          <p:nvPr/>
        </p:nvSpPr>
        <p:spPr bwMode="auto">
          <a:xfrm>
            <a:off x="6227763" y="3848101"/>
            <a:ext cx="19050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1" name="Line 151"/>
          <p:cNvSpPr>
            <a:spLocks noChangeShapeType="1"/>
          </p:cNvSpPr>
          <p:nvPr/>
        </p:nvSpPr>
        <p:spPr bwMode="auto">
          <a:xfrm>
            <a:off x="6227763" y="4483101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2" name="Line 152"/>
          <p:cNvSpPr>
            <a:spLocks noChangeShapeType="1"/>
          </p:cNvSpPr>
          <p:nvPr/>
        </p:nvSpPr>
        <p:spPr bwMode="auto">
          <a:xfrm>
            <a:off x="6227763" y="2851151"/>
            <a:ext cx="1968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3" name="Line 153"/>
          <p:cNvSpPr>
            <a:spLocks noChangeShapeType="1"/>
          </p:cNvSpPr>
          <p:nvPr/>
        </p:nvSpPr>
        <p:spPr bwMode="auto">
          <a:xfrm flipV="1">
            <a:off x="6323013" y="3067051"/>
            <a:ext cx="0" cy="862012"/>
          </a:xfrm>
          <a:prstGeom prst="line">
            <a:avLst/>
          </a:prstGeom>
          <a:noFill/>
          <a:ln w="7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4" name="Freeform 154"/>
          <p:cNvSpPr>
            <a:spLocks/>
          </p:cNvSpPr>
          <p:nvPr/>
        </p:nvSpPr>
        <p:spPr bwMode="auto">
          <a:xfrm>
            <a:off x="6313488" y="3943351"/>
            <a:ext cx="31750" cy="134937"/>
          </a:xfrm>
          <a:custGeom>
            <a:avLst/>
            <a:gdLst>
              <a:gd name="T0" fmla="*/ 10 w 20"/>
              <a:gd name="T1" fmla="*/ 85 h 85"/>
              <a:gd name="T2" fmla="*/ 20 w 20"/>
              <a:gd name="T3" fmla="*/ 0 h 85"/>
              <a:gd name="T4" fmla="*/ 10 w 20"/>
              <a:gd name="T5" fmla="*/ 0 h 85"/>
              <a:gd name="T6" fmla="*/ 0 w 20"/>
              <a:gd name="T7" fmla="*/ 0 h 85"/>
              <a:gd name="T8" fmla="*/ 10 w 20"/>
              <a:gd name="T9" fmla="*/ 85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85">
                <a:moveTo>
                  <a:pt x="10" y="85"/>
                </a:move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  <a:lnTo>
                  <a:pt x="10" y="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5" name="Freeform 155"/>
          <p:cNvSpPr>
            <a:spLocks/>
          </p:cNvSpPr>
          <p:nvPr/>
        </p:nvSpPr>
        <p:spPr bwMode="auto">
          <a:xfrm>
            <a:off x="6313488" y="3943351"/>
            <a:ext cx="31750" cy="134937"/>
          </a:xfrm>
          <a:custGeom>
            <a:avLst/>
            <a:gdLst>
              <a:gd name="T0" fmla="*/ 10 w 20"/>
              <a:gd name="T1" fmla="*/ 85 h 85"/>
              <a:gd name="T2" fmla="*/ 20 w 20"/>
              <a:gd name="T3" fmla="*/ 0 h 85"/>
              <a:gd name="T4" fmla="*/ 10 w 20"/>
              <a:gd name="T5" fmla="*/ 0 h 85"/>
              <a:gd name="T6" fmla="*/ 0 w 20"/>
              <a:gd name="T7" fmla="*/ 0 h 85"/>
              <a:gd name="T8" fmla="*/ 10 w 20"/>
              <a:gd name="T9" fmla="*/ 85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85">
                <a:moveTo>
                  <a:pt x="10" y="85"/>
                </a:move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  <a:lnTo>
                  <a:pt x="10" y="85"/>
                </a:lnTo>
                <a:close/>
              </a:path>
            </a:pathLst>
          </a:custGeom>
          <a:noFill/>
          <a:ln w="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6" name="Freeform 157"/>
          <p:cNvSpPr>
            <a:spLocks noEditPoints="1"/>
          </p:cNvSpPr>
          <p:nvPr/>
        </p:nvSpPr>
        <p:spPr bwMode="auto">
          <a:xfrm>
            <a:off x="6070600" y="2365377"/>
            <a:ext cx="525463" cy="2481262"/>
          </a:xfrm>
          <a:custGeom>
            <a:avLst/>
            <a:gdLst>
              <a:gd name="T0" fmla="*/ 0 w 331"/>
              <a:gd name="T1" fmla="*/ 0 h 1563"/>
              <a:gd name="T2" fmla="*/ 331 w 331"/>
              <a:gd name="T3" fmla="*/ 0 h 1563"/>
              <a:gd name="T4" fmla="*/ 331 w 331"/>
              <a:gd name="T5" fmla="*/ 1563 h 1563"/>
              <a:gd name="T6" fmla="*/ 0 w 331"/>
              <a:gd name="T7" fmla="*/ 1563 h 1563"/>
              <a:gd name="T8" fmla="*/ 0 w 331"/>
              <a:gd name="T9" fmla="*/ 0 h 1563"/>
              <a:gd name="T10" fmla="*/ 6 w 331"/>
              <a:gd name="T11" fmla="*/ 1560 h 1563"/>
              <a:gd name="T12" fmla="*/ 3 w 331"/>
              <a:gd name="T13" fmla="*/ 1557 h 1563"/>
              <a:gd name="T14" fmla="*/ 329 w 331"/>
              <a:gd name="T15" fmla="*/ 1557 h 1563"/>
              <a:gd name="T16" fmla="*/ 326 w 331"/>
              <a:gd name="T17" fmla="*/ 1560 h 1563"/>
              <a:gd name="T18" fmla="*/ 326 w 331"/>
              <a:gd name="T19" fmla="*/ 3 h 1563"/>
              <a:gd name="T20" fmla="*/ 329 w 331"/>
              <a:gd name="T21" fmla="*/ 6 h 1563"/>
              <a:gd name="T22" fmla="*/ 3 w 331"/>
              <a:gd name="T23" fmla="*/ 6 h 1563"/>
              <a:gd name="T24" fmla="*/ 6 w 331"/>
              <a:gd name="T25" fmla="*/ 3 h 1563"/>
              <a:gd name="T26" fmla="*/ 6 w 331"/>
              <a:gd name="T27" fmla="*/ 1560 h 15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" h="1563">
                <a:moveTo>
                  <a:pt x="0" y="0"/>
                </a:moveTo>
                <a:lnTo>
                  <a:pt x="331" y="0"/>
                </a:lnTo>
                <a:lnTo>
                  <a:pt x="331" y="1563"/>
                </a:lnTo>
                <a:lnTo>
                  <a:pt x="0" y="1563"/>
                </a:lnTo>
                <a:lnTo>
                  <a:pt x="0" y="0"/>
                </a:lnTo>
                <a:close/>
                <a:moveTo>
                  <a:pt x="6" y="1560"/>
                </a:moveTo>
                <a:lnTo>
                  <a:pt x="3" y="1557"/>
                </a:lnTo>
                <a:lnTo>
                  <a:pt x="329" y="1557"/>
                </a:lnTo>
                <a:lnTo>
                  <a:pt x="326" y="1560"/>
                </a:lnTo>
                <a:lnTo>
                  <a:pt x="326" y="3"/>
                </a:lnTo>
                <a:lnTo>
                  <a:pt x="329" y="6"/>
                </a:lnTo>
                <a:lnTo>
                  <a:pt x="3" y="6"/>
                </a:lnTo>
                <a:lnTo>
                  <a:pt x="6" y="3"/>
                </a:lnTo>
                <a:lnTo>
                  <a:pt x="6" y="156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7" name="Rectangle 158"/>
          <p:cNvSpPr>
            <a:spLocks noChangeArrowheads="1"/>
          </p:cNvSpPr>
          <p:nvPr/>
        </p:nvSpPr>
        <p:spPr bwMode="auto">
          <a:xfrm>
            <a:off x="6823075" y="2365377"/>
            <a:ext cx="534988" cy="1022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7" name="Rectangle 159"/>
          <p:cNvSpPr>
            <a:spLocks noChangeArrowheads="1"/>
          </p:cNvSpPr>
          <p:nvPr/>
        </p:nvSpPr>
        <p:spPr bwMode="auto">
          <a:xfrm>
            <a:off x="7086600" y="2570165"/>
            <a:ext cx="127000" cy="600075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8" name="Rectangle 160"/>
          <p:cNvSpPr>
            <a:spLocks noChangeArrowheads="1"/>
          </p:cNvSpPr>
          <p:nvPr/>
        </p:nvSpPr>
        <p:spPr bwMode="auto">
          <a:xfrm>
            <a:off x="6867525" y="2447927"/>
            <a:ext cx="26988" cy="8461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9" name="Rectangle 161"/>
          <p:cNvSpPr>
            <a:spLocks noChangeArrowheads="1"/>
          </p:cNvSpPr>
          <p:nvPr/>
        </p:nvSpPr>
        <p:spPr bwMode="auto">
          <a:xfrm>
            <a:off x="6867525" y="2447927"/>
            <a:ext cx="26988" cy="8461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0" name="Line 162"/>
          <p:cNvSpPr>
            <a:spLocks noChangeShapeType="1"/>
          </p:cNvSpPr>
          <p:nvPr/>
        </p:nvSpPr>
        <p:spPr bwMode="auto">
          <a:xfrm flipH="1">
            <a:off x="6888163" y="3025777"/>
            <a:ext cx="158750" cy="25558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1" name="Rectangle 163"/>
          <p:cNvSpPr>
            <a:spLocks noChangeArrowheads="1"/>
          </p:cNvSpPr>
          <p:nvPr/>
        </p:nvSpPr>
        <p:spPr bwMode="auto">
          <a:xfrm>
            <a:off x="6867525" y="3281365"/>
            <a:ext cx="406400" cy="460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2" name="Rectangle 164"/>
          <p:cNvSpPr>
            <a:spLocks noChangeArrowheads="1"/>
          </p:cNvSpPr>
          <p:nvPr/>
        </p:nvSpPr>
        <p:spPr bwMode="auto">
          <a:xfrm>
            <a:off x="6867525" y="3281365"/>
            <a:ext cx="406400" cy="46038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13" name="Line 165"/>
          <p:cNvSpPr>
            <a:spLocks noChangeShapeType="1"/>
          </p:cNvSpPr>
          <p:nvPr/>
        </p:nvSpPr>
        <p:spPr bwMode="auto">
          <a:xfrm>
            <a:off x="7046913" y="2692402"/>
            <a:ext cx="0" cy="3333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4" name="Freeform 166"/>
          <p:cNvSpPr>
            <a:spLocks/>
          </p:cNvSpPr>
          <p:nvPr/>
        </p:nvSpPr>
        <p:spPr bwMode="auto">
          <a:xfrm>
            <a:off x="6888163" y="2447927"/>
            <a:ext cx="158750" cy="833438"/>
          </a:xfrm>
          <a:custGeom>
            <a:avLst/>
            <a:gdLst>
              <a:gd name="T0" fmla="*/ 100 w 100"/>
              <a:gd name="T1" fmla="*/ 154 h 525"/>
              <a:gd name="T2" fmla="*/ 0 w 100"/>
              <a:gd name="T3" fmla="*/ 0 h 525"/>
              <a:gd name="T4" fmla="*/ 0 w 100"/>
              <a:gd name="T5" fmla="*/ 525 h 525"/>
              <a:gd name="T6" fmla="*/ 100 w 100"/>
              <a:gd name="T7" fmla="*/ 364 h 525"/>
              <a:gd name="T8" fmla="*/ 100 w 100"/>
              <a:gd name="T9" fmla="*/ 154 h 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" h="525">
                <a:moveTo>
                  <a:pt x="100" y="154"/>
                </a:moveTo>
                <a:lnTo>
                  <a:pt x="0" y="0"/>
                </a:lnTo>
                <a:lnTo>
                  <a:pt x="0" y="525"/>
                </a:lnTo>
                <a:lnTo>
                  <a:pt x="100" y="364"/>
                </a:lnTo>
                <a:lnTo>
                  <a:pt x="100" y="154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5" name="Line 167"/>
          <p:cNvSpPr>
            <a:spLocks noChangeShapeType="1"/>
          </p:cNvSpPr>
          <p:nvPr/>
        </p:nvSpPr>
        <p:spPr bwMode="auto">
          <a:xfrm flipH="1" flipV="1">
            <a:off x="6888163" y="2447927"/>
            <a:ext cx="158750" cy="2444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6" name="Line 168"/>
          <p:cNvSpPr>
            <a:spLocks noChangeShapeType="1"/>
          </p:cNvSpPr>
          <p:nvPr/>
        </p:nvSpPr>
        <p:spPr bwMode="auto">
          <a:xfrm>
            <a:off x="6888163" y="2447927"/>
            <a:ext cx="0" cy="8334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7" name="Line 169"/>
          <p:cNvSpPr>
            <a:spLocks noChangeShapeType="1"/>
          </p:cNvSpPr>
          <p:nvPr/>
        </p:nvSpPr>
        <p:spPr bwMode="auto">
          <a:xfrm flipV="1">
            <a:off x="6888163" y="3025777"/>
            <a:ext cx="158750" cy="25558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8" name="Line 170"/>
          <p:cNvSpPr>
            <a:spLocks noChangeShapeType="1"/>
          </p:cNvSpPr>
          <p:nvPr/>
        </p:nvSpPr>
        <p:spPr bwMode="auto">
          <a:xfrm flipV="1">
            <a:off x="7046913" y="2692402"/>
            <a:ext cx="0" cy="3333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19" name="Freeform 171"/>
          <p:cNvSpPr>
            <a:spLocks/>
          </p:cNvSpPr>
          <p:nvPr/>
        </p:nvSpPr>
        <p:spPr bwMode="auto">
          <a:xfrm>
            <a:off x="7046913" y="2570165"/>
            <a:ext cx="39688" cy="588963"/>
          </a:xfrm>
          <a:custGeom>
            <a:avLst/>
            <a:gdLst>
              <a:gd name="T0" fmla="*/ 25 w 25"/>
              <a:gd name="T1" fmla="*/ 0 h 371"/>
              <a:gd name="T2" fmla="*/ 0 w 25"/>
              <a:gd name="T3" fmla="*/ 77 h 371"/>
              <a:gd name="T4" fmla="*/ 0 w 25"/>
              <a:gd name="T5" fmla="*/ 287 h 371"/>
              <a:gd name="T6" fmla="*/ 25 w 25"/>
              <a:gd name="T7" fmla="*/ 371 h 371"/>
              <a:gd name="T8" fmla="*/ 25 w 25"/>
              <a:gd name="T9" fmla="*/ 0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71">
                <a:moveTo>
                  <a:pt x="25" y="0"/>
                </a:moveTo>
                <a:lnTo>
                  <a:pt x="0" y="77"/>
                </a:lnTo>
                <a:lnTo>
                  <a:pt x="0" y="287"/>
                </a:lnTo>
                <a:lnTo>
                  <a:pt x="25" y="371"/>
                </a:lnTo>
                <a:lnTo>
                  <a:pt x="25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0" name="Line 172"/>
          <p:cNvSpPr>
            <a:spLocks noChangeShapeType="1"/>
          </p:cNvSpPr>
          <p:nvPr/>
        </p:nvSpPr>
        <p:spPr bwMode="auto">
          <a:xfrm flipH="1">
            <a:off x="7046913" y="2570165"/>
            <a:ext cx="39688" cy="122238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1" name="Line 173"/>
          <p:cNvSpPr>
            <a:spLocks noChangeShapeType="1"/>
          </p:cNvSpPr>
          <p:nvPr/>
        </p:nvSpPr>
        <p:spPr bwMode="auto">
          <a:xfrm>
            <a:off x="7046913" y="2692402"/>
            <a:ext cx="0" cy="333375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2" name="Line 174"/>
          <p:cNvSpPr>
            <a:spLocks noChangeShapeType="1"/>
          </p:cNvSpPr>
          <p:nvPr/>
        </p:nvSpPr>
        <p:spPr bwMode="auto">
          <a:xfrm>
            <a:off x="7046913" y="3025777"/>
            <a:ext cx="39688" cy="1333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3" name="Line 175"/>
          <p:cNvSpPr>
            <a:spLocks noChangeShapeType="1"/>
          </p:cNvSpPr>
          <p:nvPr/>
        </p:nvSpPr>
        <p:spPr bwMode="auto">
          <a:xfrm flipV="1">
            <a:off x="7086600" y="2570165"/>
            <a:ext cx="0" cy="588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4" name="Rectangle 176"/>
          <p:cNvSpPr>
            <a:spLocks noChangeArrowheads="1"/>
          </p:cNvSpPr>
          <p:nvPr/>
        </p:nvSpPr>
        <p:spPr bwMode="auto">
          <a:xfrm>
            <a:off x="7086600" y="2570165"/>
            <a:ext cx="127000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5" name="Rectangle 177"/>
          <p:cNvSpPr>
            <a:spLocks noChangeArrowheads="1"/>
          </p:cNvSpPr>
          <p:nvPr/>
        </p:nvSpPr>
        <p:spPr bwMode="auto">
          <a:xfrm>
            <a:off x="7086600" y="2570165"/>
            <a:ext cx="127000" cy="1111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6" name="Rectangle 178"/>
          <p:cNvSpPr>
            <a:spLocks noChangeArrowheads="1"/>
          </p:cNvSpPr>
          <p:nvPr/>
        </p:nvSpPr>
        <p:spPr bwMode="auto">
          <a:xfrm>
            <a:off x="7086600" y="2570165"/>
            <a:ext cx="120650" cy="588963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27" name="Line 179"/>
          <p:cNvSpPr>
            <a:spLocks noChangeShapeType="1"/>
          </p:cNvSpPr>
          <p:nvPr/>
        </p:nvSpPr>
        <p:spPr bwMode="auto">
          <a:xfrm flipH="1">
            <a:off x="7086600" y="2570165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8" name="Line 180"/>
          <p:cNvSpPr>
            <a:spLocks noChangeShapeType="1"/>
          </p:cNvSpPr>
          <p:nvPr/>
        </p:nvSpPr>
        <p:spPr bwMode="auto">
          <a:xfrm>
            <a:off x="7086600" y="2570165"/>
            <a:ext cx="0" cy="588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29" name="Line 181"/>
          <p:cNvSpPr>
            <a:spLocks noChangeShapeType="1"/>
          </p:cNvSpPr>
          <p:nvPr/>
        </p:nvSpPr>
        <p:spPr bwMode="auto">
          <a:xfrm>
            <a:off x="7086600" y="3159127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0" name="Line 182"/>
          <p:cNvSpPr>
            <a:spLocks noChangeShapeType="1"/>
          </p:cNvSpPr>
          <p:nvPr/>
        </p:nvSpPr>
        <p:spPr bwMode="auto">
          <a:xfrm flipV="1">
            <a:off x="7207250" y="2570165"/>
            <a:ext cx="0" cy="588963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1" name="Rectangle 183"/>
          <p:cNvSpPr>
            <a:spLocks noChangeArrowheads="1"/>
          </p:cNvSpPr>
          <p:nvPr/>
        </p:nvSpPr>
        <p:spPr bwMode="auto">
          <a:xfrm>
            <a:off x="7207250" y="2814640"/>
            <a:ext cx="100013" cy="889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2" name="Line 184"/>
          <p:cNvSpPr>
            <a:spLocks noChangeShapeType="1"/>
          </p:cNvSpPr>
          <p:nvPr/>
        </p:nvSpPr>
        <p:spPr bwMode="auto">
          <a:xfrm flipH="1">
            <a:off x="7207250" y="2814640"/>
            <a:ext cx="10001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3" name="Line 185"/>
          <p:cNvSpPr>
            <a:spLocks noChangeShapeType="1"/>
          </p:cNvSpPr>
          <p:nvPr/>
        </p:nvSpPr>
        <p:spPr bwMode="auto">
          <a:xfrm>
            <a:off x="7207250" y="2814640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4" name="Line 186"/>
          <p:cNvSpPr>
            <a:spLocks noChangeShapeType="1"/>
          </p:cNvSpPr>
          <p:nvPr/>
        </p:nvSpPr>
        <p:spPr bwMode="auto">
          <a:xfrm>
            <a:off x="7207250" y="2903540"/>
            <a:ext cx="100013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5" name="Line 187"/>
          <p:cNvSpPr>
            <a:spLocks noChangeShapeType="1"/>
          </p:cNvSpPr>
          <p:nvPr/>
        </p:nvSpPr>
        <p:spPr bwMode="auto">
          <a:xfrm flipV="1">
            <a:off x="7307263" y="2814640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36" name="Rectangle 188"/>
          <p:cNvSpPr>
            <a:spLocks noChangeArrowheads="1"/>
          </p:cNvSpPr>
          <p:nvPr/>
        </p:nvSpPr>
        <p:spPr bwMode="auto">
          <a:xfrm>
            <a:off x="6888163" y="2947990"/>
            <a:ext cx="358775" cy="666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7" name="Rectangle 189"/>
          <p:cNvSpPr>
            <a:spLocks noChangeArrowheads="1"/>
          </p:cNvSpPr>
          <p:nvPr/>
        </p:nvSpPr>
        <p:spPr bwMode="auto">
          <a:xfrm>
            <a:off x="6888163" y="2947990"/>
            <a:ext cx="358775" cy="66675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8" name="Rectangle 190"/>
          <p:cNvSpPr>
            <a:spLocks noChangeArrowheads="1"/>
          </p:cNvSpPr>
          <p:nvPr/>
        </p:nvSpPr>
        <p:spPr bwMode="auto">
          <a:xfrm>
            <a:off x="7240588" y="2781302"/>
            <a:ext cx="33338" cy="5127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39" name="Rectangle 191"/>
          <p:cNvSpPr>
            <a:spLocks noChangeArrowheads="1"/>
          </p:cNvSpPr>
          <p:nvPr/>
        </p:nvSpPr>
        <p:spPr bwMode="auto">
          <a:xfrm>
            <a:off x="7240588" y="2781302"/>
            <a:ext cx="33338" cy="512763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40" name="Line 192"/>
          <p:cNvSpPr>
            <a:spLocks noChangeShapeType="1"/>
          </p:cNvSpPr>
          <p:nvPr/>
        </p:nvSpPr>
        <p:spPr bwMode="auto">
          <a:xfrm flipH="1">
            <a:off x="7086600" y="2625727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1" name="Line 193"/>
          <p:cNvSpPr>
            <a:spLocks noChangeShapeType="1"/>
          </p:cNvSpPr>
          <p:nvPr/>
        </p:nvSpPr>
        <p:spPr bwMode="auto">
          <a:xfrm flipH="1">
            <a:off x="7086600" y="2714627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2" name="Line 194"/>
          <p:cNvSpPr>
            <a:spLocks noChangeShapeType="1"/>
          </p:cNvSpPr>
          <p:nvPr/>
        </p:nvSpPr>
        <p:spPr bwMode="auto">
          <a:xfrm flipH="1">
            <a:off x="7086600" y="2881315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3" name="Line 195"/>
          <p:cNvSpPr>
            <a:spLocks noChangeShapeType="1"/>
          </p:cNvSpPr>
          <p:nvPr/>
        </p:nvSpPr>
        <p:spPr bwMode="auto">
          <a:xfrm flipH="1">
            <a:off x="7086600" y="3125790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44" name="Line 196"/>
          <p:cNvSpPr>
            <a:spLocks noChangeShapeType="1"/>
          </p:cNvSpPr>
          <p:nvPr/>
        </p:nvSpPr>
        <p:spPr bwMode="auto">
          <a:xfrm flipH="1">
            <a:off x="7086600" y="3059115"/>
            <a:ext cx="120650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49" name="Freeform 198"/>
          <p:cNvSpPr>
            <a:spLocks noEditPoints="1"/>
          </p:cNvSpPr>
          <p:nvPr/>
        </p:nvSpPr>
        <p:spPr bwMode="auto">
          <a:xfrm>
            <a:off x="6813550" y="2355852"/>
            <a:ext cx="552450" cy="1041400"/>
          </a:xfrm>
          <a:custGeom>
            <a:avLst/>
            <a:gdLst>
              <a:gd name="T0" fmla="*/ 0 w 348"/>
              <a:gd name="T1" fmla="*/ 0 h 656"/>
              <a:gd name="T2" fmla="*/ 348 w 348"/>
              <a:gd name="T3" fmla="*/ 0 h 656"/>
              <a:gd name="T4" fmla="*/ 348 w 348"/>
              <a:gd name="T5" fmla="*/ 656 h 656"/>
              <a:gd name="T6" fmla="*/ 0 w 348"/>
              <a:gd name="T7" fmla="*/ 656 h 656"/>
              <a:gd name="T8" fmla="*/ 0 w 348"/>
              <a:gd name="T9" fmla="*/ 0 h 656"/>
              <a:gd name="T10" fmla="*/ 6 w 348"/>
              <a:gd name="T11" fmla="*/ 653 h 656"/>
              <a:gd name="T12" fmla="*/ 3 w 348"/>
              <a:gd name="T13" fmla="*/ 650 h 656"/>
              <a:gd name="T14" fmla="*/ 346 w 348"/>
              <a:gd name="T15" fmla="*/ 650 h 656"/>
              <a:gd name="T16" fmla="*/ 343 w 348"/>
              <a:gd name="T17" fmla="*/ 653 h 656"/>
              <a:gd name="T18" fmla="*/ 343 w 348"/>
              <a:gd name="T19" fmla="*/ 3 h 656"/>
              <a:gd name="T20" fmla="*/ 346 w 348"/>
              <a:gd name="T21" fmla="*/ 6 h 656"/>
              <a:gd name="T22" fmla="*/ 3 w 348"/>
              <a:gd name="T23" fmla="*/ 6 h 656"/>
              <a:gd name="T24" fmla="*/ 6 w 348"/>
              <a:gd name="T25" fmla="*/ 3 h 656"/>
              <a:gd name="T26" fmla="*/ 6 w 348"/>
              <a:gd name="T27" fmla="*/ 653 h 6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8" h="656">
                <a:moveTo>
                  <a:pt x="0" y="0"/>
                </a:moveTo>
                <a:lnTo>
                  <a:pt x="348" y="0"/>
                </a:lnTo>
                <a:lnTo>
                  <a:pt x="348" y="656"/>
                </a:lnTo>
                <a:lnTo>
                  <a:pt x="0" y="656"/>
                </a:lnTo>
                <a:lnTo>
                  <a:pt x="0" y="0"/>
                </a:lnTo>
                <a:close/>
                <a:moveTo>
                  <a:pt x="6" y="653"/>
                </a:moveTo>
                <a:lnTo>
                  <a:pt x="3" y="650"/>
                </a:lnTo>
                <a:lnTo>
                  <a:pt x="346" y="650"/>
                </a:lnTo>
                <a:lnTo>
                  <a:pt x="343" y="653"/>
                </a:lnTo>
                <a:lnTo>
                  <a:pt x="343" y="3"/>
                </a:lnTo>
                <a:lnTo>
                  <a:pt x="346" y="6"/>
                </a:lnTo>
                <a:lnTo>
                  <a:pt x="3" y="6"/>
                </a:lnTo>
                <a:lnTo>
                  <a:pt x="6" y="3"/>
                </a:lnTo>
                <a:lnTo>
                  <a:pt x="6" y="65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0" name="Rectangle 199"/>
          <p:cNvSpPr>
            <a:spLocks noChangeArrowheads="1"/>
          </p:cNvSpPr>
          <p:nvPr/>
        </p:nvSpPr>
        <p:spPr bwMode="auto">
          <a:xfrm>
            <a:off x="4173538" y="2133602"/>
            <a:ext cx="90488" cy="1358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51" name="Freeform 200"/>
          <p:cNvSpPr>
            <a:spLocks noEditPoints="1"/>
          </p:cNvSpPr>
          <p:nvPr/>
        </p:nvSpPr>
        <p:spPr bwMode="auto">
          <a:xfrm>
            <a:off x="4168775" y="2130427"/>
            <a:ext cx="100013" cy="1366837"/>
          </a:xfrm>
          <a:custGeom>
            <a:avLst/>
            <a:gdLst>
              <a:gd name="T0" fmla="*/ 0 w 63"/>
              <a:gd name="T1" fmla="*/ 0 h 861"/>
              <a:gd name="T2" fmla="*/ 63 w 63"/>
              <a:gd name="T3" fmla="*/ 0 h 861"/>
              <a:gd name="T4" fmla="*/ 63 w 63"/>
              <a:gd name="T5" fmla="*/ 861 h 861"/>
              <a:gd name="T6" fmla="*/ 0 w 63"/>
              <a:gd name="T7" fmla="*/ 861 h 861"/>
              <a:gd name="T8" fmla="*/ 0 w 63"/>
              <a:gd name="T9" fmla="*/ 0 h 861"/>
              <a:gd name="T10" fmla="*/ 6 w 63"/>
              <a:gd name="T11" fmla="*/ 858 h 861"/>
              <a:gd name="T12" fmla="*/ 3 w 63"/>
              <a:gd name="T13" fmla="*/ 855 h 861"/>
              <a:gd name="T14" fmla="*/ 60 w 63"/>
              <a:gd name="T15" fmla="*/ 855 h 861"/>
              <a:gd name="T16" fmla="*/ 57 w 63"/>
              <a:gd name="T17" fmla="*/ 858 h 861"/>
              <a:gd name="T18" fmla="*/ 57 w 63"/>
              <a:gd name="T19" fmla="*/ 2 h 861"/>
              <a:gd name="T20" fmla="*/ 60 w 63"/>
              <a:gd name="T21" fmla="*/ 5 h 861"/>
              <a:gd name="T22" fmla="*/ 3 w 63"/>
              <a:gd name="T23" fmla="*/ 5 h 861"/>
              <a:gd name="T24" fmla="*/ 6 w 63"/>
              <a:gd name="T25" fmla="*/ 2 h 861"/>
              <a:gd name="T26" fmla="*/ 6 w 63"/>
              <a:gd name="T27" fmla="*/ 858 h 86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3" h="861">
                <a:moveTo>
                  <a:pt x="0" y="0"/>
                </a:moveTo>
                <a:lnTo>
                  <a:pt x="63" y="0"/>
                </a:lnTo>
                <a:lnTo>
                  <a:pt x="63" y="861"/>
                </a:lnTo>
                <a:lnTo>
                  <a:pt x="0" y="861"/>
                </a:lnTo>
                <a:lnTo>
                  <a:pt x="0" y="0"/>
                </a:lnTo>
                <a:close/>
                <a:moveTo>
                  <a:pt x="6" y="858"/>
                </a:moveTo>
                <a:lnTo>
                  <a:pt x="3" y="855"/>
                </a:lnTo>
                <a:lnTo>
                  <a:pt x="60" y="855"/>
                </a:lnTo>
                <a:lnTo>
                  <a:pt x="57" y="858"/>
                </a:lnTo>
                <a:lnTo>
                  <a:pt x="57" y="2"/>
                </a:lnTo>
                <a:lnTo>
                  <a:pt x="60" y="5"/>
                </a:lnTo>
                <a:lnTo>
                  <a:pt x="3" y="5"/>
                </a:lnTo>
                <a:lnTo>
                  <a:pt x="6" y="2"/>
                </a:lnTo>
                <a:lnTo>
                  <a:pt x="6" y="85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6" name="Rectangle 205"/>
          <p:cNvSpPr>
            <a:spLocks noChangeArrowheads="1"/>
          </p:cNvSpPr>
          <p:nvPr/>
        </p:nvSpPr>
        <p:spPr bwMode="auto">
          <a:xfrm>
            <a:off x="6823075" y="3714752"/>
            <a:ext cx="525463" cy="1012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9" name="Rectangle 206"/>
          <p:cNvSpPr>
            <a:spLocks noChangeArrowheads="1"/>
          </p:cNvSpPr>
          <p:nvPr/>
        </p:nvSpPr>
        <p:spPr bwMode="auto">
          <a:xfrm>
            <a:off x="7083425" y="3917951"/>
            <a:ext cx="123825" cy="595312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0" name="Rectangle 207"/>
          <p:cNvSpPr>
            <a:spLocks noChangeArrowheads="1"/>
          </p:cNvSpPr>
          <p:nvPr/>
        </p:nvSpPr>
        <p:spPr bwMode="auto">
          <a:xfrm>
            <a:off x="6867525" y="3795714"/>
            <a:ext cx="25400" cy="8382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1" name="Rectangle 208"/>
          <p:cNvSpPr>
            <a:spLocks noChangeArrowheads="1"/>
          </p:cNvSpPr>
          <p:nvPr/>
        </p:nvSpPr>
        <p:spPr bwMode="auto">
          <a:xfrm>
            <a:off x="6867525" y="3795714"/>
            <a:ext cx="25400" cy="838200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2" name="Line 209"/>
          <p:cNvSpPr>
            <a:spLocks noChangeShapeType="1"/>
          </p:cNvSpPr>
          <p:nvPr/>
        </p:nvSpPr>
        <p:spPr bwMode="auto">
          <a:xfrm flipH="1">
            <a:off x="6886575" y="4368801"/>
            <a:ext cx="157163" cy="2540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3" name="Rectangle 210"/>
          <p:cNvSpPr>
            <a:spLocks noChangeArrowheads="1"/>
          </p:cNvSpPr>
          <p:nvPr/>
        </p:nvSpPr>
        <p:spPr bwMode="auto">
          <a:xfrm>
            <a:off x="6867525" y="4622801"/>
            <a:ext cx="398463" cy="444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4" name="Rectangle 211"/>
          <p:cNvSpPr>
            <a:spLocks noChangeArrowheads="1"/>
          </p:cNvSpPr>
          <p:nvPr/>
        </p:nvSpPr>
        <p:spPr bwMode="auto">
          <a:xfrm>
            <a:off x="6867525" y="4622801"/>
            <a:ext cx="398463" cy="44450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75" name="Line 212"/>
          <p:cNvSpPr>
            <a:spLocks noChangeShapeType="1"/>
          </p:cNvSpPr>
          <p:nvPr/>
        </p:nvSpPr>
        <p:spPr bwMode="auto">
          <a:xfrm>
            <a:off x="7043738" y="4038601"/>
            <a:ext cx="0" cy="330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6" name="Freeform 213"/>
          <p:cNvSpPr>
            <a:spLocks/>
          </p:cNvSpPr>
          <p:nvPr/>
        </p:nvSpPr>
        <p:spPr bwMode="auto">
          <a:xfrm>
            <a:off x="6886575" y="3795714"/>
            <a:ext cx="157163" cy="827087"/>
          </a:xfrm>
          <a:custGeom>
            <a:avLst/>
            <a:gdLst>
              <a:gd name="T0" fmla="*/ 99 w 99"/>
              <a:gd name="T1" fmla="*/ 153 h 521"/>
              <a:gd name="T2" fmla="*/ 0 w 99"/>
              <a:gd name="T3" fmla="*/ 0 h 521"/>
              <a:gd name="T4" fmla="*/ 0 w 99"/>
              <a:gd name="T5" fmla="*/ 521 h 521"/>
              <a:gd name="T6" fmla="*/ 99 w 99"/>
              <a:gd name="T7" fmla="*/ 361 h 521"/>
              <a:gd name="T8" fmla="*/ 99 w 99"/>
              <a:gd name="T9" fmla="*/ 153 h 5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" h="521">
                <a:moveTo>
                  <a:pt x="99" y="153"/>
                </a:moveTo>
                <a:lnTo>
                  <a:pt x="0" y="0"/>
                </a:lnTo>
                <a:lnTo>
                  <a:pt x="0" y="521"/>
                </a:lnTo>
                <a:lnTo>
                  <a:pt x="99" y="361"/>
                </a:lnTo>
                <a:lnTo>
                  <a:pt x="99" y="15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7" name="Line 214"/>
          <p:cNvSpPr>
            <a:spLocks noChangeShapeType="1"/>
          </p:cNvSpPr>
          <p:nvPr/>
        </p:nvSpPr>
        <p:spPr bwMode="auto">
          <a:xfrm flipH="1" flipV="1">
            <a:off x="6886575" y="3795714"/>
            <a:ext cx="157163" cy="242887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8" name="Line 215"/>
          <p:cNvSpPr>
            <a:spLocks noChangeShapeType="1"/>
          </p:cNvSpPr>
          <p:nvPr/>
        </p:nvSpPr>
        <p:spPr bwMode="auto">
          <a:xfrm>
            <a:off x="6886575" y="3795714"/>
            <a:ext cx="0" cy="827087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79" name="Line 216"/>
          <p:cNvSpPr>
            <a:spLocks noChangeShapeType="1"/>
          </p:cNvSpPr>
          <p:nvPr/>
        </p:nvSpPr>
        <p:spPr bwMode="auto">
          <a:xfrm flipV="1">
            <a:off x="6886575" y="4368801"/>
            <a:ext cx="157163" cy="2540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0" name="Line 217"/>
          <p:cNvSpPr>
            <a:spLocks noChangeShapeType="1"/>
          </p:cNvSpPr>
          <p:nvPr/>
        </p:nvSpPr>
        <p:spPr bwMode="auto">
          <a:xfrm flipV="1">
            <a:off x="7043738" y="4038601"/>
            <a:ext cx="0" cy="330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1" name="Freeform 218"/>
          <p:cNvSpPr>
            <a:spLocks/>
          </p:cNvSpPr>
          <p:nvPr/>
        </p:nvSpPr>
        <p:spPr bwMode="auto">
          <a:xfrm>
            <a:off x="7043738" y="3917951"/>
            <a:ext cx="39688" cy="584200"/>
          </a:xfrm>
          <a:custGeom>
            <a:avLst/>
            <a:gdLst>
              <a:gd name="T0" fmla="*/ 25 w 25"/>
              <a:gd name="T1" fmla="*/ 0 h 368"/>
              <a:gd name="T2" fmla="*/ 0 w 25"/>
              <a:gd name="T3" fmla="*/ 76 h 368"/>
              <a:gd name="T4" fmla="*/ 0 w 25"/>
              <a:gd name="T5" fmla="*/ 284 h 368"/>
              <a:gd name="T6" fmla="*/ 25 w 25"/>
              <a:gd name="T7" fmla="*/ 368 h 368"/>
              <a:gd name="T8" fmla="*/ 25 w 25"/>
              <a:gd name="T9" fmla="*/ 0 h 3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68">
                <a:moveTo>
                  <a:pt x="25" y="0"/>
                </a:moveTo>
                <a:lnTo>
                  <a:pt x="0" y="76"/>
                </a:lnTo>
                <a:lnTo>
                  <a:pt x="0" y="284"/>
                </a:lnTo>
                <a:lnTo>
                  <a:pt x="25" y="368"/>
                </a:lnTo>
                <a:lnTo>
                  <a:pt x="25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2" name="Line 219"/>
          <p:cNvSpPr>
            <a:spLocks noChangeShapeType="1"/>
          </p:cNvSpPr>
          <p:nvPr/>
        </p:nvSpPr>
        <p:spPr bwMode="auto">
          <a:xfrm flipH="1">
            <a:off x="7043738" y="3917951"/>
            <a:ext cx="39688" cy="1206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3" name="Line 220"/>
          <p:cNvSpPr>
            <a:spLocks noChangeShapeType="1"/>
          </p:cNvSpPr>
          <p:nvPr/>
        </p:nvSpPr>
        <p:spPr bwMode="auto">
          <a:xfrm>
            <a:off x="7043738" y="4038601"/>
            <a:ext cx="0" cy="330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4" name="Line 221"/>
          <p:cNvSpPr>
            <a:spLocks noChangeShapeType="1"/>
          </p:cNvSpPr>
          <p:nvPr/>
        </p:nvSpPr>
        <p:spPr bwMode="auto">
          <a:xfrm>
            <a:off x="7043738" y="4368801"/>
            <a:ext cx="39688" cy="13335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5" name="Line 222"/>
          <p:cNvSpPr>
            <a:spLocks noChangeShapeType="1"/>
          </p:cNvSpPr>
          <p:nvPr/>
        </p:nvSpPr>
        <p:spPr bwMode="auto">
          <a:xfrm flipV="1">
            <a:off x="7083425" y="3917951"/>
            <a:ext cx="0" cy="584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86" name="Rectangle 223"/>
          <p:cNvSpPr>
            <a:spLocks noChangeArrowheads="1"/>
          </p:cNvSpPr>
          <p:nvPr/>
        </p:nvSpPr>
        <p:spPr bwMode="auto">
          <a:xfrm>
            <a:off x="7083425" y="3917951"/>
            <a:ext cx="123825" cy="11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7" name="Rectangle 224"/>
          <p:cNvSpPr>
            <a:spLocks noChangeArrowheads="1"/>
          </p:cNvSpPr>
          <p:nvPr/>
        </p:nvSpPr>
        <p:spPr bwMode="auto">
          <a:xfrm>
            <a:off x="7083425" y="3917951"/>
            <a:ext cx="123825" cy="11112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8" name="Rectangle 225"/>
          <p:cNvSpPr>
            <a:spLocks noChangeArrowheads="1"/>
          </p:cNvSpPr>
          <p:nvPr/>
        </p:nvSpPr>
        <p:spPr bwMode="auto">
          <a:xfrm>
            <a:off x="7083425" y="3917951"/>
            <a:ext cx="117475" cy="584200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89" name="Line 226"/>
          <p:cNvSpPr>
            <a:spLocks noChangeShapeType="1"/>
          </p:cNvSpPr>
          <p:nvPr/>
        </p:nvSpPr>
        <p:spPr bwMode="auto">
          <a:xfrm flipH="1">
            <a:off x="7083425" y="3917951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0" name="Line 227"/>
          <p:cNvSpPr>
            <a:spLocks noChangeShapeType="1"/>
          </p:cNvSpPr>
          <p:nvPr/>
        </p:nvSpPr>
        <p:spPr bwMode="auto">
          <a:xfrm>
            <a:off x="7083425" y="3917951"/>
            <a:ext cx="0" cy="584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1" name="Line 228"/>
          <p:cNvSpPr>
            <a:spLocks noChangeShapeType="1"/>
          </p:cNvSpPr>
          <p:nvPr/>
        </p:nvSpPr>
        <p:spPr bwMode="auto">
          <a:xfrm>
            <a:off x="7083425" y="4502151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2" name="Line 229"/>
          <p:cNvSpPr>
            <a:spLocks noChangeShapeType="1"/>
          </p:cNvSpPr>
          <p:nvPr/>
        </p:nvSpPr>
        <p:spPr bwMode="auto">
          <a:xfrm flipV="1">
            <a:off x="7200900" y="3917951"/>
            <a:ext cx="0" cy="5842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3" name="Rectangle 230"/>
          <p:cNvSpPr>
            <a:spLocks noChangeArrowheads="1"/>
          </p:cNvSpPr>
          <p:nvPr/>
        </p:nvSpPr>
        <p:spPr bwMode="auto">
          <a:xfrm>
            <a:off x="7200900" y="4159251"/>
            <a:ext cx="98425" cy="889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4" name="Line 231"/>
          <p:cNvSpPr>
            <a:spLocks noChangeShapeType="1"/>
          </p:cNvSpPr>
          <p:nvPr/>
        </p:nvSpPr>
        <p:spPr bwMode="auto">
          <a:xfrm flipH="1">
            <a:off x="7200900" y="4159251"/>
            <a:ext cx="9842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5" name="Line 232"/>
          <p:cNvSpPr>
            <a:spLocks noChangeShapeType="1"/>
          </p:cNvSpPr>
          <p:nvPr/>
        </p:nvSpPr>
        <p:spPr bwMode="auto">
          <a:xfrm>
            <a:off x="7200900" y="4159251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6" name="Line 233"/>
          <p:cNvSpPr>
            <a:spLocks noChangeShapeType="1"/>
          </p:cNvSpPr>
          <p:nvPr/>
        </p:nvSpPr>
        <p:spPr bwMode="auto">
          <a:xfrm>
            <a:off x="7200900" y="4248151"/>
            <a:ext cx="9842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7" name="Line 234"/>
          <p:cNvSpPr>
            <a:spLocks noChangeShapeType="1"/>
          </p:cNvSpPr>
          <p:nvPr/>
        </p:nvSpPr>
        <p:spPr bwMode="auto">
          <a:xfrm flipV="1">
            <a:off x="7299325" y="4159251"/>
            <a:ext cx="0" cy="8890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98" name="Rectangle 235"/>
          <p:cNvSpPr>
            <a:spLocks noChangeArrowheads="1"/>
          </p:cNvSpPr>
          <p:nvPr/>
        </p:nvSpPr>
        <p:spPr bwMode="auto">
          <a:xfrm>
            <a:off x="6886575" y="4292601"/>
            <a:ext cx="352425" cy="65087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99" name="Rectangle 236"/>
          <p:cNvSpPr>
            <a:spLocks noChangeArrowheads="1"/>
          </p:cNvSpPr>
          <p:nvPr/>
        </p:nvSpPr>
        <p:spPr bwMode="auto">
          <a:xfrm>
            <a:off x="6886575" y="4292601"/>
            <a:ext cx="352425" cy="65087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0" name="Rectangle 237"/>
          <p:cNvSpPr>
            <a:spLocks noChangeArrowheads="1"/>
          </p:cNvSpPr>
          <p:nvPr/>
        </p:nvSpPr>
        <p:spPr bwMode="auto">
          <a:xfrm>
            <a:off x="7232650" y="4127501"/>
            <a:ext cx="33338" cy="506412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1" name="Rectangle 238"/>
          <p:cNvSpPr>
            <a:spLocks noChangeArrowheads="1"/>
          </p:cNvSpPr>
          <p:nvPr/>
        </p:nvSpPr>
        <p:spPr bwMode="auto">
          <a:xfrm>
            <a:off x="7232650" y="4127501"/>
            <a:ext cx="33338" cy="506412"/>
          </a:xfrm>
          <a:prstGeom prst="rect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202" name="Line 239"/>
          <p:cNvSpPr>
            <a:spLocks noChangeShapeType="1"/>
          </p:cNvSpPr>
          <p:nvPr/>
        </p:nvSpPr>
        <p:spPr bwMode="auto">
          <a:xfrm flipH="1">
            <a:off x="7083425" y="3971926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3" name="Line 240"/>
          <p:cNvSpPr>
            <a:spLocks noChangeShapeType="1"/>
          </p:cNvSpPr>
          <p:nvPr/>
        </p:nvSpPr>
        <p:spPr bwMode="auto">
          <a:xfrm flipH="1">
            <a:off x="7083425" y="4060826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4" name="Line 241"/>
          <p:cNvSpPr>
            <a:spLocks noChangeShapeType="1"/>
          </p:cNvSpPr>
          <p:nvPr/>
        </p:nvSpPr>
        <p:spPr bwMode="auto">
          <a:xfrm flipH="1">
            <a:off x="7083425" y="4225926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5" name="Line 242"/>
          <p:cNvSpPr>
            <a:spLocks noChangeShapeType="1"/>
          </p:cNvSpPr>
          <p:nvPr/>
        </p:nvSpPr>
        <p:spPr bwMode="auto">
          <a:xfrm flipH="1">
            <a:off x="7083425" y="4468814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06" name="Line 243"/>
          <p:cNvSpPr>
            <a:spLocks noChangeShapeType="1"/>
          </p:cNvSpPr>
          <p:nvPr/>
        </p:nvSpPr>
        <p:spPr bwMode="auto">
          <a:xfrm flipH="1">
            <a:off x="7083425" y="4402139"/>
            <a:ext cx="117475" cy="0"/>
          </a:xfrm>
          <a:prstGeom prst="line">
            <a:avLst/>
          </a:prstGeom>
          <a:noFill/>
          <a:ln w="1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8" name="Freeform 245"/>
          <p:cNvSpPr>
            <a:spLocks noEditPoints="1"/>
          </p:cNvSpPr>
          <p:nvPr/>
        </p:nvSpPr>
        <p:spPr bwMode="auto">
          <a:xfrm>
            <a:off x="6813550" y="3705227"/>
            <a:ext cx="544513" cy="1031875"/>
          </a:xfrm>
          <a:custGeom>
            <a:avLst/>
            <a:gdLst>
              <a:gd name="T0" fmla="*/ 0 w 343"/>
              <a:gd name="T1" fmla="*/ 0 h 650"/>
              <a:gd name="T2" fmla="*/ 343 w 343"/>
              <a:gd name="T3" fmla="*/ 0 h 650"/>
              <a:gd name="T4" fmla="*/ 343 w 343"/>
              <a:gd name="T5" fmla="*/ 650 h 650"/>
              <a:gd name="T6" fmla="*/ 0 w 343"/>
              <a:gd name="T7" fmla="*/ 650 h 650"/>
              <a:gd name="T8" fmla="*/ 0 w 343"/>
              <a:gd name="T9" fmla="*/ 0 h 650"/>
              <a:gd name="T10" fmla="*/ 6 w 343"/>
              <a:gd name="T11" fmla="*/ 647 h 650"/>
              <a:gd name="T12" fmla="*/ 3 w 343"/>
              <a:gd name="T13" fmla="*/ 644 h 650"/>
              <a:gd name="T14" fmla="*/ 340 w 343"/>
              <a:gd name="T15" fmla="*/ 644 h 650"/>
              <a:gd name="T16" fmla="*/ 337 w 343"/>
              <a:gd name="T17" fmla="*/ 647 h 650"/>
              <a:gd name="T18" fmla="*/ 337 w 343"/>
              <a:gd name="T19" fmla="*/ 3 h 650"/>
              <a:gd name="T20" fmla="*/ 340 w 343"/>
              <a:gd name="T21" fmla="*/ 6 h 650"/>
              <a:gd name="T22" fmla="*/ 3 w 343"/>
              <a:gd name="T23" fmla="*/ 6 h 650"/>
              <a:gd name="T24" fmla="*/ 6 w 343"/>
              <a:gd name="T25" fmla="*/ 3 h 650"/>
              <a:gd name="T26" fmla="*/ 6 w 343"/>
              <a:gd name="T27" fmla="*/ 647 h 6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3" h="650">
                <a:moveTo>
                  <a:pt x="0" y="0"/>
                </a:moveTo>
                <a:lnTo>
                  <a:pt x="343" y="0"/>
                </a:lnTo>
                <a:lnTo>
                  <a:pt x="343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6" y="647"/>
                </a:moveTo>
                <a:lnTo>
                  <a:pt x="3" y="644"/>
                </a:lnTo>
                <a:lnTo>
                  <a:pt x="340" y="644"/>
                </a:lnTo>
                <a:lnTo>
                  <a:pt x="337" y="647"/>
                </a:lnTo>
                <a:lnTo>
                  <a:pt x="337" y="3"/>
                </a:lnTo>
                <a:lnTo>
                  <a:pt x="340" y="6"/>
                </a:lnTo>
                <a:lnTo>
                  <a:pt x="3" y="6"/>
                </a:lnTo>
                <a:lnTo>
                  <a:pt x="6" y="3"/>
                </a:lnTo>
                <a:lnTo>
                  <a:pt x="6" y="64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59" name="Rectangle 246"/>
          <p:cNvSpPr>
            <a:spLocks noChangeArrowheads="1"/>
          </p:cNvSpPr>
          <p:nvPr/>
        </p:nvSpPr>
        <p:spPr bwMode="auto">
          <a:xfrm>
            <a:off x="3498850" y="3179764"/>
            <a:ext cx="498475" cy="633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latin typeface="Boxed Book" panose="02000506040000020004" pitchFamily="2" charset="0"/>
            </a:endParaRPr>
          </a:p>
        </p:txBody>
      </p:sp>
      <p:sp>
        <p:nvSpPr>
          <p:cNvPr id="160" name="Freeform 247"/>
          <p:cNvSpPr>
            <a:spLocks/>
          </p:cNvSpPr>
          <p:nvPr/>
        </p:nvSpPr>
        <p:spPr bwMode="auto">
          <a:xfrm>
            <a:off x="3541713" y="3236914"/>
            <a:ext cx="409575" cy="522287"/>
          </a:xfrm>
          <a:custGeom>
            <a:avLst/>
            <a:gdLst>
              <a:gd name="T0" fmla="*/ 123 w 258"/>
              <a:gd name="T1" fmla="*/ 0 h 329"/>
              <a:gd name="T2" fmla="*/ 0 w 258"/>
              <a:gd name="T3" fmla="*/ 149 h 329"/>
              <a:gd name="T4" fmla="*/ 42 w 258"/>
              <a:gd name="T5" fmla="*/ 149 h 329"/>
              <a:gd name="T6" fmla="*/ 42 w 258"/>
              <a:gd name="T7" fmla="*/ 329 h 329"/>
              <a:gd name="T8" fmla="*/ 223 w 258"/>
              <a:gd name="T9" fmla="*/ 329 h 329"/>
              <a:gd name="T10" fmla="*/ 223 w 258"/>
              <a:gd name="T11" fmla="*/ 149 h 329"/>
              <a:gd name="T12" fmla="*/ 258 w 258"/>
              <a:gd name="T13" fmla="*/ 149 h 329"/>
              <a:gd name="T14" fmla="*/ 258 w 258"/>
              <a:gd name="T15" fmla="*/ 149 h 329"/>
              <a:gd name="T16" fmla="*/ 123 w 258"/>
              <a:gd name="T17" fmla="*/ 0 h 3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8" h="329">
                <a:moveTo>
                  <a:pt x="123" y="0"/>
                </a:moveTo>
                <a:lnTo>
                  <a:pt x="0" y="149"/>
                </a:lnTo>
                <a:lnTo>
                  <a:pt x="42" y="149"/>
                </a:lnTo>
                <a:lnTo>
                  <a:pt x="42" y="329"/>
                </a:lnTo>
                <a:lnTo>
                  <a:pt x="223" y="329"/>
                </a:lnTo>
                <a:lnTo>
                  <a:pt x="223" y="149"/>
                </a:lnTo>
                <a:lnTo>
                  <a:pt x="258" y="149"/>
                </a:lnTo>
                <a:lnTo>
                  <a:pt x="123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1" name="Line 248"/>
          <p:cNvSpPr>
            <a:spLocks noChangeShapeType="1"/>
          </p:cNvSpPr>
          <p:nvPr/>
        </p:nvSpPr>
        <p:spPr bwMode="auto">
          <a:xfrm flipH="1">
            <a:off x="3541713" y="3236914"/>
            <a:ext cx="195263" cy="236537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2" name="Line 249"/>
          <p:cNvSpPr>
            <a:spLocks noChangeShapeType="1"/>
          </p:cNvSpPr>
          <p:nvPr/>
        </p:nvSpPr>
        <p:spPr bwMode="auto">
          <a:xfrm>
            <a:off x="3541713" y="3473452"/>
            <a:ext cx="66675" cy="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3" name="Line 250"/>
          <p:cNvSpPr>
            <a:spLocks noChangeShapeType="1"/>
          </p:cNvSpPr>
          <p:nvPr/>
        </p:nvSpPr>
        <p:spPr bwMode="auto">
          <a:xfrm>
            <a:off x="3608388" y="3473452"/>
            <a:ext cx="0" cy="28575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4" name="Line 251"/>
          <p:cNvSpPr>
            <a:spLocks noChangeShapeType="1"/>
          </p:cNvSpPr>
          <p:nvPr/>
        </p:nvSpPr>
        <p:spPr bwMode="auto">
          <a:xfrm>
            <a:off x="3608388" y="3759202"/>
            <a:ext cx="287338" cy="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5" name="Line 252"/>
          <p:cNvSpPr>
            <a:spLocks noChangeShapeType="1"/>
          </p:cNvSpPr>
          <p:nvPr/>
        </p:nvSpPr>
        <p:spPr bwMode="auto">
          <a:xfrm flipV="1">
            <a:off x="3895725" y="3473452"/>
            <a:ext cx="0" cy="28575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6" name="Line 253"/>
          <p:cNvSpPr>
            <a:spLocks noChangeShapeType="1"/>
          </p:cNvSpPr>
          <p:nvPr/>
        </p:nvSpPr>
        <p:spPr bwMode="auto">
          <a:xfrm>
            <a:off x="3895725" y="3473452"/>
            <a:ext cx="55563" cy="0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7" name="Line 254"/>
          <p:cNvSpPr>
            <a:spLocks noChangeShapeType="1"/>
          </p:cNvSpPr>
          <p:nvPr/>
        </p:nvSpPr>
        <p:spPr bwMode="auto">
          <a:xfrm flipH="1" flipV="1">
            <a:off x="3736975" y="3236914"/>
            <a:ext cx="214313" cy="236537"/>
          </a:xfrm>
          <a:prstGeom prst="line">
            <a:avLst/>
          </a:prstGeom>
          <a:noFill/>
          <a:ln w="6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8" name="Freeform 255"/>
          <p:cNvSpPr>
            <a:spLocks noEditPoints="1"/>
          </p:cNvSpPr>
          <p:nvPr/>
        </p:nvSpPr>
        <p:spPr bwMode="auto">
          <a:xfrm>
            <a:off x="3489325" y="3170239"/>
            <a:ext cx="515938" cy="652462"/>
          </a:xfrm>
          <a:custGeom>
            <a:avLst/>
            <a:gdLst>
              <a:gd name="T0" fmla="*/ 0 w 325"/>
              <a:gd name="T1" fmla="*/ 411 h 411"/>
              <a:gd name="T2" fmla="*/ 0 w 325"/>
              <a:gd name="T3" fmla="*/ 0 h 411"/>
              <a:gd name="T4" fmla="*/ 325 w 325"/>
              <a:gd name="T5" fmla="*/ 0 h 411"/>
              <a:gd name="T6" fmla="*/ 325 w 325"/>
              <a:gd name="T7" fmla="*/ 411 h 411"/>
              <a:gd name="T8" fmla="*/ 0 w 325"/>
              <a:gd name="T9" fmla="*/ 411 h 411"/>
              <a:gd name="T10" fmla="*/ 322 w 325"/>
              <a:gd name="T11" fmla="*/ 405 h 411"/>
              <a:gd name="T12" fmla="*/ 320 w 325"/>
              <a:gd name="T13" fmla="*/ 408 h 411"/>
              <a:gd name="T14" fmla="*/ 320 w 325"/>
              <a:gd name="T15" fmla="*/ 3 h 411"/>
              <a:gd name="T16" fmla="*/ 322 w 325"/>
              <a:gd name="T17" fmla="*/ 6 h 411"/>
              <a:gd name="T18" fmla="*/ 3 w 325"/>
              <a:gd name="T19" fmla="*/ 6 h 411"/>
              <a:gd name="T20" fmla="*/ 6 w 325"/>
              <a:gd name="T21" fmla="*/ 3 h 411"/>
              <a:gd name="T22" fmla="*/ 6 w 325"/>
              <a:gd name="T23" fmla="*/ 408 h 411"/>
              <a:gd name="T24" fmla="*/ 3 w 325"/>
              <a:gd name="T25" fmla="*/ 405 h 411"/>
              <a:gd name="T26" fmla="*/ 322 w 325"/>
              <a:gd name="T27" fmla="*/ 405 h 4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25" h="411">
                <a:moveTo>
                  <a:pt x="0" y="411"/>
                </a:moveTo>
                <a:lnTo>
                  <a:pt x="0" y="0"/>
                </a:lnTo>
                <a:lnTo>
                  <a:pt x="325" y="0"/>
                </a:lnTo>
                <a:lnTo>
                  <a:pt x="325" y="411"/>
                </a:lnTo>
                <a:lnTo>
                  <a:pt x="0" y="411"/>
                </a:lnTo>
                <a:close/>
                <a:moveTo>
                  <a:pt x="322" y="405"/>
                </a:moveTo>
                <a:lnTo>
                  <a:pt x="320" y="408"/>
                </a:lnTo>
                <a:lnTo>
                  <a:pt x="320" y="3"/>
                </a:lnTo>
                <a:lnTo>
                  <a:pt x="322" y="6"/>
                </a:lnTo>
                <a:lnTo>
                  <a:pt x="3" y="6"/>
                </a:lnTo>
                <a:lnTo>
                  <a:pt x="6" y="3"/>
                </a:lnTo>
                <a:lnTo>
                  <a:pt x="6" y="408"/>
                </a:lnTo>
                <a:lnTo>
                  <a:pt x="3" y="405"/>
                </a:lnTo>
                <a:lnTo>
                  <a:pt x="322" y="405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7788275" y="4203701"/>
            <a:ext cx="738188" cy="27463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509" name="TextBox 254"/>
          <p:cNvSpPr txBox="1">
            <a:spLocks noChangeArrowheads="1"/>
          </p:cNvSpPr>
          <p:nvPr/>
        </p:nvSpPr>
        <p:spPr bwMode="auto">
          <a:xfrm>
            <a:off x="4514617" y="4034525"/>
            <a:ext cx="1370888" cy="64633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Boxed Book" panose="02000506040000020004" pitchFamily="2" charset="0"/>
              </a:rPr>
              <a:t>Solution #1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Boxed Book" panose="02000506040000020004" pitchFamily="2" charset="0"/>
              </a:rPr>
              <a:t>Colder </a:t>
            </a:r>
            <a:r>
              <a:rPr lang="en-US" altLang="en-US" dirty="0" smtClean="0">
                <a:solidFill>
                  <a:schemeClr val="bg1"/>
                </a:solidFill>
                <a:latin typeface="Boxed Book" panose="02000506040000020004" pitchFamily="2" charset="0"/>
              </a:rPr>
              <a:t>Coil</a:t>
            </a:r>
            <a:endParaRPr lang="en-US" altLang="en-US" dirty="0">
              <a:solidFill>
                <a:schemeClr val="bg1"/>
              </a:solidFill>
              <a:latin typeface="Boxed Book" panose="02000506040000020004" pitchFamily="2" charset="0"/>
            </a:endParaRPr>
          </a:p>
        </p:txBody>
      </p:sp>
      <p:sp>
        <p:nvSpPr>
          <p:cNvPr id="262" name="5-Point Star 261"/>
          <p:cNvSpPr/>
          <p:nvPr/>
        </p:nvSpPr>
        <p:spPr>
          <a:xfrm>
            <a:off x="4351338" y="981075"/>
            <a:ext cx="1439862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30%</a:t>
            </a:r>
          </a:p>
        </p:txBody>
      </p:sp>
      <p:grpSp>
        <p:nvGrpSpPr>
          <p:cNvPr id="263" name="Group 262"/>
          <p:cNvGrpSpPr/>
          <p:nvPr/>
        </p:nvGrpSpPr>
        <p:grpSpPr>
          <a:xfrm>
            <a:off x="4132263" y="3641727"/>
            <a:ext cx="236538" cy="1358900"/>
            <a:chOff x="4132263" y="3641727"/>
            <a:chExt cx="236538" cy="1358900"/>
          </a:xfrm>
        </p:grpSpPr>
        <p:sp>
          <p:nvSpPr>
            <p:cNvPr id="264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5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6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67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68" name="Group 267"/>
          <p:cNvGrpSpPr/>
          <p:nvPr/>
        </p:nvGrpSpPr>
        <p:grpSpPr>
          <a:xfrm>
            <a:off x="284163" y="1871667"/>
            <a:ext cx="8568661" cy="3211676"/>
            <a:chOff x="284163" y="1871667"/>
            <a:chExt cx="8568661" cy="3211676"/>
          </a:xfrm>
        </p:grpSpPr>
        <p:sp>
          <p:nvSpPr>
            <p:cNvPr id="269" name="Rectangle 8"/>
            <p:cNvSpPr>
              <a:spLocks noChangeArrowheads="1"/>
            </p:cNvSpPr>
            <p:nvPr/>
          </p:nvSpPr>
          <p:spPr bwMode="auto">
            <a:xfrm>
              <a:off x="284163" y="1963737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70" name="Rectangle 269"/>
            <p:cNvSpPr>
              <a:spLocks noChangeArrowheads="1"/>
            </p:cNvSpPr>
            <p:nvPr/>
          </p:nvSpPr>
          <p:spPr bwMode="auto">
            <a:xfrm>
              <a:off x="7772400" y="4837122"/>
              <a:ext cx="9585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71" name="Rectangle 270"/>
            <p:cNvSpPr>
              <a:spLocks noChangeArrowheads="1"/>
            </p:cNvSpPr>
            <p:nvPr/>
          </p:nvSpPr>
          <p:spPr bwMode="auto">
            <a:xfrm>
              <a:off x="7772400" y="1871667"/>
              <a:ext cx="108042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72" name="Rectangle 271"/>
            <p:cNvSpPr>
              <a:spLocks noChangeArrowheads="1"/>
            </p:cNvSpPr>
            <p:nvPr/>
          </p:nvSpPr>
          <p:spPr bwMode="auto">
            <a:xfrm>
              <a:off x="2838639" y="4837122"/>
              <a:ext cx="94577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51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 #</a:t>
            </a:r>
            <a:r>
              <a:rPr lang="en-US" dirty="0" smtClean="0"/>
              <a:t>2 – Part Load</a:t>
            </a:r>
            <a:endParaRPr lang="en-US" dirty="0"/>
          </a:p>
        </p:txBody>
      </p:sp>
      <p:sp>
        <p:nvSpPr>
          <p:cNvPr id="7" name="TextBox 254"/>
          <p:cNvSpPr txBox="1">
            <a:spLocks noChangeArrowheads="1"/>
          </p:cNvSpPr>
          <p:nvPr/>
        </p:nvSpPr>
        <p:spPr bwMode="auto">
          <a:xfrm>
            <a:off x="3581400" y="940813"/>
            <a:ext cx="1266693" cy="58477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CC"/>
              </a:buClr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Boxed Book" panose="02000506040000020004" pitchFamily="2" charset="0"/>
              </a:rPr>
              <a:t>Solution #2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Boxed Book" panose="02000506040000020004" pitchFamily="2" charset="0"/>
              </a:rPr>
              <a:t>Hotter Coil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04963" y="1341438"/>
            <a:ext cx="13700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Total Energy Wheel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764213" y="1341438"/>
            <a:ext cx="11858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Active DH Wheel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729038" y="1587500"/>
            <a:ext cx="8429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Heating Coil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911850" y="1614488"/>
            <a:ext cx="8905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(Pressure loss)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6054725" y="1860550"/>
            <a:ext cx="6048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1.27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in.wg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020763" y="2286000"/>
            <a:ext cx="533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70.0°db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530350" y="2286000"/>
            <a:ext cx="87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604963" y="2286000"/>
            <a:ext cx="5699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70.0°wb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549525" y="2286000"/>
            <a:ext cx="5191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73.4°db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059113" y="2286000"/>
            <a:ext cx="87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135313" y="2286000"/>
            <a:ext cx="5730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69.4°wb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4664075" y="2286000"/>
            <a:ext cx="609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125.0°db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249863" y="2286000"/>
            <a:ext cx="87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5326063" y="2286000"/>
            <a:ext cx="5794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82.8°wb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7667625" y="2487613"/>
            <a:ext cx="6143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108.0°db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8261350" y="2487613"/>
            <a:ext cx="87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8347075" y="2487613"/>
            <a:ext cx="5524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77.3°wb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020763" y="3890963"/>
            <a:ext cx="5191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74.5°db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1530350" y="3890963"/>
            <a:ext cx="87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1604963" y="3890963"/>
            <a:ext cx="5572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65.1°wb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2549525" y="3890963"/>
            <a:ext cx="5318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3059113" y="3890963"/>
            <a:ext cx="87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3135313" y="3890963"/>
            <a:ext cx="581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62.5°wb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4740275" y="3890963"/>
            <a:ext cx="5461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58.0°db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5249863" y="3890963"/>
            <a:ext cx="87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5326063" y="3890963"/>
            <a:ext cx="5683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57.0°wb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7742238" y="3890963"/>
            <a:ext cx="5175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77.0°db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8261350" y="3890963"/>
            <a:ext cx="87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8347075" y="3890963"/>
            <a:ext cx="5826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58.8°wb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6054725" y="4845050"/>
            <a:ext cx="6048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1.27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in.wg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3738563" y="5043488"/>
            <a:ext cx="825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Cooling Coil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5911850" y="5072063"/>
            <a:ext cx="8905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(Pressure loss)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5570538" y="5251450"/>
            <a:ext cx="15732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(PD Wheel Speed RPM) - </a:t>
            </a:r>
            <a:r>
              <a:rPr lang="en-US" altLang="en-US" sz="900" dirty="0" smtClean="0">
                <a:solidFill>
                  <a:srgbClr val="000000"/>
                </a:solidFill>
                <a:latin typeface="Boxed Book" panose="02000506040000020004" pitchFamily="2" charset="0"/>
              </a:rPr>
              <a:t>0.61</a:t>
            </a:r>
            <a:endParaRPr lang="en-US" altLang="en-US" sz="900" dirty="0">
              <a:latin typeface="Boxed Book" panose="02000506040000020004" pitchFamily="2" charset="0"/>
            </a:endParaRPr>
          </a:p>
        </p:txBody>
      </p:sp>
      <p:sp>
        <p:nvSpPr>
          <p:cNvPr id="46" name="Rectangle 42"/>
          <p:cNvSpPr>
            <a:spLocks noChangeArrowheads="1"/>
          </p:cNvSpPr>
          <p:nvPr/>
        </p:nvSpPr>
        <p:spPr bwMode="auto">
          <a:xfrm>
            <a:off x="6807200" y="5251450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1755775" y="5411788"/>
            <a:ext cx="13255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(Return Side Pressure)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1746250" y="1614488"/>
            <a:ext cx="13335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(Supply Side Pressure)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2049463" y="1860550"/>
            <a:ext cx="6413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0.80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in.wg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0" name="Rectangle 46"/>
          <p:cNvSpPr>
            <a:spLocks noChangeArrowheads="1"/>
          </p:cNvSpPr>
          <p:nvPr/>
        </p:nvSpPr>
        <p:spPr bwMode="auto">
          <a:xfrm>
            <a:off x="2143125" y="4816475"/>
            <a:ext cx="3762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0.797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1" name="Rectangle 47"/>
          <p:cNvSpPr>
            <a:spLocks noChangeArrowheads="1"/>
          </p:cNvSpPr>
          <p:nvPr/>
        </p:nvSpPr>
        <p:spPr bwMode="auto">
          <a:xfrm>
            <a:off x="1841500" y="5043488"/>
            <a:ext cx="11477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TE Effectiveness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2" name="Rectangle 48"/>
          <p:cNvSpPr>
            <a:spLocks noChangeArrowheads="1"/>
          </p:cNvSpPr>
          <p:nvPr/>
        </p:nvSpPr>
        <p:spPr bwMode="auto">
          <a:xfrm>
            <a:off x="2049463" y="5251450"/>
            <a:ext cx="6302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0.70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in.wg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3" name="Rectangle 49"/>
          <p:cNvSpPr>
            <a:spLocks noChangeArrowheads="1"/>
          </p:cNvSpPr>
          <p:nvPr/>
        </p:nvSpPr>
        <p:spPr bwMode="auto">
          <a:xfrm>
            <a:off x="4929188" y="2058988"/>
            <a:ext cx="7572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9,828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4" name="Rectangle 50"/>
          <p:cNvSpPr>
            <a:spLocks noChangeArrowheads="1"/>
          </p:cNvSpPr>
          <p:nvPr/>
        </p:nvSpPr>
        <p:spPr bwMode="auto">
          <a:xfrm>
            <a:off x="5032375" y="2513013"/>
            <a:ext cx="5445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102.1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5" name="Rectangle 51"/>
          <p:cNvSpPr>
            <a:spLocks noChangeArrowheads="1"/>
          </p:cNvSpPr>
          <p:nvPr/>
        </p:nvSpPr>
        <p:spPr bwMode="auto">
          <a:xfrm>
            <a:off x="4919663" y="2738438"/>
            <a:ext cx="825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46.4 BTU/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8026400" y="2714625"/>
            <a:ext cx="542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125.1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7" name="Rectangle 53"/>
          <p:cNvSpPr>
            <a:spLocks noChangeArrowheads="1"/>
          </p:cNvSpPr>
          <p:nvPr/>
        </p:nvSpPr>
        <p:spPr bwMode="auto">
          <a:xfrm>
            <a:off x="7902575" y="4344988"/>
            <a:ext cx="8429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25.5 BTU/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8" name="Rectangle 54"/>
          <p:cNvSpPr>
            <a:spLocks noChangeArrowheads="1"/>
          </p:cNvSpPr>
          <p:nvPr/>
        </p:nvSpPr>
        <p:spPr bwMode="auto">
          <a:xfrm>
            <a:off x="4891088" y="3663950"/>
            <a:ext cx="825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9" name="Rectangle 55"/>
          <p:cNvSpPr>
            <a:spLocks noChangeArrowheads="1"/>
          </p:cNvSpPr>
          <p:nvPr/>
        </p:nvSpPr>
        <p:spPr bwMode="auto">
          <a:xfrm>
            <a:off x="5070475" y="4117975"/>
            <a:ext cx="509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68.0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0" name="Rectangle 56"/>
          <p:cNvSpPr>
            <a:spLocks noChangeArrowheads="1"/>
          </p:cNvSpPr>
          <p:nvPr/>
        </p:nvSpPr>
        <p:spPr bwMode="auto">
          <a:xfrm>
            <a:off x="4919663" y="4344988"/>
            <a:ext cx="831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24.5 BTU/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1" name="Rectangle 57"/>
          <p:cNvSpPr>
            <a:spLocks noChangeArrowheads="1"/>
          </p:cNvSpPr>
          <p:nvPr/>
        </p:nvSpPr>
        <p:spPr bwMode="auto">
          <a:xfrm>
            <a:off x="7883525" y="3663950"/>
            <a:ext cx="830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2" name="Rectangle 58"/>
          <p:cNvSpPr>
            <a:spLocks noChangeArrowheads="1"/>
          </p:cNvSpPr>
          <p:nvPr/>
        </p:nvSpPr>
        <p:spPr bwMode="auto">
          <a:xfrm>
            <a:off x="8062913" y="4117975"/>
            <a:ext cx="4968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3" name="Rectangle 59"/>
          <p:cNvSpPr>
            <a:spLocks noChangeArrowheads="1"/>
          </p:cNvSpPr>
          <p:nvPr/>
        </p:nvSpPr>
        <p:spPr bwMode="auto">
          <a:xfrm>
            <a:off x="1114425" y="2058988"/>
            <a:ext cx="8016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4" name="Rectangle 60"/>
          <p:cNvSpPr>
            <a:spLocks noChangeArrowheads="1"/>
          </p:cNvSpPr>
          <p:nvPr/>
        </p:nvSpPr>
        <p:spPr bwMode="auto">
          <a:xfrm>
            <a:off x="1255713" y="2513013"/>
            <a:ext cx="5476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110.8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5" name="Rectangle 61"/>
          <p:cNvSpPr>
            <a:spLocks noChangeArrowheads="1"/>
          </p:cNvSpPr>
          <p:nvPr/>
        </p:nvSpPr>
        <p:spPr bwMode="auto">
          <a:xfrm>
            <a:off x="7883525" y="2260600"/>
            <a:ext cx="8286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6" name="Rectangle 62"/>
          <p:cNvSpPr>
            <a:spLocks noChangeArrowheads="1"/>
          </p:cNvSpPr>
          <p:nvPr/>
        </p:nvSpPr>
        <p:spPr bwMode="auto">
          <a:xfrm>
            <a:off x="7902575" y="2940050"/>
            <a:ext cx="835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45.8 BTU/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7" name="Rectangle 63"/>
          <p:cNvSpPr>
            <a:spLocks noChangeArrowheads="1"/>
          </p:cNvSpPr>
          <p:nvPr/>
        </p:nvSpPr>
        <p:spPr bwMode="auto">
          <a:xfrm>
            <a:off x="1114425" y="3663950"/>
            <a:ext cx="825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8" name="Rectangle 64"/>
          <p:cNvSpPr>
            <a:spLocks noChangeArrowheads="1"/>
          </p:cNvSpPr>
          <p:nvPr/>
        </p:nvSpPr>
        <p:spPr bwMode="auto">
          <a:xfrm>
            <a:off x="1293813" y="4117975"/>
            <a:ext cx="488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78.2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9" name="Rectangle 65"/>
          <p:cNvSpPr>
            <a:spLocks noChangeArrowheads="1"/>
          </p:cNvSpPr>
          <p:nvPr/>
        </p:nvSpPr>
        <p:spPr bwMode="auto">
          <a:xfrm>
            <a:off x="1133475" y="4344988"/>
            <a:ext cx="8223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30.1 BTU/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0" name="Rectangle 66"/>
          <p:cNvSpPr>
            <a:spLocks noChangeArrowheads="1"/>
          </p:cNvSpPr>
          <p:nvPr/>
        </p:nvSpPr>
        <p:spPr bwMode="auto">
          <a:xfrm>
            <a:off x="1133475" y="2738438"/>
            <a:ext cx="809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34.1 BTU/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1" name="Rectangle 67"/>
          <p:cNvSpPr>
            <a:spLocks noChangeArrowheads="1"/>
          </p:cNvSpPr>
          <p:nvPr/>
        </p:nvSpPr>
        <p:spPr bwMode="auto">
          <a:xfrm>
            <a:off x="2662238" y="2058988"/>
            <a:ext cx="7572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9,828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2" name="Rectangle 68"/>
          <p:cNvSpPr>
            <a:spLocks noChangeArrowheads="1"/>
          </p:cNvSpPr>
          <p:nvPr/>
        </p:nvSpPr>
        <p:spPr bwMode="auto">
          <a:xfrm>
            <a:off x="2767013" y="2513013"/>
            <a:ext cx="5445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102.1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3" name="Rectangle 69"/>
          <p:cNvSpPr>
            <a:spLocks noChangeArrowheads="1"/>
          </p:cNvSpPr>
          <p:nvPr/>
        </p:nvSpPr>
        <p:spPr bwMode="auto">
          <a:xfrm>
            <a:off x="2652713" y="2738438"/>
            <a:ext cx="8477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33.6 BTU/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4" name="Rectangle 70"/>
          <p:cNvSpPr>
            <a:spLocks noChangeArrowheads="1"/>
          </p:cNvSpPr>
          <p:nvPr/>
        </p:nvSpPr>
        <p:spPr bwMode="auto">
          <a:xfrm>
            <a:off x="2662238" y="3663950"/>
            <a:ext cx="7651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5" name="Rectangle 71"/>
          <p:cNvSpPr>
            <a:spLocks noChangeArrowheads="1"/>
          </p:cNvSpPr>
          <p:nvPr/>
        </p:nvSpPr>
        <p:spPr bwMode="auto">
          <a:xfrm>
            <a:off x="2805113" y="4117975"/>
            <a:ext cx="509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6" name="Rectangle 72"/>
          <p:cNvSpPr>
            <a:spLocks noChangeArrowheads="1"/>
          </p:cNvSpPr>
          <p:nvPr/>
        </p:nvSpPr>
        <p:spPr bwMode="auto">
          <a:xfrm>
            <a:off x="2652713" y="4344988"/>
            <a:ext cx="8397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28.2 BTU/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7" name="Line 73"/>
          <p:cNvSpPr>
            <a:spLocks noChangeShapeType="1"/>
          </p:cNvSpPr>
          <p:nvPr/>
        </p:nvSpPr>
        <p:spPr bwMode="auto">
          <a:xfrm>
            <a:off x="2238375" y="3400425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74"/>
          <p:cNvSpPr>
            <a:spLocks noChangeArrowheads="1"/>
          </p:cNvSpPr>
          <p:nvPr/>
        </p:nvSpPr>
        <p:spPr bwMode="auto">
          <a:xfrm>
            <a:off x="2238375" y="34004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75"/>
          <p:cNvSpPr>
            <a:spLocks noChangeShapeType="1"/>
          </p:cNvSpPr>
          <p:nvPr/>
        </p:nvSpPr>
        <p:spPr bwMode="auto">
          <a:xfrm>
            <a:off x="2238375" y="3381375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76"/>
          <p:cNvSpPr>
            <a:spLocks noChangeArrowheads="1"/>
          </p:cNvSpPr>
          <p:nvPr/>
        </p:nvSpPr>
        <p:spPr bwMode="auto">
          <a:xfrm>
            <a:off x="2238375" y="338137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77"/>
          <p:cNvSpPr>
            <a:spLocks noChangeShapeType="1"/>
          </p:cNvSpPr>
          <p:nvPr/>
        </p:nvSpPr>
        <p:spPr bwMode="auto">
          <a:xfrm>
            <a:off x="2257425" y="3381375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78"/>
          <p:cNvSpPr>
            <a:spLocks noChangeArrowheads="1"/>
          </p:cNvSpPr>
          <p:nvPr/>
        </p:nvSpPr>
        <p:spPr bwMode="auto">
          <a:xfrm>
            <a:off x="2257425" y="338137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79"/>
          <p:cNvSpPr>
            <a:spLocks noChangeShapeType="1"/>
          </p:cNvSpPr>
          <p:nvPr/>
        </p:nvSpPr>
        <p:spPr bwMode="auto">
          <a:xfrm>
            <a:off x="2238375" y="3381375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80"/>
          <p:cNvSpPr>
            <a:spLocks noChangeArrowheads="1"/>
          </p:cNvSpPr>
          <p:nvPr/>
        </p:nvSpPr>
        <p:spPr bwMode="auto">
          <a:xfrm>
            <a:off x="2238375" y="338137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81"/>
          <p:cNvSpPr>
            <a:spLocks noChangeShapeType="1"/>
          </p:cNvSpPr>
          <p:nvPr/>
        </p:nvSpPr>
        <p:spPr bwMode="auto">
          <a:xfrm>
            <a:off x="28575" y="3381375"/>
            <a:ext cx="22098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82"/>
          <p:cNvSpPr>
            <a:spLocks noChangeArrowheads="1"/>
          </p:cNvSpPr>
          <p:nvPr/>
        </p:nvSpPr>
        <p:spPr bwMode="auto">
          <a:xfrm>
            <a:off x="28575" y="3381375"/>
            <a:ext cx="2209800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83"/>
          <p:cNvSpPr>
            <a:spLocks noChangeShapeType="1"/>
          </p:cNvSpPr>
          <p:nvPr/>
        </p:nvSpPr>
        <p:spPr bwMode="auto">
          <a:xfrm>
            <a:off x="28575" y="3400425"/>
            <a:ext cx="22098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84"/>
          <p:cNvSpPr>
            <a:spLocks noChangeArrowheads="1"/>
          </p:cNvSpPr>
          <p:nvPr/>
        </p:nvSpPr>
        <p:spPr bwMode="auto">
          <a:xfrm>
            <a:off x="28575" y="3400425"/>
            <a:ext cx="2209800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85"/>
          <p:cNvSpPr>
            <a:spLocks noChangeShapeType="1"/>
          </p:cNvSpPr>
          <p:nvPr/>
        </p:nvSpPr>
        <p:spPr bwMode="auto">
          <a:xfrm>
            <a:off x="2238375" y="2020888"/>
            <a:ext cx="0" cy="13604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86"/>
          <p:cNvSpPr>
            <a:spLocks noChangeArrowheads="1"/>
          </p:cNvSpPr>
          <p:nvPr/>
        </p:nvSpPr>
        <p:spPr bwMode="auto">
          <a:xfrm>
            <a:off x="2238375" y="2020888"/>
            <a:ext cx="9525" cy="13604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Line 87"/>
          <p:cNvSpPr>
            <a:spLocks noChangeShapeType="1"/>
          </p:cNvSpPr>
          <p:nvPr/>
        </p:nvSpPr>
        <p:spPr bwMode="auto">
          <a:xfrm>
            <a:off x="2257425" y="2020888"/>
            <a:ext cx="0" cy="13604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88"/>
          <p:cNvSpPr>
            <a:spLocks noChangeArrowheads="1"/>
          </p:cNvSpPr>
          <p:nvPr/>
        </p:nvSpPr>
        <p:spPr bwMode="auto">
          <a:xfrm>
            <a:off x="2257425" y="2020888"/>
            <a:ext cx="9525" cy="13604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Line 89"/>
          <p:cNvSpPr>
            <a:spLocks noChangeShapeType="1"/>
          </p:cNvSpPr>
          <p:nvPr/>
        </p:nvSpPr>
        <p:spPr bwMode="auto">
          <a:xfrm>
            <a:off x="2238375" y="3409950"/>
            <a:ext cx="0" cy="13779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90"/>
          <p:cNvSpPr>
            <a:spLocks noChangeArrowheads="1"/>
          </p:cNvSpPr>
          <p:nvPr/>
        </p:nvSpPr>
        <p:spPr bwMode="auto">
          <a:xfrm>
            <a:off x="2238375" y="3409950"/>
            <a:ext cx="9525" cy="13779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Line 91"/>
          <p:cNvSpPr>
            <a:spLocks noChangeShapeType="1"/>
          </p:cNvSpPr>
          <p:nvPr/>
        </p:nvSpPr>
        <p:spPr bwMode="auto">
          <a:xfrm>
            <a:off x="2257425" y="3409950"/>
            <a:ext cx="0" cy="13779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2257425" y="3409950"/>
            <a:ext cx="9525" cy="13779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93"/>
          <p:cNvSpPr>
            <a:spLocks noChangeShapeType="1"/>
          </p:cNvSpPr>
          <p:nvPr/>
        </p:nvSpPr>
        <p:spPr bwMode="auto">
          <a:xfrm>
            <a:off x="2238375" y="3400425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94"/>
          <p:cNvSpPr>
            <a:spLocks noChangeArrowheads="1"/>
          </p:cNvSpPr>
          <p:nvPr/>
        </p:nvSpPr>
        <p:spPr bwMode="auto">
          <a:xfrm>
            <a:off x="2238375" y="34004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95"/>
          <p:cNvSpPr>
            <a:spLocks noChangeShapeType="1"/>
          </p:cNvSpPr>
          <p:nvPr/>
        </p:nvSpPr>
        <p:spPr bwMode="auto">
          <a:xfrm>
            <a:off x="2257425" y="3400425"/>
            <a:ext cx="0" cy="95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Rectangle 96"/>
          <p:cNvSpPr>
            <a:spLocks noChangeArrowheads="1"/>
          </p:cNvSpPr>
          <p:nvPr/>
        </p:nvSpPr>
        <p:spPr bwMode="auto">
          <a:xfrm>
            <a:off x="2257425" y="34004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97"/>
          <p:cNvSpPr>
            <a:spLocks noChangeShapeType="1"/>
          </p:cNvSpPr>
          <p:nvPr/>
        </p:nvSpPr>
        <p:spPr bwMode="auto">
          <a:xfrm>
            <a:off x="2266950" y="3381375"/>
            <a:ext cx="67691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98"/>
          <p:cNvSpPr>
            <a:spLocks noChangeArrowheads="1"/>
          </p:cNvSpPr>
          <p:nvPr/>
        </p:nvSpPr>
        <p:spPr bwMode="auto">
          <a:xfrm>
            <a:off x="2266950" y="3381375"/>
            <a:ext cx="6769100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99"/>
          <p:cNvSpPr>
            <a:spLocks noChangeShapeType="1"/>
          </p:cNvSpPr>
          <p:nvPr/>
        </p:nvSpPr>
        <p:spPr bwMode="auto">
          <a:xfrm>
            <a:off x="2266950" y="3400425"/>
            <a:ext cx="67691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100"/>
          <p:cNvSpPr>
            <a:spLocks noChangeArrowheads="1"/>
          </p:cNvSpPr>
          <p:nvPr/>
        </p:nvSpPr>
        <p:spPr bwMode="auto">
          <a:xfrm>
            <a:off x="2266950" y="3400425"/>
            <a:ext cx="6769100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101"/>
          <p:cNvSpPr>
            <a:spLocks noChangeShapeType="1"/>
          </p:cNvSpPr>
          <p:nvPr/>
        </p:nvSpPr>
        <p:spPr bwMode="auto">
          <a:xfrm>
            <a:off x="2257425" y="3381375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102"/>
          <p:cNvSpPr>
            <a:spLocks noChangeArrowheads="1"/>
          </p:cNvSpPr>
          <p:nvPr/>
        </p:nvSpPr>
        <p:spPr bwMode="auto">
          <a:xfrm>
            <a:off x="2257425" y="338137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103"/>
          <p:cNvSpPr>
            <a:spLocks noChangeShapeType="1"/>
          </p:cNvSpPr>
          <p:nvPr/>
        </p:nvSpPr>
        <p:spPr bwMode="auto">
          <a:xfrm>
            <a:off x="2257425" y="3400425"/>
            <a:ext cx="9525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04"/>
          <p:cNvSpPr>
            <a:spLocks noChangeArrowheads="1"/>
          </p:cNvSpPr>
          <p:nvPr/>
        </p:nvSpPr>
        <p:spPr bwMode="auto">
          <a:xfrm>
            <a:off x="2257425" y="34004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Rectangle 105"/>
          <p:cNvSpPr>
            <a:spLocks noChangeArrowheads="1"/>
          </p:cNvSpPr>
          <p:nvPr/>
        </p:nvSpPr>
        <p:spPr bwMode="auto">
          <a:xfrm>
            <a:off x="334963" y="2913063"/>
            <a:ext cx="633413" cy="671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106"/>
          <p:cNvSpPr>
            <a:spLocks/>
          </p:cNvSpPr>
          <p:nvPr/>
        </p:nvSpPr>
        <p:spPr bwMode="auto">
          <a:xfrm>
            <a:off x="392113" y="2973388"/>
            <a:ext cx="522288" cy="552450"/>
          </a:xfrm>
          <a:custGeom>
            <a:avLst/>
            <a:gdLst>
              <a:gd name="T0" fmla="*/ 172 w 329"/>
              <a:gd name="T1" fmla="*/ 348 h 348"/>
              <a:gd name="T2" fmla="*/ 329 w 329"/>
              <a:gd name="T3" fmla="*/ 189 h 348"/>
              <a:gd name="T4" fmla="*/ 275 w 329"/>
              <a:gd name="T5" fmla="*/ 189 h 348"/>
              <a:gd name="T6" fmla="*/ 275 w 329"/>
              <a:gd name="T7" fmla="*/ 0 h 348"/>
              <a:gd name="T8" fmla="*/ 44 w 329"/>
              <a:gd name="T9" fmla="*/ 0 h 348"/>
              <a:gd name="T10" fmla="*/ 44 w 329"/>
              <a:gd name="T11" fmla="*/ 189 h 348"/>
              <a:gd name="T12" fmla="*/ 0 w 329"/>
              <a:gd name="T13" fmla="*/ 189 h 348"/>
              <a:gd name="T14" fmla="*/ 0 w 329"/>
              <a:gd name="T15" fmla="*/ 189 h 348"/>
              <a:gd name="T16" fmla="*/ 172 w 329"/>
              <a:gd name="T17" fmla="*/ 348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9" h="348">
                <a:moveTo>
                  <a:pt x="172" y="348"/>
                </a:moveTo>
                <a:lnTo>
                  <a:pt x="329" y="189"/>
                </a:lnTo>
                <a:lnTo>
                  <a:pt x="275" y="189"/>
                </a:lnTo>
                <a:lnTo>
                  <a:pt x="275" y="0"/>
                </a:lnTo>
                <a:lnTo>
                  <a:pt x="44" y="0"/>
                </a:lnTo>
                <a:lnTo>
                  <a:pt x="44" y="189"/>
                </a:lnTo>
                <a:lnTo>
                  <a:pt x="0" y="189"/>
                </a:lnTo>
                <a:lnTo>
                  <a:pt x="0" y="189"/>
                </a:lnTo>
                <a:lnTo>
                  <a:pt x="172" y="348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107"/>
          <p:cNvSpPr>
            <a:spLocks noChangeShapeType="1"/>
          </p:cNvSpPr>
          <p:nvPr/>
        </p:nvSpPr>
        <p:spPr bwMode="auto">
          <a:xfrm flipV="1">
            <a:off x="665163" y="3273425"/>
            <a:ext cx="249238" cy="25241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108"/>
          <p:cNvSpPr>
            <a:spLocks noChangeShapeType="1"/>
          </p:cNvSpPr>
          <p:nvPr/>
        </p:nvSpPr>
        <p:spPr bwMode="auto">
          <a:xfrm flipH="1">
            <a:off x="828675" y="3273425"/>
            <a:ext cx="85725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109"/>
          <p:cNvSpPr>
            <a:spLocks noChangeShapeType="1"/>
          </p:cNvSpPr>
          <p:nvPr/>
        </p:nvSpPr>
        <p:spPr bwMode="auto">
          <a:xfrm flipV="1">
            <a:off x="828675" y="2973388"/>
            <a:ext cx="0" cy="300037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110"/>
          <p:cNvSpPr>
            <a:spLocks noChangeShapeType="1"/>
          </p:cNvSpPr>
          <p:nvPr/>
        </p:nvSpPr>
        <p:spPr bwMode="auto">
          <a:xfrm flipH="1">
            <a:off x="461963" y="2973388"/>
            <a:ext cx="366713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111"/>
          <p:cNvSpPr>
            <a:spLocks noChangeShapeType="1"/>
          </p:cNvSpPr>
          <p:nvPr/>
        </p:nvSpPr>
        <p:spPr bwMode="auto">
          <a:xfrm>
            <a:off x="461963" y="2973388"/>
            <a:ext cx="0" cy="300037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Line 112"/>
          <p:cNvSpPr>
            <a:spLocks noChangeShapeType="1"/>
          </p:cNvSpPr>
          <p:nvPr/>
        </p:nvSpPr>
        <p:spPr bwMode="auto">
          <a:xfrm flipH="1">
            <a:off x="392113" y="3273425"/>
            <a:ext cx="6985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Line 113"/>
          <p:cNvSpPr>
            <a:spLocks noChangeShapeType="1"/>
          </p:cNvSpPr>
          <p:nvPr/>
        </p:nvSpPr>
        <p:spPr bwMode="auto">
          <a:xfrm>
            <a:off x="392113" y="3273425"/>
            <a:ext cx="273050" cy="25241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114"/>
          <p:cNvSpPr>
            <a:spLocks noEditPoints="1"/>
          </p:cNvSpPr>
          <p:nvPr/>
        </p:nvSpPr>
        <p:spPr bwMode="auto">
          <a:xfrm>
            <a:off x="325438" y="2903538"/>
            <a:ext cx="652463" cy="690562"/>
          </a:xfrm>
          <a:custGeom>
            <a:avLst/>
            <a:gdLst>
              <a:gd name="T0" fmla="*/ 411 w 411"/>
              <a:gd name="T1" fmla="*/ 0 h 435"/>
              <a:gd name="T2" fmla="*/ 411 w 411"/>
              <a:gd name="T3" fmla="*/ 435 h 435"/>
              <a:gd name="T4" fmla="*/ 0 w 411"/>
              <a:gd name="T5" fmla="*/ 435 h 435"/>
              <a:gd name="T6" fmla="*/ 0 w 411"/>
              <a:gd name="T7" fmla="*/ 0 h 435"/>
              <a:gd name="T8" fmla="*/ 411 w 411"/>
              <a:gd name="T9" fmla="*/ 0 h 435"/>
              <a:gd name="T10" fmla="*/ 3 w 411"/>
              <a:gd name="T11" fmla="*/ 6 h 435"/>
              <a:gd name="T12" fmla="*/ 6 w 411"/>
              <a:gd name="T13" fmla="*/ 3 h 435"/>
              <a:gd name="T14" fmla="*/ 6 w 411"/>
              <a:gd name="T15" fmla="*/ 432 h 435"/>
              <a:gd name="T16" fmla="*/ 3 w 411"/>
              <a:gd name="T17" fmla="*/ 429 h 435"/>
              <a:gd name="T18" fmla="*/ 408 w 411"/>
              <a:gd name="T19" fmla="*/ 429 h 435"/>
              <a:gd name="T20" fmla="*/ 405 w 411"/>
              <a:gd name="T21" fmla="*/ 432 h 435"/>
              <a:gd name="T22" fmla="*/ 405 w 411"/>
              <a:gd name="T23" fmla="*/ 3 h 435"/>
              <a:gd name="T24" fmla="*/ 408 w 411"/>
              <a:gd name="T25" fmla="*/ 6 h 435"/>
              <a:gd name="T26" fmla="*/ 3 w 411"/>
              <a:gd name="T27" fmla="*/ 6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11" h="435">
                <a:moveTo>
                  <a:pt x="411" y="0"/>
                </a:moveTo>
                <a:lnTo>
                  <a:pt x="411" y="435"/>
                </a:lnTo>
                <a:lnTo>
                  <a:pt x="0" y="435"/>
                </a:lnTo>
                <a:lnTo>
                  <a:pt x="0" y="0"/>
                </a:lnTo>
                <a:lnTo>
                  <a:pt x="411" y="0"/>
                </a:lnTo>
                <a:close/>
                <a:moveTo>
                  <a:pt x="3" y="6"/>
                </a:moveTo>
                <a:lnTo>
                  <a:pt x="6" y="3"/>
                </a:lnTo>
                <a:lnTo>
                  <a:pt x="6" y="432"/>
                </a:lnTo>
                <a:lnTo>
                  <a:pt x="3" y="429"/>
                </a:lnTo>
                <a:lnTo>
                  <a:pt x="408" y="429"/>
                </a:lnTo>
                <a:lnTo>
                  <a:pt x="405" y="432"/>
                </a:lnTo>
                <a:lnTo>
                  <a:pt x="405" y="3"/>
                </a:lnTo>
                <a:lnTo>
                  <a:pt x="408" y="6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15"/>
          <p:cNvSpPr>
            <a:spLocks noChangeArrowheads="1"/>
          </p:cNvSpPr>
          <p:nvPr/>
        </p:nvSpPr>
        <p:spPr bwMode="auto">
          <a:xfrm>
            <a:off x="836613" y="3065463"/>
            <a:ext cx="2547938" cy="538162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116"/>
          <p:cNvSpPr>
            <a:spLocks noChangeShapeType="1"/>
          </p:cNvSpPr>
          <p:nvPr/>
        </p:nvSpPr>
        <p:spPr bwMode="auto">
          <a:xfrm>
            <a:off x="2227263" y="3105150"/>
            <a:ext cx="0" cy="44926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17"/>
          <p:cNvSpPr>
            <a:spLocks noChangeArrowheads="1"/>
          </p:cNvSpPr>
          <p:nvPr/>
        </p:nvSpPr>
        <p:spPr bwMode="auto">
          <a:xfrm>
            <a:off x="914400" y="3217863"/>
            <a:ext cx="2387600" cy="212725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18"/>
          <p:cNvSpPr>
            <a:spLocks noChangeArrowheads="1"/>
          </p:cNvSpPr>
          <p:nvPr/>
        </p:nvSpPr>
        <p:spPr bwMode="auto">
          <a:xfrm>
            <a:off x="914400" y="3217863"/>
            <a:ext cx="2387600" cy="212725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9"/>
          <p:cNvSpPr>
            <a:spLocks noChangeShapeType="1"/>
          </p:cNvSpPr>
          <p:nvPr/>
        </p:nvSpPr>
        <p:spPr bwMode="auto">
          <a:xfrm>
            <a:off x="3217863" y="3217863"/>
            <a:ext cx="0" cy="20796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Line 120"/>
          <p:cNvSpPr>
            <a:spLocks noChangeShapeType="1"/>
          </p:cNvSpPr>
          <p:nvPr/>
        </p:nvSpPr>
        <p:spPr bwMode="auto">
          <a:xfrm>
            <a:off x="2463800" y="3217863"/>
            <a:ext cx="0" cy="20796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Line 121"/>
          <p:cNvSpPr>
            <a:spLocks noChangeShapeType="1"/>
          </p:cNvSpPr>
          <p:nvPr/>
        </p:nvSpPr>
        <p:spPr bwMode="auto">
          <a:xfrm>
            <a:off x="1863725" y="3217863"/>
            <a:ext cx="0" cy="20161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Line 122"/>
          <p:cNvSpPr>
            <a:spLocks noChangeShapeType="1"/>
          </p:cNvSpPr>
          <p:nvPr/>
        </p:nvSpPr>
        <p:spPr bwMode="auto">
          <a:xfrm>
            <a:off x="1208088" y="3217863"/>
            <a:ext cx="0" cy="20796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123"/>
          <p:cNvSpPr>
            <a:spLocks noChangeShapeType="1"/>
          </p:cNvSpPr>
          <p:nvPr/>
        </p:nvSpPr>
        <p:spPr bwMode="auto">
          <a:xfrm>
            <a:off x="984250" y="3217863"/>
            <a:ext cx="0" cy="20796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124"/>
          <p:cNvSpPr>
            <a:spLocks noChangeShapeType="1"/>
          </p:cNvSpPr>
          <p:nvPr/>
        </p:nvSpPr>
        <p:spPr bwMode="auto">
          <a:xfrm>
            <a:off x="2897188" y="3217863"/>
            <a:ext cx="0" cy="20796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125"/>
          <p:cNvSpPr>
            <a:spLocks noChangeShapeType="1"/>
          </p:cNvSpPr>
          <p:nvPr/>
        </p:nvSpPr>
        <p:spPr bwMode="auto">
          <a:xfrm>
            <a:off x="1779588" y="3317875"/>
            <a:ext cx="893763" cy="0"/>
          </a:xfrm>
          <a:prstGeom prst="line">
            <a:avLst/>
          </a:prstGeom>
          <a:noFill/>
          <a:ln w="1111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26"/>
          <p:cNvSpPr>
            <a:spLocks/>
          </p:cNvSpPr>
          <p:nvPr/>
        </p:nvSpPr>
        <p:spPr bwMode="auto">
          <a:xfrm>
            <a:off x="1627188" y="3306763"/>
            <a:ext cx="139700" cy="34925"/>
          </a:xfrm>
          <a:custGeom>
            <a:avLst/>
            <a:gdLst>
              <a:gd name="T0" fmla="*/ 0 w 88"/>
              <a:gd name="T1" fmla="*/ 11 h 22"/>
              <a:gd name="T2" fmla="*/ 88 w 88"/>
              <a:gd name="T3" fmla="*/ 22 h 22"/>
              <a:gd name="T4" fmla="*/ 88 w 88"/>
              <a:gd name="T5" fmla="*/ 11 h 22"/>
              <a:gd name="T6" fmla="*/ 88 w 88"/>
              <a:gd name="T7" fmla="*/ 0 h 22"/>
              <a:gd name="T8" fmla="*/ 0 w 88"/>
              <a:gd name="T9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22">
                <a:moveTo>
                  <a:pt x="0" y="11"/>
                </a:moveTo>
                <a:lnTo>
                  <a:pt x="88" y="22"/>
                </a:lnTo>
                <a:lnTo>
                  <a:pt x="88" y="11"/>
                </a:lnTo>
                <a:lnTo>
                  <a:pt x="88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27"/>
          <p:cNvSpPr>
            <a:spLocks/>
          </p:cNvSpPr>
          <p:nvPr/>
        </p:nvSpPr>
        <p:spPr bwMode="auto">
          <a:xfrm>
            <a:off x="1627188" y="3306763"/>
            <a:ext cx="139700" cy="34925"/>
          </a:xfrm>
          <a:custGeom>
            <a:avLst/>
            <a:gdLst>
              <a:gd name="T0" fmla="*/ 0 w 88"/>
              <a:gd name="T1" fmla="*/ 11 h 22"/>
              <a:gd name="T2" fmla="*/ 88 w 88"/>
              <a:gd name="T3" fmla="*/ 22 h 22"/>
              <a:gd name="T4" fmla="*/ 88 w 88"/>
              <a:gd name="T5" fmla="*/ 11 h 22"/>
              <a:gd name="T6" fmla="*/ 88 w 88"/>
              <a:gd name="T7" fmla="*/ 0 h 22"/>
              <a:gd name="T8" fmla="*/ 0 w 88"/>
              <a:gd name="T9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22">
                <a:moveTo>
                  <a:pt x="0" y="11"/>
                </a:moveTo>
                <a:lnTo>
                  <a:pt x="88" y="22"/>
                </a:lnTo>
                <a:lnTo>
                  <a:pt x="88" y="11"/>
                </a:lnTo>
                <a:lnTo>
                  <a:pt x="88" y="0"/>
                </a:lnTo>
                <a:lnTo>
                  <a:pt x="0" y="11"/>
                </a:lnTo>
                <a:close/>
              </a:path>
            </a:pathLst>
          </a:custGeom>
          <a:noFill/>
          <a:ln w="6350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28"/>
          <p:cNvSpPr>
            <a:spLocks noEditPoints="1"/>
          </p:cNvSpPr>
          <p:nvPr/>
        </p:nvSpPr>
        <p:spPr bwMode="auto">
          <a:xfrm>
            <a:off x="827088" y="3055938"/>
            <a:ext cx="2566988" cy="557212"/>
          </a:xfrm>
          <a:custGeom>
            <a:avLst/>
            <a:gdLst>
              <a:gd name="T0" fmla="*/ 1617 w 1617"/>
              <a:gd name="T1" fmla="*/ 0 h 351"/>
              <a:gd name="T2" fmla="*/ 1617 w 1617"/>
              <a:gd name="T3" fmla="*/ 351 h 351"/>
              <a:gd name="T4" fmla="*/ 0 w 1617"/>
              <a:gd name="T5" fmla="*/ 351 h 351"/>
              <a:gd name="T6" fmla="*/ 0 w 1617"/>
              <a:gd name="T7" fmla="*/ 0 h 351"/>
              <a:gd name="T8" fmla="*/ 1617 w 1617"/>
              <a:gd name="T9" fmla="*/ 0 h 351"/>
              <a:gd name="T10" fmla="*/ 3 w 1617"/>
              <a:gd name="T11" fmla="*/ 6 h 351"/>
              <a:gd name="T12" fmla="*/ 6 w 1617"/>
              <a:gd name="T13" fmla="*/ 3 h 351"/>
              <a:gd name="T14" fmla="*/ 6 w 1617"/>
              <a:gd name="T15" fmla="*/ 348 h 351"/>
              <a:gd name="T16" fmla="*/ 3 w 1617"/>
              <a:gd name="T17" fmla="*/ 345 h 351"/>
              <a:gd name="T18" fmla="*/ 1614 w 1617"/>
              <a:gd name="T19" fmla="*/ 345 h 351"/>
              <a:gd name="T20" fmla="*/ 1611 w 1617"/>
              <a:gd name="T21" fmla="*/ 348 h 351"/>
              <a:gd name="T22" fmla="*/ 1611 w 1617"/>
              <a:gd name="T23" fmla="*/ 3 h 351"/>
              <a:gd name="T24" fmla="*/ 1614 w 1617"/>
              <a:gd name="T25" fmla="*/ 6 h 351"/>
              <a:gd name="T26" fmla="*/ 3 w 1617"/>
              <a:gd name="T27" fmla="*/ 6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17" h="351">
                <a:moveTo>
                  <a:pt x="1617" y="0"/>
                </a:moveTo>
                <a:lnTo>
                  <a:pt x="1617" y="351"/>
                </a:lnTo>
                <a:lnTo>
                  <a:pt x="0" y="351"/>
                </a:lnTo>
                <a:lnTo>
                  <a:pt x="0" y="0"/>
                </a:lnTo>
                <a:lnTo>
                  <a:pt x="1617" y="0"/>
                </a:lnTo>
                <a:close/>
                <a:moveTo>
                  <a:pt x="3" y="6"/>
                </a:moveTo>
                <a:lnTo>
                  <a:pt x="6" y="3"/>
                </a:lnTo>
                <a:lnTo>
                  <a:pt x="6" y="348"/>
                </a:lnTo>
                <a:lnTo>
                  <a:pt x="3" y="345"/>
                </a:lnTo>
                <a:lnTo>
                  <a:pt x="1614" y="345"/>
                </a:lnTo>
                <a:lnTo>
                  <a:pt x="1611" y="348"/>
                </a:lnTo>
                <a:lnTo>
                  <a:pt x="1611" y="3"/>
                </a:lnTo>
                <a:lnTo>
                  <a:pt x="1614" y="6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Rectangle 129"/>
          <p:cNvSpPr>
            <a:spLocks noChangeArrowheads="1"/>
          </p:cNvSpPr>
          <p:nvPr/>
        </p:nvSpPr>
        <p:spPr bwMode="auto">
          <a:xfrm>
            <a:off x="6103938" y="2139950"/>
            <a:ext cx="528638" cy="2568575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Line 130"/>
          <p:cNvSpPr>
            <a:spLocks noChangeShapeType="1"/>
          </p:cNvSpPr>
          <p:nvPr/>
        </p:nvSpPr>
        <p:spPr bwMode="auto">
          <a:xfrm>
            <a:off x="6148388" y="3311525"/>
            <a:ext cx="44132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Rectangle 131"/>
          <p:cNvSpPr>
            <a:spLocks noChangeArrowheads="1"/>
          </p:cNvSpPr>
          <p:nvPr/>
        </p:nvSpPr>
        <p:spPr bwMode="auto">
          <a:xfrm>
            <a:off x="6257926" y="2228850"/>
            <a:ext cx="211138" cy="2405062"/>
          </a:xfrm>
          <a:prstGeom prst="rect">
            <a:avLst/>
          </a:prstGeom>
          <a:solidFill>
            <a:srgbClr val="00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Rectangle 132"/>
          <p:cNvSpPr>
            <a:spLocks noChangeArrowheads="1"/>
          </p:cNvSpPr>
          <p:nvPr/>
        </p:nvSpPr>
        <p:spPr bwMode="auto">
          <a:xfrm>
            <a:off x="6257926" y="2228850"/>
            <a:ext cx="211138" cy="240506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" name="Line 133"/>
          <p:cNvSpPr>
            <a:spLocks noChangeShapeType="1"/>
          </p:cNvSpPr>
          <p:nvPr/>
        </p:nvSpPr>
        <p:spPr bwMode="auto">
          <a:xfrm>
            <a:off x="6257926" y="2312987"/>
            <a:ext cx="2047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Line 134"/>
          <p:cNvSpPr>
            <a:spLocks noChangeShapeType="1"/>
          </p:cNvSpPr>
          <p:nvPr/>
        </p:nvSpPr>
        <p:spPr bwMode="auto">
          <a:xfrm>
            <a:off x="6257926" y="3071812"/>
            <a:ext cx="2047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" name="Line 135"/>
          <p:cNvSpPr>
            <a:spLocks noChangeShapeType="1"/>
          </p:cNvSpPr>
          <p:nvPr/>
        </p:nvSpPr>
        <p:spPr bwMode="auto">
          <a:xfrm>
            <a:off x="6257926" y="3676650"/>
            <a:ext cx="20002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Line 136"/>
          <p:cNvSpPr>
            <a:spLocks noChangeShapeType="1"/>
          </p:cNvSpPr>
          <p:nvPr/>
        </p:nvSpPr>
        <p:spPr bwMode="auto">
          <a:xfrm>
            <a:off x="6257926" y="4338637"/>
            <a:ext cx="2047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Line 137"/>
          <p:cNvSpPr>
            <a:spLocks noChangeShapeType="1"/>
          </p:cNvSpPr>
          <p:nvPr/>
        </p:nvSpPr>
        <p:spPr bwMode="auto">
          <a:xfrm>
            <a:off x="6257926" y="2636837"/>
            <a:ext cx="2047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Line 138"/>
          <p:cNvSpPr>
            <a:spLocks noChangeShapeType="1"/>
          </p:cNvSpPr>
          <p:nvPr/>
        </p:nvSpPr>
        <p:spPr bwMode="auto">
          <a:xfrm flipV="1">
            <a:off x="6357938" y="2860675"/>
            <a:ext cx="0" cy="901700"/>
          </a:xfrm>
          <a:prstGeom prst="line">
            <a:avLst/>
          </a:prstGeom>
          <a:noFill/>
          <a:ln w="1111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Freeform 139"/>
          <p:cNvSpPr>
            <a:spLocks/>
          </p:cNvSpPr>
          <p:nvPr/>
        </p:nvSpPr>
        <p:spPr bwMode="auto">
          <a:xfrm>
            <a:off x="6346826" y="3775075"/>
            <a:ext cx="33338" cy="141287"/>
          </a:xfrm>
          <a:custGeom>
            <a:avLst/>
            <a:gdLst>
              <a:gd name="T0" fmla="*/ 10 w 21"/>
              <a:gd name="T1" fmla="*/ 89 h 89"/>
              <a:gd name="T2" fmla="*/ 21 w 21"/>
              <a:gd name="T3" fmla="*/ 0 h 89"/>
              <a:gd name="T4" fmla="*/ 10 w 21"/>
              <a:gd name="T5" fmla="*/ 0 h 89"/>
              <a:gd name="T6" fmla="*/ 0 w 21"/>
              <a:gd name="T7" fmla="*/ 0 h 89"/>
              <a:gd name="T8" fmla="*/ 10 w 21"/>
              <a:gd name="T9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89">
                <a:moveTo>
                  <a:pt x="10" y="89"/>
                </a:moveTo>
                <a:lnTo>
                  <a:pt x="21" y="0"/>
                </a:lnTo>
                <a:lnTo>
                  <a:pt x="10" y="0"/>
                </a:lnTo>
                <a:lnTo>
                  <a:pt x="0" y="0"/>
                </a:lnTo>
                <a:lnTo>
                  <a:pt x="10" y="8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Freeform 140"/>
          <p:cNvSpPr>
            <a:spLocks/>
          </p:cNvSpPr>
          <p:nvPr/>
        </p:nvSpPr>
        <p:spPr bwMode="auto">
          <a:xfrm>
            <a:off x="6346826" y="3775075"/>
            <a:ext cx="33338" cy="141287"/>
          </a:xfrm>
          <a:custGeom>
            <a:avLst/>
            <a:gdLst>
              <a:gd name="T0" fmla="*/ 10 w 21"/>
              <a:gd name="T1" fmla="*/ 89 h 89"/>
              <a:gd name="T2" fmla="*/ 21 w 21"/>
              <a:gd name="T3" fmla="*/ 0 h 89"/>
              <a:gd name="T4" fmla="*/ 10 w 21"/>
              <a:gd name="T5" fmla="*/ 0 h 89"/>
              <a:gd name="T6" fmla="*/ 0 w 21"/>
              <a:gd name="T7" fmla="*/ 0 h 89"/>
              <a:gd name="T8" fmla="*/ 10 w 21"/>
              <a:gd name="T9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89">
                <a:moveTo>
                  <a:pt x="10" y="89"/>
                </a:moveTo>
                <a:lnTo>
                  <a:pt x="21" y="0"/>
                </a:lnTo>
                <a:lnTo>
                  <a:pt x="10" y="0"/>
                </a:lnTo>
                <a:lnTo>
                  <a:pt x="0" y="0"/>
                </a:lnTo>
                <a:lnTo>
                  <a:pt x="10" y="89"/>
                </a:lnTo>
                <a:close/>
              </a:path>
            </a:pathLst>
          </a:custGeom>
          <a:noFill/>
          <a:ln w="6350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42"/>
          <p:cNvSpPr>
            <a:spLocks noEditPoints="1"/>
          </p:cNvSpPr>
          <p:nvPr/>
        </p:nvSpPr>
        <p:spPr bwMode="auto">
          <a:xfrm>
            <a:off x="6094413" y="2130425"/>
            <a:ext cx="547688" cy="2587625"/>
          </a:xfrm>
          <a:custGeom>
            <a:avLst/>
            <a:gdLst>
              <a:gd name="T0" fmla="*/ 0 w 345"/>
              <a:gd name="T1" fmla="*/ 0 h 1630"/>
              <a:gd name="T2" fmla="*/ 345 w 345"/>
              <a:gd name="T3" fmla="*/ 0 h 1630"/>
              <a:gd name="T4" fmla="*/ 345 w 345"/>
              <a:gd name="T5" fmla="*/ 1630 h 1630"/>
              <a:gd name="T6" fmla="*/ 0 w 345"/>
              <a:gd name="T7" fmla="*/ 1630 h 1630"/>
              <a:gd name="T8" fmla="*/ 0 w 345"/>
              <a:gd name="T9" fmla="*/ 0 h 1630"/>
              <a:gd name="T10" fmla="*/ 6 w 345"/>
              <a:gd name="T11" fmla="*/ 1627 h 1630"/>
              <a:gd name="T12" fmla="*/ 3 w 345"/>
              <a:gd name="T13" fmla="*/ 1624 h 1630"/>
              <a:gd name="T14" fmla="*/ 342 w 345"/>
              <a:gd name="T15" fmla="*/ 1624 h 1630"/>
              <a:gd name="T16" fmla="*/ 339 w 345"/>
              <a:gd name="T17" fmla="*/ 1627 h 1630"/>
              <a:gd name="T18" fmla="*/ 339 w 345"/>
              <a:gd name="T19" fmla="*/ 3 h 1630"/>
              <a:gd name="T20" fmla="*/ 342 w 345"/>
              <a:gd name="T21" fmla="*/ 6 h 1630"/>
              <a:gd name="T22" fmla="*/ 3 w 345"/>
              <a:gd name="T23" fmla="*/ 6 h 1630"/>
              <a:gd name="T24" fmla="*/ 6 w 345"/>
              <a:gd name="T25" fmla="*/ 3 h 1630"/>
              <a:gd name="T26" fmla="*/ 6 w 345"/>
              <a:gd name="T27" fmla="*/ 1627 h 1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5" h="1630">
                <a:moveTo>
                  <a:pt x="0" y="0"/>
                </a:moveTo>
                <a:lnTo>
                  <a:pt x="345" y="0"/>
                </a:lnTo>
                <a:lnTo>
                  <a:pt x="345" y="1630"/>
                </a:lnTo>
                <a:lnTo>
                  <a:pt x="0" y="1630"/>
                </a:lnTo>
                <a:lnTo>
                  <a:pt x="0" y="0"/>
                </a:lnTo>
                <a:close/>
                <a:moveTo>
                  <a:pt x="6" y="1627"/>
                </a:moveTo>
                <a:lnTo>
                  <a:pt x="3" y="1624"/>
                </a:lnTo>
                <a:lnTo>
                  <a:pt x="342" y="1624"/>
                </a:lnTo>
                <a:lnTo>
                  <a:pt x="339" y="1627"/>
                </a:lnTo>
                <a:lnTo>
                  <a:pt x="339" y="3"/>
                </a:lnTo>
                <a:lnTo>
                  <a:pt x="342" y="6"/>
                </a:lnTo>
                <a:lnTo>
                  <a:pt x="3" y="6"/>
                </a:lnTo>
                <a:lnTo>
                  <a:pt x="6" y="3"/>
                </a:lnTo>
                <a:lnTo>
                  <a:pt x="6" y="162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143"/>
          <p:cNvSpPr>
            <a:spLocks noChangeArrowheads="1"/>
          </p:cNvSpPr>
          <p:nvPr/>
        </p:nvSpPr>
        <p:spPr bwMode="auto">
          <a:xfrm>
            <a:off x="6878638" y="2130425"/>
            <a:ext cx="557213" cy="1066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Rectangle 144"/>
          <p:cNvSpPr>
            <a:spLocks noChangeArrowheads="1"/>
          </p:cNvSpPr>
          <p:nvPr/>
        </p:nvSpPr>
        <p:spPr bwMode="auto">
          <a:xfrm>
            <a:off x="7153275" y="2343150"/>
            <a:ext cx="131763" cy="62706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Rectangle 145"/>
          <p:cNvSpPr>
            <a:spLocks noChangeArrowheads="1"/>
          </p:cNvSpPr>
          <p:nvPr/>
        </p:nvSpPr>
        <p:spPr bwMode="auto">
          <a:xfrm>
            <a:off x="6924675" y="2216150"/>
            <a:ext cx="28575" cy="881062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Rectangle 146"/>
          <p:cNvSpPr>
            <a:spLocks noChangeArrowheads="1"/>
          </p:cNvSpPr>
          <p:nvPr/>
        </p:nvSpPr>
        <p:spPr bwMode="auto">
          <a:xfrm>
            <a:off x="6924675" y="2216150"/>
            <a:ext cx="28575" cy="88106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Line 147"/>
          <p:cNvSpPr>
            <a:spLocks noChangeShapeType="1"/>
          </p:cNvSpPr>
          <p:nvPr/>
        </p:nvSpPr>
        <p:spPr bwMode="auto">
          <a:xfrm flipH="1">
            <a:off x="6945313" y="2819400"/>
            <a:ext cx="166688" cy="2667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Rectangle 148"/>
          <p:cNvSpPr>
            <a:spLocks noChangeArrowheads="1"/>
          </p:cNvSpPr>
          <p:nvPr/>
        </p:nvSpPr>
        <p:spPr bwMode="auto">
          <a:xfrm>
            <a:off x="6924675" y="3086100"/>
            <a:ext cx="423863" cy="46037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Rectangle 149"/>
          <p:cNvSpPr>
            <a:spLocks noChangeArrowheads="1"/>
          </p:cNvSpPr>
          <p:nvPr/>
        </p:nvSpPr>
        <p:spPr bwMode="auto">
          <a:xfrm>
            <a:off x="6924675" y="3086100"/>
            <a:ext cx="423863" cy="46037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Line 150"/>
          <p:cNvSpPr>
            <a:spLocks noChangeShapeType="1"/>
          </p:cNvSpPr>
          <p:nvPr/>
        </p:nvSpPr>
        <p:spPr bwMode="auto">
          <a:xfrm>
            <a:off x="7112000" y="2471737"/>
            <a:ext cx="0" cy="34766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Freeform 151"/>
          <p:cNvSpPr>
            <a:spLocks/>
          </p:cNvSpPr>
          <p:nvPr/>
        </p:nvSpPr>
        <p:spPr bwMode="auto">
          <a:xfrm>
            <a:off x="6945313" y="2216150"/>
            <a:ext cx="166688" cy="869950"/>
          </a:xfrm>
          <a:custGeom>
            <a:avLst/>
            <a:gdLst>
              <a:gd name="T0" fmla="*/ 105 w 105"/>
              <a:gd name="T1" fmla="*/ 161 h 548"/>
              <a:gd name="T2" fmla="*/ 0 w 105"/>
              <a:gd name="T3" fmla="*/ 0 h 548"/>
              <a:gd name="T4" fmla="*/ 0 w 105"/>
              <a:gd name="T5" fmla="*/ 548 h 548"/>
              <a:gd name="T6" fmla="*/ 105 w 105"/>
              <a:gd name="T7" fmla="*/ 380 h 548"/>
              <a:gd name="T8" fmla="*/ 105 w 105"/>
              <a:gd name="T9" fmla="*/ 161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" h="548">
                <a:moveTo>
                  <a:pt x="105" y="161"/>
                </a:moveTo>
                <a:lnTo>
                  <a:pt x="0" y="0"/>
                </a:lnTo>
                <a:lnTo>
                  <a:pt x="0" y="548"/>
                </a:lnTo>
                <a:lnTo>
                  <a:pt x="105" y="380"/>
                </a:lnTo>
                <a:lnTo>
                  <a:pt x="105" y="16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Line 152"/>
          <p:cNvSpPr>
            <a:spLocks noChangeShapeType="1"/>
          </p:cNvSpPr>
          <p:nvPr/>
        </p:nvSpPr>
        <p:spPr bwMode="auto">
          <a:xfrm flipH="1" flipV="1">
            <a:off x="6945313" y="2216150"/>
            <a:ext cx="166688" cy="255587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Line 153"/>
          <p:cNvSpPr>
            <a:spLocks noChangeShapeType="1"/>
          </p:cNvSpPr>
          <p:nvPr/>
        </p:nvSpPr>
        <p:spPr bwMode="auto">
          <a:xfrm>
            <a:off x="6945313" y="2216150"/>
            <a:ext cx="0" cy="8699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Line 154"/>
          <p:cNvSpPr>
            <a:spLocks noChangeShapeType="1"/>
          </p:cNvSpPr>
          <p:nvPr/>
        </p:nvSpPr>
        <p:spPr bwMode="auto">
          <a:xfrm flipV="1">
            <a:off x="6945313" y="2819400"/>
            <a:ext cx="166688" cy="2667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Line 155"/>
          <p:cNvSpPr>
            <a:spLocks noChangeShapeType="1"/>
          </p:cNvSpPr>
          <p:nvPr/>
        </p:nvSpPr>
        <p:spPr bwMode="auto">
          <a:xfrm flipV="1">
            <a:off x="7112000" y="2471737"/>
            <a:ext cx="0" cy="34766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" name="Freeform 156"/>
          <p:cNvSpPr>
            <a:spLocks/>
          </p:cNvSpPr>
          <p:nvPr/>
        </p:nvSpPr>
        <p:spPr bwMode="auto">
          <a:xfrm>
            <a:off x="7112000" y="2343150"/>
            <a:ext cx="41275" cy="615950"/>
          </a:xfrm>
          <a:custGeom>
            <a:avLst/>
            <a:gdLst>
              <a:gd name="T0" fmla="*/ 26 w 26"/>
              <a:gd name="T1" fmla="*/ 0 h 388"/>
              <a:gd name="T2" fmla="*/ 0 w 26"/>
              <a:gd name="T3" fmla="*/ 81 h 388"/>
              <a:gd name="T4" fmla="*/ 0 w 26"/>
              <a:gd name="T5" fmla="*/ 300 h 388"/>
              <a:gd name="T6" fmla="*/ 26 w 26"/>
              <a:gd name="T7" fmla="*/ 388 h 388"/>
              <a:gd name="T8" fmla="*/ 26 w 26"/>
              <a:gd name="T9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388">
                <a:moveTo>
                  <a:pt x="26" y="0"/>
                </a:moveTo>
                <a:lnTo>
                  <a:pt x="0" y="81"/>
                </a:lnTo>
                <a:lnTo>
                  <a:pt x="0" y="300"/>
                </a:lnTo>
                <a:lnTo>
                  <a:pt x="26" y="388"/>
                </a:lnTo>
                <a:lnTo>
                  <a:pt x="26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Line 157"/>
          <p:cNvSpPr>
            <a:spLocks noChangeShapeType="1"/>
          </p:cNvSpPr>
          <p:nvPr/>
        </p:nvSpPr>
        <p:spPr bwMode="auto">
          <a:xfrm flipH="1">
            <a:off x="7112000" y="2343150"/>
            <a:ext cx="41275" cy="128587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" name="Line 158"/>
          <p:cNvSpPr>
            <a:spLocks noChangeShapeType="1"/>
          </p:cNvSpPr>
          <p:nvPr/>
        </p:nvSpPr>
        <p:spPr bwMode="auto">
          <a:xfrm>
            <a:off x="7112000" y="2471737"/>
            <a:ext cx="0" cy="34766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Line 159"/>
          <p:cNvSpPr>
            <a:spLocks noChangeShapeType="1"/>
          </p:cNvSpPr>
          <p:nvPr/>
        </p:nvSpPr>
        <p:spPr bwMode="auto">
          <a:xfrm>
            <a:off x="7112000" y="2819400"/>
            <a:ext cx="41275" cy="1397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Line 160"/>
          <p:cNvSpPr>
            <a:spLocks noChangeShapeType="1"/>
          </p:cNvSpPr>
          <p:nvPr/>
        </p:nvSpPr>
        <p:spPr bwMode="auto">
          <a:xfrm flipV="1">
            <a:off x="7153275" y="2343150"/>
            <a:ext cx="0" cy="6159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Rectangle 161"/>
          <p:cNvSpPr>
            <a:spLocks noChangeArrowheads="1"/>
          </p:cNvSpPr>
          <p:nvPr/>
        </p:nvSpPr>
        <p:spPr bwMode="auto">
          <a:xfrm>
            <a:off x="7153275" y="2343150"/>
            <a:ext cx="13176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" name="Rectangle 162"/>
          <p:cNvSpPr>
            <a:spLocks noChangeArrowheads="1"/>
          </p:cNvSpPr>
          <p:nvPr/>
        </p:nvSpPr>
        <p:spPr bwMode="auto">
          <a:xfrm>
            <a:off x="7153275" y="2343150"/>
            <a:ext cx="131763" cy="127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Rectangle 163"/>
          <p:cNvSpPr>
            <a:spLocks noChangeArrowheads="1"/>
          </p:cNvSpPr>
          <p:nvPr/>
        </p:nvSpPr>
        <p:spPr bwMode="auto">
          <a:xfrm>
            <a:off x="7153275" y="2343150"/>
            <a:ext cx="125413" cy="615950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" name="Line 164"/>
          <p:cNvSpPr>
            <a:spLocks noChangeShapeType="1"/>
          </p:cNvSpPr>
          <p:nvPr/>
        </p:nvSpPr>
        <p:spPr bwMode="auto">
          <a:xfrm flipH="1">
            <a:off x="7153275" y="2343150"/>
            <a:ext cx="1254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Line 165"/>
          <p:cNvSpPr>
            <a:spLocks noChangeShapeType="1"/>
          </p:cNvSpPr>
          <p:nvPr/>
        </p:nvSpPr>
        <p:spPr bwMode="auto">
          <a:xfrm>
            <a:off x="7153275" y="2343150"/>
            <a:ext cx="0" cy="6159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Line 166"/>
          <p:cNvSpPr>
            <a:spLocks noChangeShapeType="1"/>
          </p:cNvSpPr>
          <p:nvPr/>
        </p:nvSpPr>
        <p:spPr bwMode="auto">
          <a:xfrm>
            <a:off x="7153275" y="2959100"/>
            <a:ext cx="1254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Line 167"/>
          <p:cNvSpPr>
            <a:spLocks noChangeShapeType="1"/>
          </p:cNvSpPr>
          <p:nvPr/>
        </p:nvSpPr>
        <p:spPr bwMode="auto">
          <a:xfrm flipV="1">
            <a:off x="7278688" y="2343150"/>
            <a:ext cx="0" cy="6159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" name="Rectangle 168"/>
          <p:cNvSpPr>
            <a:spLocks noChangeArrowheads="1"/>
          </p:cNvSpPr>
          <p:nvPr/>
        </p:nvSpPr>
        <p:spPr bwMode="auto">
          <a:xfrm>
            <a:off x="7278688" y="2598737"/>
            <a:ext cx="104775" cy="93662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Line 169"/>
          <p:cNvSpPr>
            <a:spLocks noChangeShapeType="1"/>
          </p:cNvSpPr>
          <p:nvPr/>
        </p:nvSpPr>
        <p:spPr bwMode="auto">
          <a:xfrm flipH="1">
            <a:off x="7278688" y="2598737"/>
            <a:ext cx="10477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Line 170"/>
          <p:cNvSpPr>
            <a:spLocks noChangeShapeType="1"/>
          </p:cNvSpPr>
          <p:nvPr/>
        </p:nvSpPr>
        <p:spPr bwMode="auto">
          <a:xfrm>
            <a:off x="7278688" y="2598737"/>
            <a:ext cx="0" cy="9366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Line 171"/>
          <p:cNvSpPr>
            <a:spLocks noChangeShapeType="1"/>
          </p:cNvSpPr>
          <p:nvPr/>
        </p:nvSpPr>
        <p:spPr bwMode="auto">
          <a:xfrm>
            <a:off x="7278688" y="2692400"/>
            <a:ext cx="10477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Line 172"/>
          <p:cNvSpPr>
            <a:spLocks noChangeShapeType="1"/>
          </p:cNvSpPr>
          <p:nvPr/>
        </p:nvSpPr>
        <p:spPr bwMode="auto">
          <a:xfrm flipV="1">
            <a:off x="7383463" y="2598737"/>
            <a:ext cx="0" cy="9366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Rectangle 173"/>
          <p:cNvSpPr>
            <a:spLocks noChangeArrowheads="1"/>
          </p:cNvSpPr>
          <p:nvPr/>
        </p:nvSpPr>
        <p:spPr bwMode="auto">
          <a:xfrm>
            <a:off x="6945313" y="2738437"/>
            <a:ext cx="374650" cy="698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Rectangle 174"/>
          <p:cNvSpPr>
            <a:spLocks noChangeArrowheads="1"/>
          </p:cNvSpPr>
          <p:nvPr/>
        </p:nvSpPr>
        <p:spPr bwMode="auto">
          <a:xfrm>
            <a:off x="6945313" y="2738437"/>
            <a:ext cx="374650" cy="6985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Rectangle 175"/>
          <p:cNvSpPr>
            <a:spLocks noChangeArrowheads="1"/>
          </p:cNvSpPr>
          <p:nvPr/>
        </p:nvSpPr>
        <p:spPr bwMode="auto">
          <a:xfrm>
            <a:off x="7313613" y="2563812"/>
            <a:ext cx="34925" cy="5334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Rectangle 176"/>
          <p:cNvSpPr>
            <a:spLocks noChangeArrowheads="1"/>
          </p:cNvSpPr>
          <p:nvPr/>
        </p:nvSpPr>
        <p:spPr bwMode="auto">
          <a:xfrm>
            <a:off x="7313613" y="2563812"/>
            <a:ext cx="34925" cy="5334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" name="Line 177"/>
          <p:cNvSpPr>
            <a:spLocks noChangeShapeType="1"/>
          </p:cNvSpPr>
          <p:nvPr/>
        </p:nvSpPr>
        <p:spPr bwMode="auto">
          <a:xfrm flipH="1">
            <a:off x="7153275" y="2401887"/>
            <a:ext cx="1254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Line 178"/>
          <p:cNvSpPr>
            <a:spLocks noChangeShapeType="1"/>
          </p:cNvSpPr>
          <p:nvPr/>
        </p:nvSpPr>
        <p:spPr bwMode="auto">
          <a:xfrm flipH="1">
            <a:off x="7153275" y="2493962"/>
            <a:ext cx="1254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Line 179"/>
          <p:cNvSpPr>
            <a:spLocks noChangeShapeType="1"/>
          </p:cNvSpPr>
          <p:nvPr/>
        </p:nvSpPr>
        <p:spPr bwMode="auto">
          <a:xfrm flipH="1">
            <a:off x="7153275" y="2668587"/>
            <a:ext cx="1254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Line 180"/>
          <p:cNvSpPr>
            <a:spLocks noChangeShapeType="1"/>
          </p:cNvSpPr>
          <p:nvPr/>
        </p:nvSpPr>
        <p:spPr bwMode="auto">
          <a:xfrm flipH="1">
            <a:off x="7153275" y="2924175"/>
            <a:ext cx="1254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Line 181"/>
          <p:cNvSpPr>
            <a:spLocks noChangeShapeType="1"/>
          </p:cNvSpPr>
          <p:nvPr/>
        </p:nvSpPr>
        <p:spPr bwMode="auto">
          <a:xfrm flipH="1">
            <a:off x="7153275" y="2854325"/>
            <a:ext cx="1254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83"/>
          <p:cNvSpPr>
            <a:spLocks noEditPoints="1"/>
          </p:cNvSpPr>
          <p:nvPr/>
        </p:nvSpPr>
        <p:spPr bwMode="auto">
          <a:xfrm>
            <a:off x="6869113" y="2120900"/>
            <a:ext cx="576263" cy="1085850"/>
          </a:xfrm>
          <a:custGeom>
            <a:avLst/>
            <a:gdLst>
              <a:gd name="T0" fmla="*/ 0 w 363"/>
              <a:gd name="T1" fmla="*/ 0 h 684"/>
              <a:gd name="T2" fmla="*/ 363 w 363"/>
              <a:gd name="T3" fmla="*/ 0 h 684"/>
              <a:gd name="T4" fmla="*/ 363 w 363"/>
              <a:gd name="T5" fmla="*/ 684 h 684"/>
              <a:gd name="T6" fmla="*/ 0 w 363"/>
              <a:gd name="T7" fmla="*/ 684 h 684"/>
              <a:gd name="T8" fmla="*/ 0 w 363"/>
              <a:gd name="T9" fmla="*/ 0 h 684"/>
              <a:gd name="T10" fmla="*/ 6 w 363"/>
              <a:gd name="T11" fmla="*/ 681 h 684"/>
              <a:gd name="T12" fmla="*/ 3 w 363"/>
              <a:gd name="T13" fmla="*/ 678 h 684"/>
              <a:gd name="T14" fmla="*/ 360 w 363"/>
              <a:gd name="T15" fmla="*/ 678 h 684"/>
              <a:gd name="T16" fmla="*/ 357 w 363"/>
              <a:gd name="T17" fmla="*/ 681 h 684"/>
              <a:gd name="T18" fmla="*/ 357 w 363"/>
              <a:gd name="T19" fmla="*/ 3 h 684"/>
              <a:gd name="T20" fmla="*/ 360 w 363"/>
              <a:gd name="T21" fmla="*/ 6 h 684"/>
              <a:gd name="T22" fmla="*/ 3 w 363"/>
              <a:gd name="T23" fmla="*/ 6 h 684"/>
              <a:gd name="T24" fmla="*/ 6 w 363"/>
              <a:gd name="T25" fmla="*/ 3 h 684"/>
              <a:gd name="T26" fmla="*/ 6 w 363"/>
              <a:gd name="T27" fmla="*/ 681 h 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63" h="684">
                <a:moveTo>
                  <a:pt x="0" y="0"/>
                </a:moveTo>
                <a:lnTo>
                  <a:pt x="363" y="0"/>
                </a:lnTo>
                <a:lnTo>
                  <a:pt x="363" y="684"/>
                </a:lnTo>
                <a:lnTo>
                  <a:pt x="0" y="684"/>
                </a:lnTo>
                <a:lnTo>
                  <a:pt x="0" y="0"/>
                </a:lnTo>
                <a:close/>
                <a:moveTo>
                  <a:pt x="6" y="681"/>
                </a:moveTo>
                <a:lnTo>
                  <a:pt x="3" y="678"/>
                </a:lnTo>
                <a:lnTo>
                  <a:pt x="360" y="678"/>
                </a:lnTo>
                <a:lnTo>
                  <a:pt x="357" y="681"/>
                </a:lnTo>
                <a:lnTo>
                  <a:pt x="357" y="3"/>
                </a:lnTo>
                <a:lnTo>
                  <a:pt x="360" y="6"/>
                </a:lnTo>
                <a:lnTo>
                  <a:pt x="3" y="6"/>
                </a:lnTo>
                <a:lnTo>
                  <a:pt x="6" y="3"/>
                </a:lnTo>
                <a:lnTo>
                  <a:pt x="6" y="68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Rectangle 184"/>
          <p:cNvSpPr>
            <a:spLocks noChangeArrowheads="1"/>
          </p:cNvSpPr>
          <p:nvPr/>
        </p:nvSpPr>
        <p:spPr bwMode="auto">
          <a:xfrm>
            <a:off x="4116388" y="1889125"/>
            <a:ext cx="95250" cy="1416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185"/>
          <p:cNvSpPr>
            <a:spLocks noEditPoints="1"/>
          </p:cNvSpPr>
          <p:nvPr/>
        </p:nvSpPr>
        <p:spPr bwMode="auto">
          <a:xfrm>
            <a:off x="4111625" y="1884363"/>
            <a:ext cx="104775" cy="1425575"/>
          </a:xfrm>
          <a:custGeom>
            <a:avLst/>
            <a:gdLst>
              <a:gd name="T0" fmla="*/ 0 w 66"/>
              <a:gd name="T1" fmla="*/ 0 h 898"/>
              <a:gd name="T2" fmla="*/ 66 w 66"/>
              <a:gd name="T3" fmla="*/ 0 h 898"/>
              <a:gd name="T4" fmla="*/ 66 w 66"/>
              <a:gd name="T5" fmla="*/ 898 h 898"/>
              <a:gd name="T6" fmla="*/ 0 w 66"/>
              <a:gd name="T7" fmla="*/ 898 h 898"/>
              <a:gd name="T8" fmla="*/ 0 w 66"/>
              <a:gd name="T9" fmla="*/ 0 h 898"/>
              <a:gd name="T10" fmla="*/ 6 w 66"/>
              <a:gd name="T11" fmla="*/ 895 h 898"/>
              <a:gd name="T12" fmla="*/ 3 w 66"/>
              <a:gd name="T13" fmla="*/ 892 h 898"/>
              <a:gd name="T14" fmla="*/ 63 w 66"/>
              <a:gd name="T15" fmla="*/ 892 h 898"/>
              <a:gd name="T16" fmla="*/ 60 w 66"/>
              <a:gd name="T17" fmla="*/ 895 h 898"/>
              <a:gd name="T18" fmla="*/ 60 w 66"/>
              <a:gd name="T19" fmla="*/ 3 h 898"/>
              <a:gd name="T20" fmla="*/ 63 w 66"/>
              <a:gd name="T21" fmla="*/ 6 h 898"/>
              <a:gd name="T22" fmla="*/ 3 w 66"/>
              <a:gd name="T23" fmla="*/ 6 h 898"/>
              <a:gd name="T24" fmla="*/ 6 w 66"/>
              <a:gd name="T25" fmla="*/ 3 h 898"/>
              <a:gd name="T26" fmla="*/ 6 w 66"/>
              <a:gd name="T27" fmla="*/ 895 h 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" h="898">
                <a:moveTo>
                  <a:pt x="0" y="0"/>
                </a:moveTo>
                <a:lnTo>
                  <a:pt x="66" y="0"/>
                </a:lnTo>
                <a:lnTo>
                  <a:pt x="66" y="898"/>
                </a:lnTo>
                <a:lnTo>
                  <a:pt x="0" y="898"/>
                </a:lnTo>
                <a:lnTo>
                  <a:pt x="0" y="0"/>
                </a:lnTo>
                <a:close/>
                <a:moveTo>
                  <a:pt x="6" y="895"/>
                </a:moveTo>
                <a:lnTo>
                  <a:pt x="3" y="892"/>
                </a:lnTo>
                <a:lnTo>
                  <a:pt x="63" y="892"/>
                </a:lnTo>
                <a:lnTo>
                  <a:pt x="60" y="895"/>
                </a:lnTo>
                <a:lnTo>
                  <a:pt x="60" y="3"/>
                </a:lnTo>
                <a:lnTo>
                  <a:pt x="63" y="6"/>
                </a:lnTo>
                <a:lnTo>
                  <a:pt x="3" y="6"/>
                </a:lnTo>
                <a:lnTo>
                  <a:pt x="6" y="3"/>
                </a:lnTo>
                <a:lnTo>
                  <a:pt x="6" y="895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Rectangle 190"/>
          <p:cNvSpPr>
            <a:spLocks noChangeArrowheads="1"/>
          </p:cNvSpPr>
          <p:nvPr/>
        </p:nvSpPr>
        <p:spPr bwMode="auto">
          <a:xfrm>
            <a:off x="6878638" y="3536950"/>
            <a:ext cx="547688" cy="1057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Rectangle 191"/>
          <p:cNvSpPr>
            <a:spLocks noChangeArrowheads="1"/>
          </p:cNvSpPr>
          <p:nvPr/>
        </p:nvSpPr>
        <p:spPr bwMode="auto">
          <a:xfrm>
            <a:off x="7148513" y="3748088"/>
            <a:ext cx="130175" cy="6223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Rectangle 192"/>
          <p:cNvSpPr>
            <a:spLocks noChangeArrowheads="1"/>
          </p:cNvSpPr>
          <p:nvPr/>
        </p:nvSpPr>
        <p:spPr bwMode="auto">
          <a:xfrm>
            <a:off x="6924675" y="3622675"/>
            <a:ext cx="26988" cy="87312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Rectangle 193"/>
          <p:cNvSpPr>
            <a:spLocks noChangeArrowheads="1"/>
          </p:cNvSpPr>
          <p:nvPr/>
        </p:nvSpPr>
        <p:spPr bwMode="auto">
          <a:xfrm>
            <a:off x="6924675" y="3622675"/>
            <a:ext cx="26988" cy="873125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Line 194"/>
          <p:cNvSpPr>
            <a:spLocks noChangeShapeType="1"/>
          </p:cNvSpPr>
          <p:nvPr/>
        </p:nvSpPr>
        <p:spPr bwMode="auto">
          <a:xfrm flipH="1">
            <a:off x="6945313" y="4221163"/>
            <a:ext cx="163513" cy="2635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Rectangle 195"/>
          <p:cNvSpPr>
            <a:spLocks noChangeArrowheads="1"/>
          </p:cNvSpPr>
          <p:nvPr/>
        </p:nvSpPr>
        <p:spPr bwMode="auto">
          <a:xfrm>
            <a:off x="6924675" y="4484688"/>
            <a:ext cx="415925" cy="460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Rectangle 196"/>
          <p:cNvSpPr>
            <a:spLocks noChangeArrowheads="1"/>
          </p:cNvSpPr>
          <p:nvPr/>
        </p:nvSpPr>
        <p:spPr bwMode="auto">
          <a:xfrm>
            <a:off x="6924675" y="4484688"/>
            <a:ext cx="415925" cy="46038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Line 197"/>
          <p:cNvSpPr>
            <a:spLocks noChangeShapeType="1"/>
          </p:cNvSpPr>
          <p:nvPr/>
        </p:nvSpPr>
        <p:spPr bwMode="auto">
          <a:xfrm>
            <a:off x="7108825" y="3875088"/>
            <a:ext cx="0" cy="3460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98"/>
          <p:cNvSpPr>
            <a:spLocks/>
          </p:cNvSpPr>
          <p:nvPr/>
        </p:nvSpPr>
        <p:spPr bwMode="auto">
          <a:xfrm>
            <a:off x="6945313" y="3622675"/>
            <a:ext cx="163513" cy="862013"/>
          </a:xfrm>
          <a:custGeom>
            <a:avLst/>
            <a:gdLst>
              <a:gd name="T0" fmla="*/ 103 w 103"/>
              <a:gd name="T1" fmla="*/ 159 h 543"/>
              <a:gd name="T2" fmla="*/ 0 w 103"/>
              <a:gd name="T3" fmla="*/ 0 h 543"/>
              <a:gd name="T4" fmla="*/ 0 w 103"/>
              <a:gd name="T5" fmla="*/ 543 h 543"/>
              <a:gd name="T6" fmla="*/ 103 w 103"/>
              <a:gd name="T7" fmla="*/ 377 h 543"/>
              <a:gd name="T8" fmla="*/ 103 w 103"/>
              <a:gd name="T9" fmla="*/ 159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" h="543">
                <a:moveTo>
                  <a:pt x="103" y="159"/>
                </a:moveTo>
                <a:lnTo>
                  <a:pt x="0" y="0"/>
                </a:lnTo>
                <a:lnTo>
                  <a:pt x="0" y="543"/>
                </a:lnTo>
                <a:lnTo>
                  <a:pt x="103" y="377"/>
                </a:lnTo>
                <a:lnTo>
                  <a:pt x="103" y="159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Line 199"/>
          <p:cNvSpPr>
            <a:spLocks noChangeShapeType="1"/>
          </p:cNvSpPr>
          <p:nvPr/>
        </p:nvSpPr>
        <p:spPr bwMode="auto">
          <a:xfrm flipH="1" flipV="1">
            <a:off x="6945313" y="3622675"/>
            <a:ext cx="163513" cy="25241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Line 200"/>
          <p:cNvSpPr>
            <a:spLocks noChangeShapeType="1"/>
          </p:cNvSpPr>
          <p:nvPr/>
        </p:nvSpPr>
        <p:spPr bwMode="auto">
          <a:xfrm>
            <a:off x="6945313" y="3622675"/>
            <a:ext cx="0" cy="86201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Line 201"/>
          <p:cNvSpPr>
            <a:spLocks noChangeShapeType="1"/>
          </p:cNvSpPr>
          <p:nvPr/>
        </p:nvSpPr>
        <p:spPr bwMode="auto">
          <a:xfrm flipV="1">
            <a:off x="6945313" y="4221163"/>
            <a:ext cx="163513" cy="2635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Line 202"/>
          <p:cNvSpPr>
            <a:spLocks noChangeShapeType="1"/>
          </p:cNvSpPr>
          <p:nvPr/>
        </p:nvSpPr>
        <p:spPr bwMode="auto">
          <a:xfrm flipV="1">
            <a:off x="7108825" y="3875088"/>
            <a:ext cx="0" cy="3460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Freeform 203"/>
          <p:cNvSpPr>
            <a:spLocks/>
          </p:cNvSpPr>
          <p:nvPr/>
        </p:nvSpPr>
        <p:spPr bwMode="auto">
          <a:xfrm>
            <a:off x="7108825" y="3748088"/>
            <a:ext cx="39688" cy="609600"/>
          </a:xfrm>
          <a:custGeom>
            <a:avLst/>
            <a:gdLst>
              <a:gd name="T0" fmla="*/ 25 w 25"/>
              <a:gd name="T1" fmla="*/ 0 h 384"/>
              <a:gd name="T2" fmla="*/ 0 w 25"/>
              <a:gd name="T3" fmla="*/ 80 h 384"/>
              <a:gd name="T4" fmla="*/ 0 w 25"/>
              <a:gd name="T5" fmla="*/ 298 h 384"/>
              <a:gd name="T6" fmla="*/ 25 w 25"/>
              <a:gd name="T7" fmla="*/ 384 h 384"/>
              <a:gd name="T8" fmla="*/ 25 w 25"/>
              <a:gd name="T9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84">
                <a:moveTo>
                  <a:pt x="25" y="0"/>
                </a:moveTo>
                <a:lnTo>
                  <a:pt x="0" y="80"/>
                </a:lnTo>
                <a:lnTo>
                  <a:pt x="0" y="298"/>
                </a:lnTo>
                <a:lnTo>
                  <a:pt x="25" y="384"/>
                </a:lnTo>
                <a:lnTo>
                  <a:pt x="25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Line 204"/>
          <p:cNvSpPr>
            <a:spLocks noChangeShapeType="1"/>
          </p:cNvSpPr>
          <p:nvPr/>
        </p:nvSpPr>
        <p:spPr bwMode="auto">
          <a:xfrm flipH="1">
            <a:off x="7108825" y="3748088"/>
            <a:ext cx="39688" cy="1270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Line 205"/>
          <p:cNvSpPr>
            <a:spLocks noChangeShapeType="1"/>
          </p:cNvSpPr>
          <p:nvPr/>
        </p:nvSpPr>
        <p:spPr bwMode="auto">
          <a:xfrm>
            <a:off x="7108825" y="3875088"/>
            <a:ext cx="0" cy="3460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Line 206"/>
          <p:cNvSpPr>
            <a:spLocks noChangeShapeType="1"/>
          </p:cNvSpPr>
          <p:nvPr/>
        </p:nvSpPr>
        <p:spPr bwMode="auto">
          <a:xfrm>
            <a:off x="7108825" y="4221163"/>
            <a:ext cx="39688" cy="1365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Line 207"/>
          <p:cNvSpPr>
            <a:spLocks noChangeShapeType="1"/>
          </p:cNvSpPr>
          <p:nvPr/>
        </p:nvSpPr>
        <p:spPr bwMode="auto">
          <a:xfrm flipV="1">
            <a:off x="7148513" y="3748088"/>
            <a:ext cx="0" cy="6096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Rectangle 208"/>
          <p:cNvSpPr>
            <a:spLocks noChangeArrowheads="1"/>
          </p:cNvSpPr>
          <p:nvPr/>
        </p:nvSpPr>
        <p:spPr bwMode="auto">
          <a:xfrm>
            <a:off x="7148513" y="3748088"/>
            <a:ext cx="130175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Rectangle 209"/>
          <p:cNvSpPr>
            <a:spLocks noChangeArrowheads="1"/>
          </p:cNvSpPr>
          <p:nvPr/>
        </p:nvSpPr>
        <p:spPr bwMode="auto">
          <a:xfrm>
            <a:off x="7148513" y="3748088"/>
            <a:ext cx="130175" cy="127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Rectangle 210"/>
          <p:cNvSpPr>
            <a:spLocks noChangeArrowheads="1"/>
          </p:cNvSpPr>
          <p:nvPr/>
        </p:nvSpPr>
        <p:spPr bwMode="auto">
          <a:xfrm>
            <a:off x="7148513" y="3748088"/>
            <a:ext cx="123825" cy="609600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Line 211"/>
          <p:cNvSpPr>
            <a:spLocks noChangeShapeType="1"/>
          </p:cNvSpPr>
          <p:nvPr/>
        </p:nvSpPr>
        <p:spPr bwMode="auto">
          <a:xfrm flipH="1">
            <a:off x="7148513" y="3748088"/>
            <a:ext cx="12382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Line 212"/>
          <p:cNvSpPr>
            <a:spLocks noChangeShapeType="1"/>
          </p:cNvSpPr>
          <p:nvPr/>
        </p:nvSpPr>
        <p:spPr bwMode="auto">
          <a:xfrm>
            <a:off x="7148513" y="3748088"/>
            <a:ext cx="0" cy="6096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Line 213"/>
          <p:cNvSpPr>
            <a:spLocks noChangeShapeType="1"/>
          </p:cNvSpPr>
          <p:nvPr/>
        </p:nvSpPr>
        <p:spPr bwMode="auto">
          <a:xfrm>
            <a:off x="7148513" y="4357688"/>
            <a:ext cx="12382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Line 214"/>
          <p:cNvSpPr>
            <a:spLocks noChangeShapeType="1"/>
          </p:cNvSpPr>
          <p:nvPr/>
        </p:nvSpPr>
        <p:spPr bwMode="auto">
          <a:xfrm flipV="1">
            <a:off x="7272338" y="3748088"/>
            <a:ext cx="0" cy="6096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Rectangle 215"/>
          <p:cNvSpPr>
            <a:spLocks noChangeArrowheads="1"/>
          </p:cNvSpPr>
          <p:nvPr/>
        </p:nvSpPr>
        <p:spPr bwMode="auto">
          <a:xfrm>
            <a:off x="7272338" y="4002088"/>
            <a:ext cx="101600" cy="920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Line 216"/>
          <p:cNvSpPr>
            <a:spLocks noChangeShapeType="1"/>
          </p:cNvSpPr>
          <p:nvPr/>
        </p:nvSpPr>
        <p:spPr bwMode="auto">
          <a:xfrm flipH="1">
            <a:off x="7272338" y="4002088"/>
            <a:ext cx="101600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Line 217"/>
          <p:cNvSpPr>
            <a:spLocks noChangeShapeType="1"/>
          </p:cNvSpPr>
          <p:nvPr/>
        </p:nvSpPr>
        <p:spPr bwMode="auto">
          <a:xfrm>
            <a:off x="7272338" y="4002088"/>
            <a:ext cx="0" cy="920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Line 218"/>
          <p:cNvSpPr>
            <a:spLocks noChangeShapeType="1"/>
          </p:cNvSpPr>
          <p:nvPr/>
        </p:nvSpPr>
        <p:spPr bwMode="auto">
          <a:xfrm>
            <a:off x="7272338" y="4094163"/>
            <a:ext cx="101600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Line 219"/>
          <p:cNvSpPr>
            <a:spLocks noChangeShapeType="1"/>
          </p:cNvSpPr>
          <p:nvPr/>
        </p:nvSpPr>
        <p:spPr bwMode="auto">
          <a:xfrm flipV="1">
            <a:off x="7373938" y="4002088"/>
            <a:ext cx="0" cy="920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Rectangle 220"/>
          <p:cNvSpPr>
            <a:spLocks noChangeArrowheads="1"/>
          </p:cNvSpPr>
          <p:nvPr/>
        </p:nvSpPr>
        <p:spPr bwMode="auto">
          <a:xfrm>
            <a:off x="6945313" y="4140200"/>
            <a:ext cx="366713" cy="682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Rectangle 221"/>
          <p:cNvSpPr>
            <a:spLocks noChangeArrowheads="1"/>
          </p:cNvSpPr>
          <p:nvPr/>
        </p:nvSpPr>
        <p:spPr bwMode="auto">
          <a:xfrm>
            <a:off x="6945313" y="4140200"/>
            <a:ext cx="366713" cy="68263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Rectangle 222"/>
          <p:cNvSpPr>
            <a:spLocks noChangeArrowheads="1"/>
          </p:cNvSpPr>
          <p:nvPr/>
        </p:nvSpPr>
        <p:spPr bwMode="auto">
          <a:xfrm>
            <a:off x="7305675" y="3967163"/>
            <a:ext cx="34925" cy="528638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Rectangle 223"/>
          <p:cNvSpPr>
            <a:spLocks noChangeArrowheads="1"/>
          </p:cNvSpPr>
          <p:nvPr/>
        </p:nvSpPr>
        <p:spPr bwMode="auto">
          <a:xfrm>
            <a:off x="7305675" y="3967163"/>
            <a:ext cx="34925" cy="528638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Line 224"/>
          <p:cNvSpPr>
            <a:spLocks noChangeShapeType="1"/>
          </p:cNvSpPr>
          <p:nvPr/>
        </p:nvSpPr>
        <p:spPr bwMode="auto">
          <a:xfrm flipH="1">
            <a:off x="7148513" y="3806825"/>
            <a:ext cx="12382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Line 225"/>
          <p:cNvSpPr>
            <a:spLocks noChangeShapeType="1"/>
          </p:cNvSpPr>
          <p:nvPr/>
        </p:nvSpPr>
        <p:spPr bwMode="auto">
          <a:xfrm flipH="1">
            <a:off x="7148513" y="3898900"/>
            <a:ext cx="12382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Line 226"/>
          <p:cNvSpPr>
            <a:spLocks noChangeShapeType="1"/>
          </p:cNvSpPr>
          <p:nvPr/>
        </p:nvSpPr>
        <p:spPr bwMode="auto">
          <a:xfrm flipH="1">
            <a:off x="7148513" y="4070350"/>
            <a:ext cx="12382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Line 227"/>
          <p:cNvSpPr>
            <a:spLocks noChangeShapeType="1"/>
          </p:cNvSpPr>
          <p:nvPr/>
        </p:nvSpPr>
        <p:spPr bwMode="auto">
          <a:xfrm flipH="1">
            <a:off x="7148513" y="4324350"/>
            <a:ext cx="12382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Line 228"/>
          <p:cNvSpPr>
            <a:spLocks noChangeShapeType="1"/>
          </p:cNvSpPr>
          <p:nvPr/>
        </p:nvSpPr>
        <p:spPr bwMode="auto">
          <a:xfrm flipH="1">
            <a:off x="7148513" y="4254500"/>
            <a:ext cx="12382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230"/>
          <p:cNvSpPr>
            <a:spLocks noEditPoints="1"/>
          </p:cNvSpPr>
          <p:nvPr/>
        </p:nvSpPr>
        <p:spPr bwMode="auto">
          <a:xfrm>
            <a:off x="6869113" y="3527425"/>
            <a:ext cx="566738" cy="1076325"/>
          </a:xfrm>
          <a:custGeom>
            <a:avLst/>
            <a:gdLst>
              <a:gd name="T0" fmla="*/ 0 w 357"/>
              <a:gd name="T1" fmla="*/ 0 h 678"/>
              <a:gd name="T2" fmla="*/ 357 w 357"/>
              <a:gd name="T3" fmla="*/ 0 h 678"/>
              <a:gd name="T4" fmla="*/ 357 w 357"/>
              <a:gd name="T5" fmla="*/ 678 h 678"/>
              <a:gd name="T6" fmla="*/ 0 w 357"/>
              <a:gd name="T7" fmla="*/ 678 h 678"/>
              <a:gd name="T8" fmla="*/ 0 w 357"/>
              <a:gd name="T9" fmla="*/ 0 h 678"/>
              <a:gd name="T10" fmla="*/ 6 w 357"/>
              <a:gd name="T11" fmla="*/ 675 h 678"/>
              <a:gd name="T12" fmla="*/ 3 w 357"/>
              <a:gd name="T13" fmla="*/ 672 h 678"/>
              <a:gd name="T14" fmla="*/ 354 w 357"/>
              <a:gd name="T15" fmla="*/ 672 h 678"/>
              <a:gd name="T16" fmla="*/ 351 w 357"/>
              <a:gd name="T17" fmla="*/ 675 h 678"/>
              <a:gd name="T18" fmla="*/ 351 w 357"/>
              <a:gd name="T19" fmla="*/ 3 h 678"/>
              <a:gd name="T20" fmla="*/ 354 w 357"/>
              <a:gd name="T21" fmla="*/ 6 h 678"/>
              <a:gd name="T22" fmla="*/ 3 w 357"/>
              <a:gd name="T23" fmla="*/ 6 h 678"/>
              <a:gd name="T24" fmla="*/ 6 w 357"/>
              <a:gd name="T25" fmla="*/ 3 h 678"/>
              <a:gd name="T26" fmla="*/ 6 w 357"/>
              <a:gd name="T27" fmla="*/ 675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7" h="678">
                <a:moveTo>
                  <a:pt x="0" y="0"/>
                </a:moveTo>
                <a:lnTo>
                  <a:pt x="357" y="0"/>
                </a:lnTo>
                <a:lnTo>
                  <a:pt x="357" y="678"/>
                </a:lnTo>
                <a:lnTo>
                  <a:pt x="0" y="678"/>
                </a:lnTo>
                <a:lnTo>
                  <a:pt x="0" y="0"/>
                </a:lnTo>
                <a:close/>
                <a:moveTo>
                  <a:pt x="6" y="675"/>
                </a:moveTo>
                <a:lnTo>
                  <a:pt x="3" y="672"/>
                </a:lnTo>
                <a:lnTo>
                  <a:pt x="354" y="672"/>
                </a:lnTo>
                <a:lnTo>
                  <a:pt x="351" y="675"/>
                </a:lnTo>
                <a:lnTo>
                  <a:pt x="351" y="3"/>
                </a:lnTo>
                <a:lnTo>
                  <a:pt x="354" y="6"/>
                </a:lnTo>
                <a:lnTo>
                  <a:pt x="3" y="6"/>
                </a:lnTo>
                <a:lnTo>
                  <a:pt x="6" y="3"/>
                </a:lnTo>
                <a:lnTo>
                  <a:pt x="6" y="675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Rectangle 231"/>
          <p:cNvSpPr>
            <a:spLocks noChangeArrowheads="1"/>
          </p:cNvSpPr>
          <p:nvPr/>
        </p:nvSpPr>
        <p:spPr bwMode="auto">
          <a:xfrm>
            <a:off x="3413125" y="2979738"/>
            <a:ext cx="519113" cy="660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232"/>
          <p:cNvSpPr>
            <a:spLocks/>
          </p:cNvSpPr>
          <p:nvPr/>
        </p:nvSpPr>
        <p:spPr bwMode="auto">
          <a:xfrm>
            <a:off x="3459163" y="3038475"/>
            <a:ext cx="425450" cy="544512"/>
          </a:xfrm>
          <a:custGeom>
            <a:avLst/>
            <a:gdLst>
              <a:gd name="T0" fmla="*/ 128 w 268"/>
              <a:gd name="T1" fmla="*/ 0 h 343"/>
              <a:gd name="T2" fmla="*/ 0 w 268"/>
              <a:gd name="T3" fmla="*/ 156 h 343"/>
              <a:gd name="T4" fmla="*/ 44 w 268"/>
              <a:gd name="T5" fmla="*/ 156 h 343"/>
              <a:gd name="T6" fmla="*/ 44 w 268"/>
              <a:gd name="T7" fmla="*/ 343 h 343"/>
              <a:gd name="T8" fmla="*/ 232 w 268"/>
              <a:gd name="T9" fmla="*/ 343 h 343"/>
              <a:gd name="T10" fmla="*/ 232 w 268"/>
              <a:gd name="T11" fmla="*/ 156 h 343"/>
              <a:gd name="T12" fmla="*/ 268 w 268"/>
              <a:gd name="T13" fmla="*/ 156 h 343"/>
              <a:gd name="T14" fmla="*/ 268 w 268"/>
              <a:gd name="T15" fmla="*/ 156 h 343"/>
              <a:gd name="T16" fmla="*/ 128 w 268"/>
              <a:gd name="T17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8" h="343">
                <a:moveTo>
                  <a:pt x="128" y="0"/>
                </a:moveTo>
                <a:lnTo>
                  <a:pt x="0" y="156"/>
                </a:lnTo>
                <a:lnTo>
                  <a:pt x="44" y="156"/>
                </a:lnTo>
                <a:lnTo>
                  <a:pt x="44" y="343"/>
                </a:lnTo>
                <a:lnTo>
                  <a:pt x="232" y="343"/>
                </a:lnTo>
                <a:lnTo>
                  <a:pt x="232" y="156"/>
                </a:lnTo>
                <a:lnTo>
                  <a:pt x="268" y="156"/>
                </a:lnTo>
                <a:lnTo>
                  <a:pt x="268" y="156"/>
                </a:lnTo>
                <a:lnTo>
                  <a:pt x="128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233"/>
          <p:cNvSpPr>
            <a:spLocks noChangeShapeType="1"/>
          </p:cNvSpPr>
          <p:nvPr/>
        </p:nvSpPr>
        <p:spPr bwMode="auto">
          <a:xfrm flipH="1">
            <a:off x="3459163" y="3038475"/>
            <a:ext cx="203200" cy="24765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Line 234"/>
          <p:cNvSpPr>
            <a:spLocks noChangeShapeType="1"/>
          </p:cNvSpPr>
          <p:nvPr/>
        </p:nvSpPr>
        <p:spPr bwMode="auto">
          <a:xfrm>
            <a:off x="3459163" y="3286125"/>
            <a:ext cx="6985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Line 235"/>
          <p:cNvSpPr>
            <a:spLocks noChangeShapeType="1"/>
          </p:cNvSpPr>
          <p:nvPr/>
        </p:nvSpPr>
        <p:spPr bwMode="auto">
          <a:xfrm>
            <a:off x="3529013" y="3286125"/>
            <a:ext cx="0" cy="29686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Line 236"/>
          <p:cNvSpPr>
            <a:spLocks noChangeShapeType="1"/>
          </p:cNvSpPr>
          <p:nvPr/>
        </p:nvSpPr>
        <p:spPr bwMode="auto">
          <a:xfrm>
            <a:off x="3529013" y="3582988"/>
            <a:ext cx="29845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Line 237"/>
          <p:cNvSpPr>
            <a:spLocks noChangeShapeType="1"/>
          </p:cNvSpPr>
          <p:nvPr/>
        </p:nvSpPr>
        <p:spPr bwMode="auto">
          <a:xfrm flipV="1">
            <a:off x="3827463" y="3286125"/>
            <a:ext cx="0" cy="29686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Line 238"/>
          <p:cNvSpPr>
            <a:spLocks noChangeShapeType="1"/>
          </p:cNvSpPr>
          <p:nvPr/>
        </p:nvSpPr>
        <p:spPr bwMode="auto">
          <a:xfrm>
            <a:off x="3827463" y="3286125"/>
            <a:ext cx="5715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Line 239"/>
          <p:cNvSpPr>
            <a:spLocks noChangeShapeType="1"/>
          </p:cNvSpPr>
          <p:nvPr/>
        </p:nvSpPr>
        <p:spPr bwMode="auto">
          <a:xfrm flipH="1" flipV="1">
            <a:off x="3662363" y="3038475"/>
            <a:ext cx="222250" cy="24765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240"/>
          <p:cNvSpPr>
            <a:spLocks noEditPoints="1"/>
          </p:cNvSpPr>
          <p:nvPr/>
        </p:nvSpPr>
        <p:spPr bwMode="auto">
          <a:xfrm>
            <a:off x="3403600" y="2970213"/>
            <a:ext cx="538163" cy="679450"/>
          </a:xfrm>
          <a:custGeom>
            <a:avLst/>
            <a:gdLst>
              <a:gd name="T0" fmla="*/ 0 w 339"/>
              <a:gd name="T1" fmla="*/ 428 h 428"/>
              <a:gd name="T2" fmla="*/ 0 w 339"/>
              <a:gd name="T3" fmla="*/ 0 h 428"/>
              <a:gd name="T4" fmla="*/ 339 w 339"/>
              <a:gd name="T5" fmla="*/ 0 h 428"/>
              <a:gd name="T6" fmla="*/ 339 w 339"/>
              <a:gd name="T7" fmla="*/ 428 h 428"/>
              <a:gd name="T8" fmla="*/ 0 w 339"/>
              <a:gd name="T9" fmla="*/ 428 h 428"/>
              <a:gd name="T10" fmla="*/ 336 w 339"/>
              <a:gd name="T11" fmla="*/ 422 h 428"/>
              <a:gd name="T12" fmla="*/ 333 w 339"/>
              <a:gd name="T13" fmla="*/ 425 h 428"/>
              <a:gd name="T14" fmla="*/ 333 w 339"/>
              <a:gd name="T15" fmla="*/ 3 h 428"/>
              <a:gd name="T16" fmla="*/ 336 w 339"/>
              <a:gd name="T17" fmla="*/ 6 h 428"/>
              <a:gd name="T18" fmla="*/ 3 w 339"/>
              <a:gd name="T19" fmla="*/ 6 h 428"/>
              <a:gd name="T20" fmla="*/ 6 w 339"/>
              <a:gd name="T21" fmla="*/ 3 h 428"/>
              <a:gd name="T22" fmla="*/ 6 w 339"/>
              <a:gd name="T23" fmla="*/ 425 h 428"/>
              <a:gd name="T24" fmla="*/ 3 w 339"/>
              <a:gd name="T25" fmla="*/ 422 h 428"/>
              <a:gd name="T26" fmla="*/ 336 w 339"/>
              <a:gd name="T27" fmla="*/ 422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9" h="428">
                <a:moveTo>
                  <a:pt x="0" y="428"/>
                </a:moveTo>
                <a:lnTo>
                  <a:pt x="0" y="0"/>
                </a:lnTo>
                <a:lnTo>
                  <a:pt x="339" y="0"/>
                </a:lnTo>
                <a:lnTo>
                  <a:pt x="339" y="428"/>
                </a:lnTo>
                <a:lnTo>
                  <a:pt x="0" y="428"/>
                </a:lnTo>
                <a:close/>
                <a:moveTo>
                  <a:pt x="336" y="422"/>
                </a:moveTo>
                <a:lnTo>
                  <a:pt x="333" y="425"/>
                </a:lnTo>
                <a:lnTo>
                  <a:pt x="333" y="3"/>
                </a:lnTo>
                <a:lnTo>
                  <a:pt x="336" y="6"/>
                </a:lnTo>
                <a:lnTo>
                  <a:pt x="3" y="6"/>
                </a:lnTo>
                <a:lnTo>
                  <a:pt x="6" y="3"/>
                </a:lnTo>
                <a:lnTo>
                  <a:pt x="6" y="425"/>
                </a:lnTo>
                <a:lnTo>
                  <a:pt x="3" y="422"/>
                </a:lnTo>
                <a:lnTo>
                  <a:pt x="336" y="42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0" name="Group 249"/>
          <p:cNvGrpSpPr/>
          <p:nvPr/>
        </p:nvGrpSpPr>
        <p:grpSpPr>
          <a:xfrm>
            <a:off x="4132263" y="3641727"/>
            <a:ext cx="236538" cy="1358900"/>
            <a:chOff x="4132263" y="3641727"/>
            <a:chExt cx="236538" cy="1358900"/>
          </a:xfrm>
        </p:grpSpPr>
        <p:sp>
          <p:nvSpPr>
            <p:cNvPr id="251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2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3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4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284163" y="1871667"/>
            <a:ext cx="8568661" cy="3211676"/>
            <a:chOff x="284163" y="1871667"/>
            <a:chExt cx="8568661" cy="3211676"/>
          </a:xfrm>
        </p:grpSpPr>
        <p:sp>
          <p:nvSpPr>
            <p:cNvPr id="256" name="Rectangle 8"/>
            <p:cNvSpPr>
              <a:spLocks noChangeArrowheads="1"/>
            </p:cNvSpPr>
            <p:nvPr/>
          </p:nvSpPr>
          <p:spPr bwMode="auto">
            <a:xfrm>
              <a:off x="284163" y="1963737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7" name="Rectangle 256"/>
            <p:cNvSpPr>
              <a:spLocks noChangeArrowheads="1"/>
            </p:cNvSpPr>
            <p:nvPr/>
          </p:nvSpPr>
          <p:spPr bwMode="auto">
            <a:xfrm>
              <a:off x="7772400" y="4837122"/>
              <a:ext cx="9585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8" name="Rectangle 257"/>
            <p:cNvSpPr>
              <a:spLocks noChangeArrowheads="1"/>
            </p:cNvSpPr>
            <p:nvPr/>
          </p:nvSpPr>
          <p:spPr bwMode="auto">
            <a:xfrm>
              <a:off x="7772400" y="1871667"/>
              <a:ext cx="108042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9" name="Rectangle 258"/>
            <p:cNvSpPr>
              <a:spLocks noChangeArrowheads="1"/>
            </p:cNvSpPr>
            <p:nvPr/>
          </p:nvSpPr>
          <p:spPr bwMode="auto">
            <a:xfrm>
              <a:off x="2838639" y="4837122"/>
              <a:ext cx="94577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81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52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SEMCO Pinnacle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932363" y="1196975"/>
            <a:ext cx="0" cy="504031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028113" y="3133726"/>
            <a:ext cx="168275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119313" y="1565276"/>
            <a:ext cx="125675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Total Energy Wheel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35700" y="1565276"/>
            <a:ext cx="119263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Passive DH Wheel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346325" y="1809751"/>
            <a:ext cx="80150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(Pressure loss)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616450" y="1784351"/>
            <a:ext cx="75822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Cooling Coil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437313" y="1809751"/>
            <a:ext cx="80150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(Pressure loss)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447925" y="1979613"/>
            <a:ext cx="57708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0.80 </a:t>
            </a: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in.wg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530975" y="1979613"/>
            <a:ext cx="57547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0.82 </a:t>
            </a: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in.wg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143000" y="2359026"/>
            <a:ext cx="5033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638300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704975" y="2359026"/>
            <a:ext cx="52097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78.0°wb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681412" y="2359026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74.0°db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4176713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244975" y="2359026"/>
            <a:ext cx="5354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66.8°wb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5216525" y="2359026"/>
            <a:ext cx="47769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51.3°db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5711825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5780088" y="2359026"/>
            <a:ext cx="5354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50.9°wb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7840662" y="2359026"/>
            <a:ext cx="50174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8343900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8420100" y="2359026"/>
            <a:ext cx="53059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52.8°wb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143000" y="3790951"/>
            <a:ext cx="50013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88.5°db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1638300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1704975" y="3790951"/>
            <a:ext cx="52097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5216525" y="3790951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63.1°db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5711825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5780088" y="3790951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60.7°wb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7840662" y="3790951"/>
            <a:ext cx="4889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8343900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8420100" y="3790951"/>
            <a:ext cx="53219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62.5°wb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grpSp>
        <p:nvGrpSpPr>
          <p:cNvPr id="248" name="Group 247"/>
          <p:cNvGrpSpPr/>
          <p:nvPr/>
        </p:nvGrpSpPr>
        <p:grpSpPr>
          <a:xfrm>
            <a:off x="1247025" y="4440238"/>
            <a:ext cx="734175" cy="254873"/>
            <a:chOff x="1055688" y="4440238"/>
            <a:chExt cx="734175" cy="254873"/>
          </a:xfrm>
        </p:grpSpPr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1055688" y="4440238"/>
              <a:ext cx="73417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TE Purge/Seals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1" name="Rectangle 37"/>
            <p:cNvSpPr>
              <a:spLocks noChangeArrowheads="1"/>
            </p:cNvSpPr>
            <p:nvPr/>
          </p:nvSpPr>
          <p:spPr bwMode="auto">
            <a:xfrm>
              <a:off x="1181523" y="4572000"/>
              <a:ext cx="482504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(828 CFM)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5420391" y="4440238"/>
            <a:ext cx="7518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Boxed Book" panose="02000506040000020004" pitchFamily="2" charset="0"/>
              </a:rPr>
              <a:t>PD Purge/Seals</a:t>
            </a:r>
          </a:p>
          <a:p>
            <a:pPr algn="ctr"/>
            <a:r>
              <a:rPr lang="en-US" altLang="en-US" sz="800" dirty="0">
                <a:solidFill>
                  <a:srgbClr val="000080"/>
                </a:solidFill>
                <a:latin typeface="Boxed Book" panose="02000506040000020004" pitchFamily="2" charset="0"/>
              </a:rPr>
              <a:t>(538 CFM</a:t>
            </a:r>
            <a:r>
              <a:rPr lang="en-US" altLang="en-US" sz="800" dirty="0" smtClean="0">
                <a:solidFill>
                  <a:srgbClr val="000080"/>
                </a:solidFill>
                <a:latin typeface="Boxed Book" panose="02000506040000020004" pitchFamily="2" charset="0"/>
              </a:rPr>
              <a:t>)</a:t>
            </a:r>
            <a:endParaRPr lang="en-US" altLang="en-US" sz="800" dirty="0">
              <a:latin typeface="Boxed Book" panose="02000506040000020004" pitchFamily="2" charset="0"/>
            </a:endParaRP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2532063" y="4618038"/>
            <a:ext cx="34464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0.797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6530975" y="4643438"/>
            <a:ext cx="56425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0.72 </a:t>
            </a: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in.wg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6" name="Rectangle 42"/>
          <p:cNvSpPr>
            <a:spLocks noChangeArrowheads="1"/>
          </p:cNvSpPr>
          <p:nvPr/>
        </p:nvSpPr>
        <p:spPr bwMode="auto">
          <a:xfrm>
            <a:off x="2262188" y="4870451"/>
            <a:ext cx="105317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TE Effectiveness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6437313" y="4895851"/>
            <a:ext cx="80150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(Pressure loss)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0" name="Rectangle 46"/>
          <p:cNvSpPr>
            <a:spLocks noChangeArrowheads="1"/>
          </p:cNvSpPr>
          <p:nvPr/>
        </p:nvSpPr>
        <p:spPr bwMode="auto">
          <a:xfrm>
            <a:off x="2447925" y="5148263"/>
            <a:ext cx="56586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0.70 </a:t>
            </a: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in.wg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1" name="Rectangle 47"/>
          <p:cNvSpPr>
            <a:spLocks noChangeArrowheads="1"/>
          </p:cNvSpPr>
          <p:nvPr/>
        </p:nvSpPr>
        <p:spPr bwMode="auto">
          <a:xfrm>
            <a:off x="5999163" y="5148263"/>
            <a:ext cx="11830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(PD Wheel Speed RPM)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0.61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3" name="Rectangle 49"/>
          <p:cNvSpPr>
            <a:spLocks noChangeArrowheads="1"/>
          </p:cNvSpPr>
          <p:nvPr/>
        </p:nvSpPr>
        <p:spPr bwMode="auto">
          <a:xfrm>
            <a:off x="2346325" y="5308601"/>
            <a:ext cx="80150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(Pressure loss)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4" name="Rectangle 50"/>
          <p:cNvSpPr>
            <a:spLocks noChangeArrowheads="1"/>
          </p:cNvSpPr>
          <p:nvPr/>
        </p:nvSpPr>
        <p:spPr bwMode="auto">
          <a:xfrm>
            <a:off x="5434013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5" name="Rectangle 51"/>
          <p:cNvSpPr>
            <a:spLocks noChangeArrowheads="1"/>
          </p:cNvSpPr>
          <p:nvPr/>
        </p:nvSpPr>
        <p:spPr bwMode="auto">
          <a:xfrm>
            <a:off x="5594350" y="2560638"/>
            <a:ext cx="44082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54.7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5459413" y="2762251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20.8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7" name="Rectangle 53"/>
          <p:cNvSpPr>
            <a:spLocks noChangeArrowheads="1"/>
          </p:cNvSpPr>
          <p:nvPr/>
        </p:nvSpPr>
        <p:spPr bwMode="auto">
          <a:xfrm>
            <a:off x="8193088" y="2560638"/>
            <a:ext cx="4552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8" name="Rectangle 54"/>
          <p:cNvSpPr>
            <a:spLocks noChangeArrowheads="1"/>
          </p:cNvSpPr>
          <p:nvPr/>
        </p:nvSpPr>
        <p:spPr bwMode="auto">
          <a:xfrm>
            <a:off x="8058150" y="4195763"/>
            <a:ext cx="7710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28.2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9" name="Rectangle 55"/>
          <p:cNvSpPr>
            <a:spLocks noChangeArrowheads="1"/>
          </p:cNvSpPr>
          <p:nvPr/>
        </p:nvSpPr>
        <p:spPr bwMode="auto">
          <a:xfrm>
            <a:off x="5467350" y="3589338"/>
            <a:ext cx="6957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0" name="Rectangle 56"/>
          <p:cNvSpPr>
            <a:spLocks noChangeArrowheads="1"/>
          </p:cNvSpPr>
          <p:nvPr/>
        </p:nvSpPr>
        <p:spPr bwMode="auto">
          <a:xfrm>
            <a:off x="5594350" y="3994151"/>
            <a:ext cx="43762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1" name="Rectangle 57"/>
          <p:cNvSpPr>
            <a:spLocks noChangeArrowheads="1"/>
          </p:cNvSpPr>
          <p:nvPr/>
        </p:nvSpPr>
        <p:spPr bwMode="auto">
          <a:xfrm>
            <a:off x="5459413" y="4195763"/>
            <a:ext cx="7758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26.9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2" name="Rectangle 58"/>
          <p:cNvSpPr>
            <a:spLocks noChangeArrowheads="1"/>
          </p:cNvSpPr>
          <p:nvPr/>
        </p:nvSpPr>
        <p:spPr bwMode="auto">
          <a:xfrm>
            <a:off x="8066088" y="3589338"/>
            <a:ext cx="70051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3" name="Rectangle 59"/>
          <p:cNvSpPr>
            <a:spLocks noChangeArrowheads="1"/>
          </p:cNvSpPr>
          <p:nvPr/>
        </p:nvSpPr>
        <p:spPr bwMode="auto">
          <a:xfrm>
            <a:off x="8193088" y="3994151"/>
            <a:ext cx="46647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4" name="Rectangle 60"/>
          <p:cNvSpPr>
            <a:spLocks noChangeArrowheads="1"/>
          </p:cNvSpPr>
          <p:nvPr/>
        </p:nvSpPr>
        <p:spPr bwMode="auto">
          <a:xfrm>
            <a:off x="1266825" y="2155826"/>
            <a:ext cx="7357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5" name="Rectangle 61"/>
          <p:cNvSpPr>
            <a:spLocks noChangeArrowheads="1"/>
          </p:cNvSpPr>
          <p:nvPr/>
        </p:nvSpPr>
        <p:spPr bwMode="auto">
          <a:xfrm>
            <a:off x="1393825" y="2560638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118.1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6" name="Rectangle 62"/>
          <p:cNvSpPr>
            <a:spLocks noChangeArrowheads="1"/>
          </p:cNvSpPr>
          <p:nvPr/>
        </p:nvSpPr>
        <p:spPr bwMode="auto">
          <a:xfrm>
            <a:off x="8032750" y="2155826"/>
            <a:ext cx="76142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7" name="Rectangle 63"/>
          <p:cNvSpPr>
            <a:spLocks noChangeArrowheads="1"/>
          </p:cNvSpPr>
          <p:nvPr/>
        </p:nvSpPr>
        <p:spPr bwMode="auto">
          <a:xfrm>
            <a:off x="8058150" y="2762251"/>
            <a:ext cx="75180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21.9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8" name="Rectangle 64"/>
          <p:cNvSpPr>
            <a:spLocks noChangeArrowheads="1"/>
          </p:cNvSpPr>
          <p:nvPr/>
        </p:nvSpPr>
        <p:spPr bwMode="auto">
          <a:xfrm>
            <a:off x="1266825" y="3589338"/>
            <a:ext cx="75982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9" name="Rectangle 65"/>
          <p:cNvSpPr>
            <a:spLocks noChangeArrowheads="1"/>
          </p:cNvSpPr>
          <p:nvPr/>
        </p:nvSpPr>
        <p:spPr bwMode="auto">
          <a:xfrm>
            <a:off x="1393825" y="3994151"/>
            <a:ext cx="52738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109.5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0" name="Rectangle 66"/>
          <p:cNvSpPr>
            <a:spLocks noChangeArrowheads="1"/>
          </p:cNvSpPr>
          <p:nvPr/>
        </p:nvSpPr>
        <p:spPr bwMode="auto">
          <a:xfrm>
            <a:off x="1284288" y="4195763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38.5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1" name="Rectangle 67"/>
          <p:cNvSpPr>
            <a:spLocks noChangeArrowheads="1"/>
          </p:cNvSpPr>
          <p:nvPr/>
        </p:nvSpPr>
        <p:spPr bwMode="auto">
          <a:xfrm>
            <a:off x="1284288" y="2762251"/>
            <a:ext cx="73257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41.4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2" name="Rectangle 68"/>
          <p:cNvSpPr>
            <a:spLocks noChangeArrowheads="1"/>
          </p:cNvSpPr>
          <p:nvPr/>
        </p:nvSpPr>
        <p:spPr bwMode="auto">
          <a:xfrm>
            <a:off x="3789363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3" name="Rectangle 69"/>
          <p:cNvSpPr>
            <a:spLocks noChangeArrowheads="1"/>
          </p:cNvSpPr>
          <p:nvPr/>
        </p:nvSpPr>
        <p:spPr bwMode="auto">
          <a:xfrm>
            <a:off x="3949700" y="2560638"/>
            <a:ext cx="45044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87.5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4" name="Rectangle 70"/>
          <p:cNvSpPr>
            <a:spLocks noChangeArrowheads="1"/>
          </p:cNvSpPr>
          <p:nvPr/>
        </p:nvSpPr>
        <p:spPr bwMode="auto">
          <a:xfrm>
            <a:off x="3814763" y="2762251"/>
            <a:ext cx="74219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31.4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5" name="Line 71"/>
          <p:cNvSpPr>
            <a:spLocks noChangeShapeType="1"/>
          </p:cNvSpPr>
          <p:nvPr/>
        </p:nvSpPr>
        <p:spPr bwMode="auto">
          <a:xfrm>
            <a:off x="136525" y="3335338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72"/>
          <p:cNvSpPr>
            <a:spLocks noChangeArrowheads="1"/>
          </p:cNvSpPr>
          <p:nvPr/>
        </p:nvSpPr>
        <p:spPr bwMode="auto">
          <a:xfrm>
            <a:off x="136525" y="3335338"/>
            <a:ext cx="890746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73"/>
          <p:cNvSpPr>
            <a:spLocks noChangeShapeType="1"/>
          </p:cNvSpPr>
          <p:nvPr/>
        </p:nvSpPr>
        <p:spPr bwMode="auto">
          <a:xfrm>
            <a:off x="136525" y="3352801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74"/>
          <p:cNvSpPr>
            <a:spLocks noChangeArrowheads="1"/>
          </p:cNvSpPr>
          <p:nvPr/>
        </p:nvSpPr>
        <p:spPr bwMode="auto">
          <a:xfrm>
            <a:off x="136525" y="3352801"/>
            <a:ext cx="890746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75"/>
          <p:cNvSpPr>
            <a:spLocks noChangeArrowheads="1"/>
          </p:cNvSpPr>
          <p:nvPr/>
        </p:nvSpPr>
        <p:spPr bwMode="auto">
          <a:xfrm>
            <a:off x="7099300" y="2176463"/>
            <a:ext cx="590550" cy="1062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Freeform 76"/>
          <p:cNvSpPr>
            <a:spLocks/>
          </p:cNvSpPr>
          <p:nvPr/>
        </p:nvSpPr>
        <p:spPr bwMode="auto">
          <a:xfrm>
            <a:off x="7156450" y="2273301"/>
            <a:ext cx="485775" cy="882650"/>
          </a:xfrm>
          <a:custGeom>
            <a:avLst/>
            <a:gdLst>
              <a:gd name="T0" fmla="*/ 306 w 306"/>
              <a:gd name="T1" fmla="*/ 266 h 556"/>
              <a:gd name="T2" fmla="*/ 167 w 306"/>
              <a:gd name="T3" fmla="*/ 0 h 556"/>
              <a:gd name="T4" fmla="*/ 167 w 306"/>
              <a:gd name="T5" fmla="*/ 91 h 556"/>
              <a:gd name="T6" fmla="*/ 0 w 306"/>
              <a:gd name="T7" fmla="*/ 91 h 556"/>
              <a:gd name="T8" fmla="*/ 0 w 306"/>
              <a:gd name="T9" fmla="*/ 481 h 556"/>
              <a:gd name="T10" fmla="*/ 167 w 306"/>
              <a:gd name="T11" fmla="*/ 481 h 556"/>
              <a:gd name="T12" fmla="*/ 167 w 306"/>
              <a:gd name="T13" fmla="*/ 556 h 556"/>
              <a:gd name="T14" fmla="*/ 167 w 306"/>
              <a:gd name="T15" fmla="*/ 556 h 556"/>
              <a:gd name="T16" fmla="*/ 306 w 306"/>
              <a:gd name="T17" fmla="*/ 266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6" h="556">
                <a:moveTo>
                  <a:pt x="306" y="266"/>
                </a:moveTo>
                <a:lnTo>
                  <a:pt x="167" y="0"/>
                </a:lnTo>
                <a:lnTo>
                  <a:pt x="167" y="91"/>
                </a:lnTo>
                <a:lnTo>
                  <a:pt x="0" y="91"/>
                </a:lnTo>
                <a:lnTo>
                  <a:pt x="0" y="481"/>
                </a:lnTo>
                <a:lnTo>
                  <a:pt x="167" y="481"/>
                </a:lnTo>
                <a:lnTo>
                  <a:pt x="167" y="556"/>
                </a:lnTo>
                <a:lnTo>
                  <a:pt x="167" y="556"/>
                </a:lnTo>
                <a:lnTo>
                  <a:pt x="306" y="266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" name="Line 77"/>
          <p:cNvSpPr>
            <a:spLocks noChangeShapeType="1"/>
          </p:cNvSpPr>
          <p:nvPr/>
        </p:nvSpPr>
        <p:spPr bwMode="auto">
          <a:xfrm flipH="1" flipV="1">
            <a:off x="7421563" y="2273301"/>
            <a:ext cx="220663" cy="4222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Line 78"/>
          <p:cNvSpPr>
            <a:spLocks noChangeShapeType="1"/>
          </p:cNvSpPr>
          <p:nvPr/>
        </p:nvSpPr>
        <p:spPr bwMode="auto">
          <a:xfrm>
            <a:off x="7421563" y="2273301"/>
            <a:ext cx="0" cy="1444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Line 79"/>
          <p:cNvSpPr>
            <a:spLocks noChangeShapeType="1"/>
          </p:cNvSpPr>
          <p:nvPr/>
        </p:nvSpPr>
        <p:spPr bwMode="auto">
          <a:xfrm flipH="1">
            <a:off x="7156450" y="2417764"/>
            <a:ext cx="2651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Line 80"/>
          <p:cNvSpPr>
            <a:spLocks noChangeShapeType="1"/>
          </p:cNvSpPr>
          <p:nvPr/>
        </p:nvSpPr>
        <p:spPr bwMode="auto">
          <a:xfrm>
            <a:off x="7156450" y="2417764"/>
            <a:ext cx="0" cy="6191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Line 81"/>
          <p:cNvSpPr>
            <a:spLocks noChangeShapeType="1"/>
          </p:cNvSpPr>
          <p:nvPr/>
        </p:nvSpPr>
        <p:spPr bwMode="auto">
          <a:xfrm>
            <a:off x="7156450" y="3036889"/>
            <a:ext cx="2651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Line 82"/>
          <p:cNvSpPr>
            <a:spLocks noChangeShapeType="1"/>
          </p:cNvSpPr>
          <p:nvPr/>
        </p:nvSpPr>
        <p:spPr bwMode="auto">
          <a:xfrm>
            <a:off x="7421563" y="3036889"/>
            <a:ext cx="0" cy="1190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Line 83"/>
          <p:cNvSpPr>
            <a:spLocks noChangeShapeType="1"/>
          </p:cNvSpPr>
          <p:nvPr/>
        </p:nvSpPr>
        <p:spPr bwMode="auto">
          <a:xfrm flipV="1">
            <a:off x="7421563" y="2695576"/>
            <a:ext cx="220663" cy="4603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85"/>
          <p:cNvSpPr>
            <a:spLocks noEditPoints="1"/>
          </p:cNvSpPr>
          <p:nvPr/>
        </p:nvSpPr>
        <p:spPr bwMode="auto">
          <a:xfrm>
            <a:off x="7091363" y="2168526"/>
            <a:ext cx="608013" cy="1079500"/>
          </a:xfrm>
          <a:custGeom>
            <a:avLst/>
            <a:gdLst>
              <a:gd name="T0" fmla="*/ 0 w 383"/>
              <a:gd name="T1" fmla="*/ 0 h 680"/>
              <a:gd name="T2" fmla="*/ 383 w 383"/>
              <a:gd name="T3" fmla="*/ 0 h 680"/>
              <a:gd name="T4" fmla="*/ 383 w 383"/>
              <a:gd name="T5" fmla="*/ 680 h 680"/>
              <a:gd name="T6" fmla="*/ 0 w 383"/>
              <a:gd name="T7" fmla="*/ 680 h 680"/>
              <a:gd name="T8" fmla="*/ 0 w 383"/>
              <a:gd name="T9" fmla="*/ 0 h 680"/>
              <a:gd name="T10" fmla="*/ 5 w 383"/>
              <a:gd name="T11" fmla="*/ 677 h 680"/>
              <a:gd name="T12" fmla="*/ 3 w 383"/>
              <a:gd name="T13" fmla="*/ 674 h 680"/>
              <a:gd name="T14" fmla="*/ 380 w 383"/>
              <a:gd name="T15" fmla="*/ 674 h 680"/>
              <a:gd name="T16" fmla="*/ 377 w 383"/>
              <a:gd name="T17" fmla="*/ 677 h 680"/>
              <a:gd name="T18" fmla="*/ 377 w 383"/>
              <a:gd name="T19" fmla="*/ 3 h 680"/>
              <a:gd name="T20" fmla="*/ 380 w 383"/>
              <a:gd name="T21" fmla="*/ 5 h 680"/>
              <a:gd name="T22" fmla="*/ 3 w 383"/>
              <a:gd name="T23" fmla="*/ 5 h 680"/>
              <a:gd name="T24" fmla="*/ 5 w 383"/>
              <a:gd name="T25" fmla="*/ 3 h 680"/>
              <a:gd name="T26" fmla="*/ 5 w 383"/>
              <a:gd name="T27" fmla="*/ 677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3" h="680">
                <a:moveTo>
                  <a:pt x="0" y="0"/>
                </a:moveTo>
                <a:lnTo>
                  <a:pt x="383" y="0"/>
                </a:lnTo>
                <a:lnTo>
                  <a:pt x="383" y="680"/>
                </a:lnTo>
                <a:lnTo>
                  <a:pt x="0" y="680"/>
                </a:lnTo>
                <a:lnTo>
                  <a:pt x="0" y="0"/>
                </a:lnTo>
                <a:close/>
                <a:moveTo>
                  <a:pt x="5" y="677"/>
                </a:moveTo>
                <a:lnTo>
                  <a:pt x="3" y="674"/>
                </a:lnTo>
                <a:lnTo>
                  <a:pt x="380" y="674"/>
                </a:lnTo>
                <a:lnTo>
                  <a:pt x="377" y="677"/>
                </a:lnTo>
                <a:lnTo>
                  <a:pt x="377" y="3"/>
                </a:lnTo>
                <a:lnTo>
                  <a:pt x="380" y="5"/>
                </a:lnTo>
                <a:lnTo>
                  <a:pt x="3" y="5"/>
                </a:lnTo>
                <a:lnTo>
                  <a:pt x="5" y="3"/>
                </a:lnTo>
                <a:lnTo>
                  <a:pt x="5" y="67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6"/>
          <p:cNvSpPr>
            <a:spLocks noChangeArrowheads="1"/>
          </p:cNvSpPr>
          <p:nvPr/>
        </p:nvSpPr>
        <p:spPr bwMode="auto">
          <a:xfrm>
            <a:off x="7099300" y="3408363"/>
            <a:ext cx="625475" cy="1044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" name="Freeform 87"/>
          <p:cNvSpPr>
            <a:spLocks/>
          </p:cNvSpPr>
          <p:nvPr/>
        </p:nvSpPr>
        <p:spPr bwMode="auto">
          <a:xfrm>
            <a:off x="7153275" y="3503613"/>
            <a:ext cx="523875" cy="866775"/>
          </a:xfrm>
          <a:custGeom>
            <a:avLst/>
            <a:gdLst>
              <a:gd name="T0" fmla="*/ 0 w 330"/>
              <a:gd name="T1" fmla="*/ 261 h 546"/>
              <a:gd name="T2" fmla="*/ 150 w 330"/>
              <a:gd name="T3" fmla="*/ 0 h 546"/>
              <a:gd name="T4" fmla="*/ 150 w 330"/>
              <a:gd name="T5" fmla="*/ 89 h 546"/>
              <a:gd name="T6" fmla="*/ 330 w 330"/>
              <a:gd name="T7" fmla="*/ 89 h 546"/>
              <a:gd name="T8" fmla="*/ 330 w 330"/>
              <a:gd name="T9" fmla="*/ 473 h 546"/>
              <a:gd name="T10" fmla="*/ 150 w 330"/>
              <a:gd name="T11" fmla="*/ 473 h 546"/>
              <a:gd name="T12" fmla="*/ 150 w 330"/>
              <a:gd name="T13" fmla="*/ 546 h 546"/>
              <a:gd name="T14" fmla="*/ 150 w 330"/>
              <a:gd name="T15" fmla="*/ 546 h 546"/>
              <a:gd name="T16" fmla="*/ 0 w 330"/>
              <a:gd name="T17" fmla="*/ 261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" h="546">
                <a:moveTo>
                  <a:pt x="0" y="261"/>
                </a:moveTo>
                <a:lnTo>
                  <a:pt x="150" y="0"/>
                </a:lnTo>
                <a:lnTo>
                  <a:pt x="150" y="89"/>
                </a:lnTo>
                <a:lnTo>
                  <a:pt x="330" y="89"/>
                </a:lnTo>
                <a:lnTo>
                  <a:pt x="330" y="473"/>
                </a:lnTo>
                <a:lnTo>
                  <a:pt x="150" y="473"/>
                </a:lnTo>
                <a:lnTo>
                  <a:pt x="150" y="546"/>
                </a:lnTo>
                <a:lnTo>
                  <a:pt x="150" y="546"/>
                </a:lnTo>
                <a:lnTo>
                  <a:pt x="0" y="26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Line 88"/>
          <p:cNvSpPr>
            <a:spLocks noChangeShapeType="1"/>
          </p:cNvSpPr>
          <p:nvPr/>
        </p:nvSpPr>
        <p:spPr bwMode="auto">
          <a:xfrm flipV="1">
            <a:off x="7153275" y="3503613"/>
            <a:ext cx="238125" cy="41433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Line 89"/>
          <p:cNvSpPr>
            <a:spLocks noChangeShapeType="1"/>
          </p:cNvSpPr>
          <p:nvPr/>
        </p:nvSpPr>
        <p:spPr bwMode="auto">
          <a:xfrm>
            <a:off x="7391400" y="3503613"/>
            <a:ext cx="0" cy="1412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Line 90"/>
          <p:cNvSpPr>
            <a:spLocks noChangeShapeType="1"/>
          </p:cNvSpPr>
          <p:nvPr/>
        </p:nvSpPr>
        <p:spPr bwMode="auto">
          <a:xfrm>
            <a:off x="7391400" y="3644901"/>
            <a:ext cx="285750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Line 91"/>
          <p:cNvSpPr>
            <a:spLocks noChangeShapeType="1"/>
          </p:cNvSpPr>
          <p:nvPr/>
        </p:nvSpPr>
        <p:spPr bwMode="auto">
          <a:xfrm>
            <a:off x="7677150" y="3644901"/>
            <a:ext cx="0" cy="6096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Line 92"/>
          <p:cNvSpPr>
            <a:spLocks noChangeShapeType="1"/>
          </p:cNvSpPr>
          <p:nvPr/>
        </p:nvSpPr>
        <p:spPr bwMode="auto">
          <a:xfrm flipH="1">
            <a:off x="7391400" y="4254501"/>
            <a:ext cx="285750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Line 93"/>
          <p:cNvSpPr>
            <a:spLocks noChangeShapeType="1"/>
          </p:cNvSpPr>
          <p:nvPr/>
        </p:nvSpPr>
        <p:spPr bwMode="auto">
          <a:xfrm>
            <a:off x="7391400" y="4254501"/>
            <a:ext cx="0" cy="1158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Line 94"/>
          <p:cNvSpPr>
            <a:spLocks noChangeShapeType="1"/>
          </p:cNvSpPr>
          <p:nvPr/>
        </p:nvSpPr>
        <p:spPr bwMode="auto">
          <a:xfrm flipH="1" flipV="1">
            <a:off x="7153275" y="3917951"/>
            <a:ext cx="238125" cy="45243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96"/>
          <p:cNvSpPr>
            <a:spLocks noEditPoints="1"/>
          </p:cNvSpPr>
          <p:nvPr/>
        </p:nvSpPr>
        <p:spPr bwMode="auto">
          <a:xfrm>
            <a:off x="7091363" y="3398838"/>
            <a:ext cx="641350" cy="1062038"/>
          </a:xfrm>
          <a:custGeom>
            <a:avLst/>
            <a:gdLst>
              <a:gd name="T0" fmla="*/ 0 w 404"/>
              <a:gd name="T1" fmla="*/ 0 h 669"/>
              <a:gd name="T2" fmla="*/ 404 w 404"/>
              <a:gd name="T3" fmla="*/ 0 h 669"/>
              <a:gd name="T4" fmla="*/ 404 w 404"/>
              <a:gd name="T5" fmla="*/ 669 h 669"/>
              <a:gd name="T6" fmla="*/ 0 w 404"/>
              <a:gd name="T7" fmla="*/ 669 h 669"/>
              <a:gd name="T8" fmla="*/ 0 w 404"/>
              <a:gd name="T9" fmla="*/ 0 h 669"/>
              <a:gd name="T10" fmla="*/ 5 w 404"/>
              <a:gd name="T11" fmla="*/ 667 h 669"/>
              <a:gd name="T12" fmla="*/ 3 w 404"/>
              <a:gd name="T13" fmla="*/ 664 h 669"/>
              <a:gd name="T14" fmla="*/ 401 w 404"/>
              <a:gd name="T15" fmla="*/ 664 h 669"/>
              <a:gd name="T16" fmla="*/ 399 w 404"/>
              <a:gd name="T17" fmla="*/ 667 h 669"/>
              <a:gd name="T18" fmla="*/ 399 w 404"/>
              <a:gd name="T19" fmla="*/ 3 h 669"/>
              <a:gd name="T20" fmla="*/ 401 w 404"/>
              <a:gd name="T21" fmla="*/ 6 h 669"/>
              <a:gd name="T22" fmla="*/ 3 w 404"/>
              <a:gd name="T23" fmla="*/ 6 h 669"/>
              <a:gd name="T24" fmla="*/ 5 w 404"/>
              <a:gd name="T25" fmla="*/ 3 h 669"/>
              <a:gd name="T26" fmla="*/ 5 w 404"/>
              <a:gd name="T27" fmla="*/ 667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4" h="669">
                <a:moveTo>
                  <a:pt x="0" y="0"/>
                </a:moveTo>
                <a:lnTo>
                  <a:pt x="404" y="0"/>
                </a:lnTo>
                <a:lnTo>
                  <a:pt x="404" y="669"/>
                </a:lnTo>
                <a:lnTo>
                  <a:pt x="0" y="669"/>
                </a:lnTo>
                <a:lnTo>
                  <a:pt x="0" y="0"/>
                </a:lnTo>
                <a:close/>
                <a:moveTo>
                  <a:pt x="5" y="667"/>
                </a:moveTo>
                <a:lnTo>
                  <a:pt x="3" y="664"/>
                </a:lnTo>
                <a:lnTo>
                  <a:pt x="401" y="664"/>
                </a:lnTo>
                <a:lnTo>
                  <a:pt x="399" y="667"/>
                </a:lnTo>
                <a:lnTo>
                  <a:pt x="399" y="3"/>
                </a:lnTo>
                <a:lnTo>
                  <a:pt x="401" y="6"/>
                </a:lnTo>
                <a:lnTo>
                  <a:pt x="3" y="6"/>
                </a:lnTo>
                <a:lnTo>
                  <a:pt x="5" y="3"/>
                </a:lnTo>
                <a:lnTo>
                  <a:pt x="5" y="66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97"/>
          <p:cNvSpPr>
            <a:spLocks noChangeArrowheads="1"/>
          </p:cNvSpPr>
          <p:nvPr/>
        </p:nvSpPr>
        <p:spPr bwMode="auto">
          <a:xfrm>
            <a:off x="3489325" y="3416301"/>
            <a:ext cx="750888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Freeform 98"/>
          <p:cNvSpPr>
            <a:spLocks/>
          </p:cNvSpPr>
          <p:nvPr/>
        </p:nvSpPr>
        <p:spPr bwMode="auto">
          <a:xfrm>
            <a:off x="3552825" y="3511551"/>
            <a:ext cx="631825" cy="876300"/>
          </a:xfrm>
          <a:custGeom>
            <a:avLst/>
            <a:gdLst>
              <a:gd name="T0" fmla="*/ 0 w 398"/>
              <a:gd name="T1" fmla="*/ 264 h 552"/>
              <a:gd name="T2" fmla="*/ 181 w 398"/>
              <a:gd name="T3" fmla="*/ 0 h 552"/>
              <a:gd name="T4" fmla="*/ 181 w 398"/>
              <a:gd name="T5" fmla="*/ 91 h 552"/>
              <a:gd name="T6" fmla="*/ 398 w 398"/>
              <a:gd name="T7" fmla="*/ 91 h 552"/>
              <a:gd name="T8" fmla="*/ 398 w 398"/>
              <a:gd name="T9" fmla="*/ 477 h 552"/>
              <a:gd name="T10" fmla="*/ 181 w 398"/>
              <a:gd name="T11" fmla="*/ 477 h 552"/>
              <a:gd name="T12" fmla="*/ 181 w 398"/>
              <a:gd name="T13" fmla="*/ 552 h 552"/>
              <a:gd name="T14" fmla="*/ 181 w 398"/>
              <a:gd name="T15" fmla="*/ 552 h 552"/>
              <a:gd name="T16" fmla="*/ 0 w 398"/>
              <a:gd name="T17" fmla="*/ 264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8" h="552">
                <a:moveTo>
                  <a:pt x="0" y="264"/>
                </a:moveTo>
                <a:lnTo>
                  <a:pt x="181" y="0"/>
                </a:lnTo>
                <a:lnTo>
                  <a:pt x="181" y="91"/>
                </a:lnTo>
                <a:lnTo>
                  <a:pt x="398" y="91"/>
                </a:lnTo>
                <a:lnTo>
                  <a:pt x="398" y="477"/>
                </a:lnTo>
                <a:lnTo>
                  <a:pt x="181" y="477"/>
                </a:lnTo>
                <a:lnTo>
                  <a:pt x="181" y="552"/>
                </a:lnTo>
                <a:lnTo>
                  <a:pt x="181" y="552"/>
                </a:lnTo>
                <a:lnTo>
                  <a:pt x="0" y="264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Line 99"/>
          <p:cNvSpPr>
            <a:spLocks noChangeShapeType="1"/>
          </p:cNvSpPr>
          <p:nvPr/>
        </p:nvSpPr>
        <p:spPr bwMode="auto">
          <a:xfrm flipV="1">
            <a:off x="3552825" y="3511551"/>
            <a:ext cx="287338" cy="4191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" name="Line 100"/>
          <p:cNvSpPr>
            <a:spLocks noChangeShapeType="1"/>
          </p:cNvSpPr>
          <p:nvPr/>
        </p:nvSpPr>
        <p:spPr bwMode="auto">
          <a:xfrm>
            <a:off x="3840163" y="3511551"/>
            <a:ext cx="0" cy="1444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Line 101"/>
          <p:cNvSpPr>
            <a:spLocks noChangeShapeType="1"/>
          </p:cNvSpPr>
          <p:nvPr/>
        </p:nvSpPr>
        <p:spPr bwMode="auto">
          <a:xfrm>
            <a:off x="3840163" y="3656014"/>
            <a:ext cx="3444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" name="Line 102"/>
          <p:cNvSpPr>
            <a:spLocks noChangeShapeType="1"/>
          </p:cNvSpPr>
          <p:nvPr/>
        </p:nvSpPr>
        <p:spPr bwMode="auto">
          <a:xfrm>
            <a:off x="4184650" y="3656014"/>
            <a:ext cx="0" cy="6127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Line 103"/>
          <p:cNvSpPr>
            <a:spLocks noChangeShapeType="1"/>
          </p:cNvSpPr>
          <p:nvPr/>
        </p:nvSpPr>
        <p:spPr bwMode="auto">
          <a:xfrm flipH="1">
            <a:off x="3840163" y="4268789"/>
            <a:ext cx="3444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Line 104"/>
          <p:cNvSpPr>
            <a:spLocks noChangeShapeType="1"/>
          </p:cNvSpPr>
          <p:nvPr/>
        </p:nvSpPr>
        <p:spPr bwMode="auto">
          <a:xfrm>
            <a:off x="3840163" y="4268789"/>
            <a:ext cx="0" cy="1190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Line 105"/>
          <p:cNvSpPr>
            <a:spLocks noChangeShapeType="1"/>
          </p:cNvSpPr>
          <p:nvPr/>
        </p:nvSpPr>
        <p:spPr bwMode="auto">
          <a:xfrm flipH="1" flipV="1">
            <a:off x="3552825" y="3930651"/>
            <a:ext cx="287338" cy="4572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07"/>
          <p:cNvSpPr>
            <a:spLocks noEditPoints="1"/>
          </p:cNvSpPr>
          <p:nvPr/>
        </p:nvSpPr>
        <p:spPr bwMode="auto">
          <a:xfrm>
            <a:off x="3481388" y="3408363"/>
            <a:ext cx="766763" cy="1069975"/>
          </a:xfrm>
          <a:custGeom>
            <a:avLst/>
            <a:gdLst>
              <a:gd name="T0" fmla="*/ 0 w 483"/>
              <a:gd name="T1" fmla="*/ 0 h 674"/>
              <a:gd name="T2" fmla="*/ 483 w 483"/>
              <a:gd name="T3" fmla="*/ 0 h 674"/>
              <a:gd name="T4" fmla="*/ 483 w 483"/>
              <a:gd name="T5" fmla="*/ 674 h 674"/>
              <a:gd name="T6" fmla="*/ 0 w 483"/>
              <a:gd name="T7" fmla="*/ 674 h 674"/>
              <a:gd name="T8" fmla="*/ 0 w 483"/>
              <a:gd name="T9" fmla="*/ 0 h 674"/>
              <a:gd name="T10" fmla="*/ 5 w 483"/>
              <a:gd name="T11" fmla="*/ 671 h 674"/>
              <a:gd name="T12" fmla="*/ 3 w 483"/>
              <a:gd name="T13" fmla="*/ 669 h 674"/>
              <a:gd name="T14" fmla="*/ 481 w 483"/>
              <a:gd name="T15" fmla="*/ 669 h 674"/>
              <a:gd name="T16" fmla="*/ 478 w 483"/>
              <a:gd name="T17" fmla="*/ 671 h 674"/>
              <a:gd name="T18" fmla="*/ 478 w 483"/>
              <a:gd name="T19" fmla="*/ 2 h 674"/>
              <a:gd name="T20" fmla="*/ 481 w 483"/>
              <a:gd name="T21" fmla="*/ 5 h 674"/>
              <a:gd name="T22" fmla="*/ 3 w 483"/>
              <a:gd name="T23" fmla="*/ 5 h 674"/>
              <a:gd name="T24" fmla="*/ 5 w 483"/>
              <a:gd name="T25" fmla="*/ 2 h 674"/>
              <a:gd name="T26" fmla="*/ 5 w 483"/>
              <a:gd name="T27" fmla="*/ 671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3" h="674">
                <a:moveTo>
                  <a:pt x="0" y="0"/>
                </a:moveTo>
                <a:lnTo>
                  <a:pt x="483" y="0"/>
                </a:lnTo>
                <a:lnTo>
                  <a:pt x="483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1"/>
                </a:moveTo>
                <a:lnTo>
                  <a:pt x="3" y="669"/>
                </a:lnTo>
                <a:lnTo>
                  <a:pt x="481" y="669"/>
                </a:lnTo>
                <a:lnTo>
                  <a:pt x="478" y="671"/>
                </a:lnTo>
                <a:lnTo>
                  <a:pt x="478" y="2"/>
                </a:lnTo>
                <a:lnTo>
                  <a:pt x="481" y="5"/>
                </a:lnTo>
                <a:lnTo>
                  <a:pt x="3" y="5"/>
                </a:lnTo>
                <a:lnTo>
                  <a:pt x="5" y="2"/>
                </a:lnTo>
                <a:lnTo>
                  <a:pt x="5" y="67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108"/>
          <p:cNvSpPr>
            <a:spLocks noChangeArrowheads="1"/>
          </p:cNvSpPr>
          <p:nvPr/>
        </p:nvSpPr>
        <p:spPr bwMode="auto">
          <a:xfrm>
            <a:off x="284163" y="2176463"/>
            <a:ext cx="590550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Freeform 109"/>
          <p:cNvSpPr>
            <a:spLocks/>
          </p:cNvSpPr>
          <p:nvPr/>
        </p:nvSpPr>
        <p:spPr bwMode="auto">
          <a:xfrm>
            <a:off x="339725" y="2273301"/>
            <a:ext cx="487363" cy="874713"/>
          </a:xfrm>
          <a:custGeom>
            <a:avLst/>
            <a:gdLst>
              <a:gd name="T0" fmla="*/ 307 w 307"/>
              <a:gd name="T1" fmla="*/ 263 h 551"/>
              <a:gd name="T2" fmla="*/ 167 w 307"/>
              <a:gd name="T3" fmla="*/ 0 h 551"/>
              <a:gd name="T4" fmla="*/ 167 w 307"/>
              <a:gd name="T5" fmla="*/ 90 h 551"/>
              <a:gd name="T6" fmla="*/ 0 w 307"/>
              <a:gd name="T7" fmla="*/ 90 h 551"/>
              <a:gd name="T8" fmla="*/ 0 w 307"/>
              <a:gd name="T9" fmla="*/ 477 h 551"/>
              <a:gd name="T10" fmla="*/ 167 w 307"/>
              <a:gd name="T11" fmla="*/ 477 h 551"/>
              <a:gd name="T12" fmla="*/ 167 w 307"/>
              <a:gd name="T13" fmla="*/ 551 h 551"/>
              <a:gd name="T14" fmla="*/ 167 w 307"/>
              <a:gd name="T15" fmla="*/ 551 h 551"/>
              <a:gd name="T16" fmla="*/ 307 w 307"/>
              <a:gd name="T17" fmla="*/ 263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7" h="551">
                <a:moveTo>
                  <a:pt x="307" y="263"/>
                </a:moveTo>
                <a:lnTo>
                  <a:pt x="167" y="0"/>
                </a:lnTo>
                <a:lnTo>
                  <a:pt x="167" y="90"/>
                </a:lnTo>
                <a:lnTo>
                  <a:pt x="0" y="90"/>
                </a:lnTo>
                <a:lnTo>
                  <a:pt x="0" y="477"/>
                </a:lnTo>
                <a:lnTo>
                  <a:pt x="167" y="477"/>
                </a:lnTo>
                <a:lnTo>
                  <a:pt x="167" y="551"/>
                </a:lnTo>
                <a:lnTo>
                  <a:pt x="167" y="551"/>
                </a:lnTo>
                <a:lnTo>
                  <a:pt x="307" y="26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Line 110"/>
          <p:cNvSpPr>
            <a:spLocks noChangeShapeType="1"/>
          </p:cNvSpPr>
          <p:nvPr/>
        </p:nvSpPr>
        <p:spPr bwMode="auto">
          <a:xfrm flipH="1" flipV="1">
            <a:off x="604838" y="2273301"/>
            <a:ext cx="222250" cy="417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Line 111"/>
          <p:cNvSpPr>
            <a:spLocks noChangeShapeType="1"/>
          </p:cNvSpPr>
          <p:nvPr/>
        </p:nvSpPr>
        <p:spPr bwMode="auto">
          <a:xfrm>
            <a:off x="604838" y="2273301"/>
            <a:ext cx="0" cy="142875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Line 112"/>
          <p:cNvSpPr>
            <a:spLocks noChangeShapeType="1"/>
          </p:cNvSpPr>
          <p:nvPr/>
        </p:nvSpPr>
        <p:spPr bwMode="auto">
          <a:xfrm flipH="1">
            <a:off x="339725" y="2416176"/>
            <a:ext cx="26511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" name="Line 113"/>
          <p:cNvSpPr>
            <a:spLocks noChangeShapeType="1"/>
          </p:cNvSpPr>
          <p:nvPr/>
        </p:nvSpPr>
        <p:spPr bwMode="auto">
          <a:xfrm>
            <a:off x="339725" y="2416176"/>
            <a:ext cx="0" cy="6143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Line 114"/>
          <p:cNvSpPr>
            <a:spLocks noChangeShapeType="1"/>
          </p:cNvSpPr>
          <p:nvPr/>
        </p:nvSpPr>
        <p:spPr bwMode="auto">
          <a:xfrm>
            <a:off x="339725" y="3030539"/>
            <a:ext cx="26511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" name="Line 115"/>
          <p:cNvSpPr>
            <a:spLocks noChangeShapeType="1"/>
          </p:cNvSpPr>
          <p:nvPr/>
        </p:nvSpPr>
        <p:spPr bwMode="auto">
          <a:xfrm>
            <a:off x="604838" y="3030539"/>
            <a:ext cx="0" cy="117475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Line 116"/>
          <p:cNvSpPr>
            <a:spLocks noChangeShapeType="1"/>
          </p:cNvSpPr>
          <p:nvPr/>
        </p:nvSpPr>
        <p:spPr bwMode="auto">
          <a:xfrm flipV="1">
            <a:off x="604838" y="2690814"/>
            <a:ext cx="222250" cy="45720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118"/>
          <p:cNvSpPr>
            <a:spLocks noEditPoints="1"/>
          </p:cNvSpPr>
          <p:nvPr/>
        </p:nvSpPr>
        <p:spPr bwMode="auto">
          <a:xfrm>
            <a:off x="276225" y="2168526"/>
            <a:ext cx="606425" cy="1069975"/>
          </a:xfrm>
          <a:custGeom>
            <a:avLst/>
            <a:gdLst>
              <a:gd name="T0" fmla="*/ 0 w 382"/>
              <a:gd name="T1" fmla="*/ 0 h 674"/>
              <a:gd name="T2" fmla="*/ 382 w 382"/>
              <a:gd name="T3" fmla="*/ 0 h 674"/>
              <a:gd name="T4" fmla="*/ 382 w 382"/>
              <a:gd name="T5" fmla="*/ 674 h 674"/>
              <a:gd name="T6" fmla="*/ 0 w 382"/>
              <a:gd name="T7" fmla="*/ 674 h 674"/>
              <a:gd name="T8" fmla="*/ 0 w 382"/>
              <a:gd name="T9" fmla="*/ 0 h 674"/>
              <a:gd name="T10" fmla="*/ 5 w 382"/>
              <a:gd name="T11" fmla="*/ 672 h 674"/>
              <a:gd name="T12" fmla="*/ 2 w 382"/>
              <a:gd name="T13" fmla="*/ 669 h 674"/>
              <a:gd name="T14" fmla="*/ 380 w 382"/>
              <a:gd name="T15" fmla="*/ 669 h 674"/>
              <a:gd name="T16" fmla="*/ 377 w 382"/>
              <a:gd name="T17" fmla="*/ 672 h 674"/>
              <a:gd name="T18" fmla="*/ 377 w 382"/>
              <a:gd name="T19" fmla="*/ 3 h 674"/>
              <a:gd name="T20" fmla="*/ 380 w 382"/>
              <a:gd name="T21" fmla="*/ 5 h 674"/>
              <a:gd name="T22" fmla="*/ 2 w 382"/>
              <a:gd name="T23" fmla="*/ 5 h 674"/>
              <a:gd name="T24" fmla="*/ 5 w 382"/>
              <a:gd name="T25" fmla="*/ 3 h 674"/>
              <a:gd name="T26" fmla="*/ 5 w 382"/>
              <a:gd name="T27" fmla="*/ 672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74">
                <a:moveTo>
                  <a:pt x="0" y="0"/>
                </a:moveTo>
                <a:lnTo>
                  <a:pt x="382" y="0"/>
                </a:lnTo>
                <a:lnTo>
                  <a:pt x="382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2"/>
                </a:moveTo>
                <a:lnTo>
                  <a:pt x="2" y="669"/>
                </a:lnTo>
                <a:lnTo>
                  <a:pt x="380" y="669"/>
                </a:lnTo>
                <a:lnTo>
                  <a:pt x="377" y="672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7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119"/>
          <p:cNvSpPr>
            <a:spLocks noChangeArrowheads="1"/>
          </p:cNvSpPr>
          <p:nvPr/>
        </p:nvSpPr>
        <p:spPr bwMode="auto">
          <a:xfrm>
            <a:off x="2368550" y="2201863"/>
            <a:ext cx="471488" cy="23193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Line 120"/>
          <p:cNvSpPr>
            <a:spLocks noChangeShapeType="1"/>
          </p:cNvSpPr>
          <p:nvPr/>
        </p:nvSpPr>
        <p:spPr bwMode="auto">
          <a:xfrm>
            <a:off x="2406650" y="3260726"/>
            <a:ext cx="395288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Rectangle 121"/>
          <p:cNvSpPr>
            <a:spLocks noChangeArrowheads="1"/>
          </p:cNvSpPr>
          <p:nvPr/>
        </p:nvSpPr>
        <p:spPr bwMode="auto">
          <a:xfrm>
            <a:off x="2505075" y="2282826"/>
            <a:ext cx="187325" cy="2170113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Rectangle 122"/>
          <p:cNvSpPr>
            <a:spLocks noChangeArrowheads="1"/>
          </p:cNvSpPr>
          <p:nvPr/>
        </p:nvSpPr>
        <p:spPr bwMode="auto">
          <a:xfrm>
            <a:off x="2505075" y="2282826"/>
            <a:ext cx="187325" cy="2170113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Line 123"/>
          <p:cNvSpPr>
            <a:spLocks noChangeShapeType="1"/>
          </p:cNvSpPr>
          <p:nvPr/>
        </p:nvSpPr>
        <p:spPr bwMode="auto">
          <a:xfrm>
            <a:off x="2505075" y="23590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Line 124"/>
          <p:cNvSpPr>
            <a:spLocks noChangeShapeType="1"/>
          </p:cNvSpPr>
          <p:nvPr/>
        </p:nvSpPr>
        <p:spPr bwMode="auto">
          <a:xfrm>
            <a:off x="2505075" y="30448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Line 125"/>
          <p:cNvSpPr>
            <a:spLocks noChangeShapeType="1"/>
          </p:cNvSpPr>
          <p:nvPr/>
        </p:nvSpPr>
        <p:spPr bwMode="auto">
          <a:xfrm>
            <a:off x="2505075" y="3590926"/>
            <a:ext cx="177800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Line 126"/>
          <p:cNvSpPr>
            <a:spLocks noChangeShapeType="1"/>
          </p:cNvSpPr>
          <p:nvPr/>
        </p:nvSpPr>
        <p:spPr bwMode="auto">
          <a:xfrm>
            <a:off x="2505075" y="41878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Line 127"/>
          <p:cNvSpPr>
            <a:spLocks noChangeShapeType="1"/>
          </p:cNvSpPr>
          <p:nvPr/>
        </p:nvSpPr>
        <p:spPr bwMode="auto">
          <a:xfrm>
            <a:off x="2505075" y="26511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Line 128"/>
          <p:cNvSpPr>
            <a:spLocks noChangeShapeType="1"/>
          </p:cNvSpPr>
          <p:nvPr/>
        </p:nvSpPr>
        <p:spPr bwMode="auto">
          <a:xfrm flipV="1">
            <a:off x="2593975" y="2854326"/>
            <a:ext cx="0" cy="8128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Freeform 129"/>
          <p:cNvSpPr>
            <a:spLocks/>
          </p:cNvSpPr>
          <p:nvPr/>
        </p:nvSpPr>
        <p:spPr bwMode="auto">
          <a:xfrm>
            <a:off x="2584450" y="3679826"/>
            <a:ext cx="30163" cy="127000"/>
          </a:xfrm>
          <a:custGeom>
            <a:avLst/>
            <a:gdLst>
              <a:gd name="T0" fmla="*/ 9 w 19"/>
              <a:gd name="T1" fmla="*/ 80 h 80"/>
              <a:gd name="T2" fmla="*/ 19 w 19"/>
              <a:gd name="T3" fmla="*/ 0 h 80"/>
              <a:gd name="T4" fmla="*/ 9 w 19"/>
              <a:gd name="T5" fmla="*/ 0 h 80"/>
              <a:gd name="T6" fmla="*/ 0 w 19"/>
              <a:gd name="T7" fmla="*/ 0 h 80"/>
              <a:gd name="T8" fmla="*/ 9 w 19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80">
                <a:moveTo>
                  <a:pt x="9" y="80"/>
                </a:moveTo>
                <a:lnTo>
                  <a:pt x="19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Freeform 130"/>
          <p:cNvSpPr>
            <a:spLocks/>
          </p:cNvSpPr>
          <p:nvPr/>
        </p:nvSpPr>
        <p:spPr bwMode="auto">
          <a:xfrm>
            <a:off x="2584450" y="3679826"/>
            <a:ext cx="30163" cy="127000"/>
          </a:xfrm>
          <a:custGeom>
            <a:avLst/>
            <a:gdLst>
              <a:gd name="T0" fmla="*/ 9 w 19"/>
              <a:gd name="T1" fmla="*/ 80 h 80"/>
              <a:gd name="T2" fmla="*/ 19 w 19"/>
              <a:gd name="T3" fmla="*/ 0 h 80"/>
              <a:gd name="T4" fmla="*/ 9 w 19"/>
              <a:gd name="T5" fmla="*/ 0 h 80"/>
              <a:gd name="T6" fmla="*/ 0 w 19"/>
              <a:gd name="T7" fmla="*/ 0 h 80"/>
              <a:gd name="T8" fmla="*/ 9 w 19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80">
                <a:moveTo>
                  <a:pt x="9" y="80"/>
                </a:moveTo>
                <a:lnTo>
                  <a:pt x="19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noFill/>
          <a:ln w="476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132"/>
          <p:cNvSpPr>
            <a:spLocks noEditPoints="1"/>
          </p:cNvSpPr>
          <p:nvPr/>
        </p:nvSpPr>
        <p:spPr bwMode="auto">
          <a:xfrm>
            <a:off x="2359025" y="2193926"/>
            <a:ext cx="488950" cy="2335213"/>
          </a:xfrm>
          <a:custGeom>
            <a:avLst/>
            <a:gdLst>
              <a:gd name="T0" fmla="*/ 0 w 308"/>
              <a:gd name="T1" fmla="*/ 0 h 1471"/>
              <a:gd name="T2" fmla="*/ 308 w 308"/>
              <a:gd name="T3" fmla="*/ 0 h 1471"/>
              <a:gd name="T4" fmla="*/ 308 w 308"/>
              <a:gd name="T5" fmla="*/ 1471 h 1471"/>
              <a:gd name="T6" fmla="*/ 0 w 308"/>
              <a:gd name="T7" fmla="*/ 1471 h 1471"/>
              <a:gd name="T8" fmla="*/ 0 w 308"/>
              <a:gd name="T9" fmla="*/ 0 h 1471"/>
              <a:gd name="T10" fmla="*/ 6 w 308"/>
              <a:gd name="T11" fmla="*/ 1468 h 1471"/>
              <a:gd name="T12" fmla="*/ 3 w 308"/>
              <a:gd name="T13" fmla="*/ 1466 h 1471"/>
              <a:gd name="T14" fmla="*/ 306 w 308"/>
              <a:gd name="T15" fmla="*/ 1466 h 1471"/>
              <a:gd name="T16" fmla="*/ 303 w 308"/>
              <a:gd name="T17" fmla="*/ 1468 h 1471"/>
              <a:gd name="T18" fmla="*/ 303 w 308"/>
              <a:gd name="T19" fmla="*/ 3 h 1471"/>
              <a:gd name="T20" fmla="*/ 306 w 308"/>
              <a:gd name="T21" fmla="*/ 5 h 1471"/>
              <a:gd name="T22" fmla="*/ 3 w 308"/>
              <a:gd name="T23" fmla="*/ 5 h 1471"/>
              <a:gd name="T24" fmla="*/ 6 w 308"/>
              <a:gd name="T25" fmla="*/ 3 h 1471"/>
              <a:gd name="T26" fmla="*/ 6 w 308"/>
              <a:gd name="T27" fmla="*/ 1468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71">
                <a:moveTo>
                  <a:pt x="0" y="0"/>
                </a:moveTo>
                <a:lnTo>
                  <a:pt x="308" y="0"/>
                </a:lnTo>
                <a:lnTo>
                  <a:pt x="308" y="1471"/>
                </a:lnTo>
                <a:lnTo>
                  <a:pt x="0" y="1471"/>
                </a:lnTo>
                <a:lnTo>
                  <a:pt x="0" y="0"/>
                </a:lnTo>
                <a:close/>
                <a:moveTo>
                  <a:pt x="6" y="1468"/>
                </a:moveTo>
                <a:lnTo>
                  <a:pt x="3" y="1466"/>
                </a:lnTo>
                <a:lnTo>
                  <a:pt x="306" y="1466"/>
                </a:lnTo>
                <a:lnTo>
                  <a:pt x="303" y="1468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6" y="3"/>
                </a:lnTo>
                <a:lnTo>
                  <a:pt x="6" y="146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133"/>
          <p:cNvSpPr>
            <a:spLocks noChangeArrowheads="1"/>
          </p:cNvSpPr>
          <p:nvPr/>
        </p:nvSpPr>
        <p:spPr bwMode="auto">
          <a:xfrm>
            <a:off x="6475413" y="2227263"/>
            <a:ext cx="473075" cy="22939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Line 134"/>
          <p:cNvSpPr>
            <a:spLocks noChangeShapeType="1"/>
          </p:cNvSpPr>
          <p:nvPr/>
        </p:nvSpPr>
        <p:spPr bwMode="auto">
          <a:xfrm>
            <a:off x="6515100" y="3273426"/>
            <a:ext cx="395288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Rectangle 135"/>
          <p:cNvSpPr>
            <a:spLocks noChangeArrowheads="1"/>
          </p:cNvSpPr>
          <p:nvPr/>
        </p:nvSpPr>
        <p:spPr bwMode="auto">
          <a:xfrm>
            <a:off x="6613525" y="2306638"/>
            <a:ext cx="187325" cy="2147888"/>
          </a:xfrm>
          <a:prstGeom prst="rect">
            <a:avLst/>
          </a:prstGeom>
          <a:solidFill>
            <a:srgbClr val="00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Rectangle 136"/>
          <p:cNvSpPr>
            <a:spLocks noChangeArrowheads="1"/>
          </p:cNvSpPr>
          <p:nvPr/>
        </p:nvSpPr>
        <p:spPr bwMode="auto">
          <a:xfrm>
            <a:off x="6613525" y="2306638"/>
            <a:ext cx="187325" cy="2147888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Line 137"/>
          <p:cNvSpPr>
            <a:spLocks noChangeShapeType="1"/>
          </p:cNvSpPr>
          <p:nvPr/>
        </p:nvSpPr>
        <p:spPr bwMode="auto">
          <a:xfrm>
            <a:off x="6613525" y="2382838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Line 138"/>
          <p:cNvSpPr>
            <a:spLocks noChangeShapeType="1"/>
          </p:cNvSpPr>
          <p:nvPr/>
        </p:nvSpPr>
        <p:spPr bwMode="auto">
          <a:xfrm>
            <a:off x="6613525" y="3060701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Line 139"/>
          <p:cNvSpPr>
            <a:spLocks noChangeShapeType="1"/>
          </p:cNvSpPr>
          <p:nvPr/>
        </p:nvSpPr>
        <p:spPr bwMode="auto">
          <a:xfrm>
            <a:off x="6613525" y="3600451"/>
            <a:ext cx="177800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Line 140"/>
          <p:cNvSpPr>
            <a:spLocks noChangeShapeType="1"/>
          </p:cNvSpPr>
          <p:nvPr/>
        </p:nvSpPr>
        <p:spPr bwMode="auto">
          <a:xfrm>
            <a:off x="6613525" y="4191001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Line 141"/>
          <p:cNvSpPr>
            <a:spLocks noChangeShapeType="1"/>
          </p:cNvSpPr>
          <p:nvPr/>
        </p:nvSpPr>
        <p:spPr bwMode="auto">
          <a:xfrm>
            <a:off x="6613525" y="2671763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Line 142"/>
          <p:cNvSpPr>
            <a:spLocks noChangeShapeType="1"/>
          </p:cNvSpPr>
          <p:nvPr/>
        </p:nvSpPr>
        <p:spPr bwMode="auto">
          <a:xfrm flipV="1">
            <a:off x="6702425" y="2871788"/>
            <a:ext cx="0" cy="80327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Freeform 143"/>
          <p:cNvSpPr>
            <a:spLocks/>
          </p:cNvSpPr>
          <p:nvPr/>
        </p:nvSpPr>
        <p:spPr bwMode="auto">
          <a:xfrm>
            <a:off x="6692900" y="3687763"/>
            <a:ext cx="28575" cy="127000"/>
          </a:xfrm>
          <a:custGeom>
            <a:avLst/>
            <a:gdLst>
              <a:gd name="T0" fmla="*/ 9 w 18"/>
              <a:gd name="T1" fmla="*/ 80 h 80"/>
              <a:gd name="T2" fmla="*/ 18 w 18"/>
              <a:gd name="T3" fmla="*/ 0 h 80"/>
              <a:gd name="T4" fmla="*/ 9 w 18"/>
              <a:gd name="T5" fmla="*/ 0 h 80"/>
              <a:gd name="T6" fmla="*/ 0 w 18"/>
              <a:gd name="T7" fmla="*/ 0 h 80"/>
              <a:gd name="T8" fmla="*/ 9 w 18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80">
                <a:moveTo>
                  <a:pt x="9" y="80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Freeform 144"/>
          <p:cNvSpPr>
            <a:spLocks/>
          </p:cNvSpPr>
          <p:nvPr/>
        </p:nvSpPr>
        <p:spPr bwMode="auto">
          <a:xfrm>
            <a:off x="6692900" y="3687763"/>
            <a:ext cx="28575" cy="127000"/>
          </a:xfrm>
          <a:custGeom>
            <a:avLst/>
            <a:gdLst>
              <a:gd name="T0" fmla="*/ 9 w 18"/>
              <a:gd name="T1" fmla="*/ 80 h 80"/>
              <a:gd name="T2" fmla="*/ 18 w 18"/>
              <a:gd name="T3" fmla="*/ 0 h 80"/>
              <a:gd name="T4" fmla="*/ 9 w 18"/>
              <a:gd name="T5" fmla="*/ 0 h 80"/>
              <a:gd name="T6" fmla="*/ 0 w 18"/>
              <a:gd name="T7" fmla="*/ 0 h 80"/>
              <a:gd name="T8" fmla="*/ 9 w 18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80">
                <a:moveTo>
                  <a:pt x="9" y="80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noFill/>
          <a:ln w="476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146"/>
          <p:cNvSpPr>
            <a:spLocks noEditPoints="1"/>
          </p:cNvSpPr>
          <p:nvPr/>
        </p:nvSpPr>
        <p:spPr bwMode="auto">
          <a:xfrm>
            <a:off x="6467475" y="2219326"/>
            <a:ext cx="488950" cy="2309813"/>
          </a:xfrm>
          <a:custGeom>
            <a:avLst/>
            <a:gdLst>
              <a:gd name="T0" fmla="*/ 0 w 308"/>
              <a:gd name="T1" fmla="*/ 0 h 1455"/>
              <a:gd name="T2" fmla="*/ 308 w 308"/>
              <a:gd name="T3" fmla="*/ 0 h 1455"/>
              <a:gd name="T4" fmla="*/ 308 w 308"/>
              <a:gd name="T5" fmla="*/ 1455 h 1455"/>
              <a:gd name="T6" fmla="*/ 0 w 308"/>
              <a:gd name="T7" fmla="*/ 1455 h 1455"/>
              <a:gd name="T8" fmla="*/ 0 w 308"/>
              <a:gd name="T9" fmla="*/ 0 h 1455"/>
              <a:gd name="T10" fmla="*/ 5 w 308"/>
              <a:gd name="T11" fmla="*/ 1452 h 1455"/>
              <a:gd name="T12" fmla="*/ 3 w 308"/>
              <a:gd name="T13" fmla="*/ 1450 h 1455"/>
              <a:gd name="T14" fmla="*/ 306 w 308"/>
              <a:gd name="T15" fmla="*/ 1450 h 1455"/>
              <a:gd name="T16" fmla="*/ 303 w 308"/>
              <a:gd name="T17" fmla="*/ 1452 h 1455"/>
              <a:gd name="T18" fmla="*/ 303 w 308"/>
              <a:gd name="T19" fmla="*/ 3 h 1455"/>
              <a:gd name="T20" fmla="*/ 306 w 308"/>
              <a:gd name="T21" fmla="*/ 5 h 1455"/>
              <a:gd name="T22" fmla="*/ 3 w 308"/>
              <a:gd name="T23" fmla="*/ 5 h 1455"/>
              <a:gd name="T24" fmla="*/ 5 w 308"/>
              <a:gd name="T25" fmla="*/ 3 h 1455"/>
              <a:gd name="T26" fmla="*/ 5 w 308"/>
              <a:gd name="T27" fmla="*/ 1452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55">
                <a:moveTo>
                  <a:pt x="0" y="0"/>
                </a:moveTo>
                <a:lnTo>
                  <a:pt x="308" y="0"/>
                </a:lnTo>
                <a:lnTo>
                  <a:pt x="308" y="1455"/>
                </a:lnTo>
                <a:lnTo>
                  <a:pt x="0" y="1455"/>
                </a:lnTo>
                <a:lnTo>
                  <a:pt x="0" y="0"/>
                </a:lnTo>
                <a:close/>
                <a:moveTo>
                  <a:pt x="5" y="1452"/>
                </a:moveTo>
                <a:lnTo>
                  <a:pt x="3" y="1450"/>
                </a:lnTo>
                <a:lnTo>
                  <a:pt x="306" y="1450"/>
                </a:lnTo>
                <a:lnTo>
                  <a:pt x="303" y="1452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5" y="3"/>
                </a:lnTo>
                <a:lnTo>
                  <a:pt x="5" y="14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ectangle 151"/>
          <p:cNvSpPr>
            <a:spLocks noChangeArrowheads="1"/>
          </p:cNvSpPr>
          <p:nvPr/>
        </p:nvSpPr>
        <p:spPr bwMode="auto">
          <a:xfrm>
            <a:off x="341313" y="3638551"/>
            <a:ext cx="139700" cy="555625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Rectangle 152"/>
          <p:cNvSpPr>
            <a:spLocks noChangeArrowheads="1"/>
          </p:cNvSpPr>
          <p:nvPr/>
        </p:nvSpPr>
        <p:spPr bwMode="auto">
          <a:xfrm>
            <a:off x="695326" y="3525838"/>
            <a:ext cx="28575" cy="7810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Rectangle 153"/>
          <p:cNvSpPr>
            <a:spLocks noChangeArrowheads="1"/>
          </p:cNvSpPr>
          <p:nvPr/>
        </p:nvSpPr>
        <p:spPr bwMode="auto">
          <a:xfrm>
            <a:off x="695326" y="3525838"/>
            <a:ext cx="28575" cy="781050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Line 154"/>
          <p:cNvSpPr>
            <a:spLocks noChangeShapeType="1"/>
          </p:cNvSpPr>
          <p:nvPr/>
        </p:nvSpPr>
        <p:spPr bwMode="auto">
          <a:xfrm>
            <a:off x="517526" y="4060826"/>
            <a:ext cx="177800" cy="23495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Rectangle 155"/>
          <p:cNvSpPr>
            <a:spLocks noChangeArrowheads="1"/>
          </p:cNvSpPr>
          <p:nvPr/>
        </p:nvSpPr>
        <p:spPr bwMode="auto">
          <a:xfrm>
            <a:off x="274638" y="4295776"/>
            <a:ext cx="449263" cy="412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Rectangle 156"/>
          <p:cNvSpPr>
            <a:spLocks noChangeArrowheads="1"/>
          </p:cNvSpPr>
          <p:nvPr/>
        </p:nvSpPr>
        <p:spPr bwMode="auto">
          <a:xfrm>
            <a:off x="274638" y="4295776"/>
            <a:ext cx="449263" cy="41275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157"/>
          <p:cNvSpPr>
            <a:spLocks noChangeShapeType="1"/>
          </p:cNvSpPr>
          <p:nvPr/>
        </p:nvSpPr>
        <p:spPr bwMode="auto">
          <a:xfrm>
            <a:off x="517526" y="3751263"/>
            <a:ext cx="0" cy="3095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58"/>
          <p:cNvSpPr>
            <a:spLocks/>
          </p:cNvSpPr>
          <p:nvPr/>
        </p:nvSpPr>
        <p:spPr bwMode="auto">
          <a:xfrm>
            <a:off x="517526" y="3525838"/>
            <a:ext cx="177800" cy="769938"/>
          </a:xfrm>
          <a:custGeom>
            <a:avLst/>
            <a:gdLst>
              <a:gd name="T0" fmla="*/ 0 w 112"/>
              <a:gd name="T1" fmla="*/ 142 h 485"/>
              <a:gd name="T2" fmla="*/ 112 w 112"/>
              <a:gd name="T3" fmla="*/ 0 h 485"/>
              <a:gd name="T4" fmla="*/ 112 w 112"/>
              <a:gd name="T5" fmla="*/ 485 h 485"/>
              <a:gd name="T6" fmla="*/ 0 w 112"/>
              <a:gd name="T7" fmla="*/ 337 h 485"/>
              <a:gd name="T8" fmla="*/ 0 w 112"/>
              <a:gd name="T9" fmla="*/ 142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485">
                <a:moveTo>
                  <a:pt x="0" y="142"/>
                </a:moveTo>
                <a:lnTo>
                  <a:pt x="112" y="0"/>
                </a:lnTo>
                <a:lnTo>
                  <a:pt x="112" y="485"/>
                </a:lnTo>
                <a:lnTo>
                  <a:pt x="0" y="337"/>
                </a:lnTo>
                <a:lnTo>
                  <a:pt x="0" y="142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Line 159"/>
          <p:cNvSpPr>
            <a:spLocks noChangeShapeType="1"/>
          </p:cNvSpPr>
          <p:nvPr/>
        </p:nvSpPr>
        <p:spPr bwMode="auto">
          <a:xfrm flipV="1">
            <a:off x="517526" y="3525838"/>
            <a:ext cx="177800" cy="225425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Line 160"/>
          <p:cNvSpPr>
            <a:spLocks noChangeShapeType="1"/>
          </p:cNvSpPr>
          <p:nvPr/>
        </p:nvSpPr>
        <p:spPr bwMode="auto">
          <a:xfrm>
            <a:off x="695326" y="3525838"/>
            <a:ext cx="0" cy="769938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Line 161"/>
          <p:cNvSpPr>
            <a:spLocks noChangeShapeType="1"/>
          </p:cNvSpPr>
          <p:nvPr/>
        </p:nvSpPr>
        <p:spPr bwMode="auto">
          <a:xfrm flipH="1" flipV="1">
            <a:off x="517526" y="4060826"/>
            <a:ext cx="177800" cy="23495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Line 162"/>
          <p:cNvSpPr>
            <a:spLocks noChangeShapeType="1"/>
          </p:cNvSpPr>
          <p:nvPr/>
        </p:nvSpPr>
        <p:spPr bwMode="auto">
          <a:xfrm flipV="1">
            <a:off x="517526" y="3751263"/>
            <a:ext cx="0" cy="3095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63"/>
          <p:cNvSpPr>
            <a:spLocks/>
          </p:cNvSpPr>
          <p:nvPr/>
        </p:nvSpPr>
        <p:spPr bwMode="auto">
          <a:xfrm>
            <a:off x="473076" y="3638551"/>
            <a:ext cx="44450" cy="544513"/>
          </a:xfrm>
          <a:custGeom>
            <a:avLst/>
            <a:gdLst>
              <a:gd name="T0" fmla="*/ 0 w 28"/>
              <a:gd name="T1" fmla="*/ 0 h 343"/>
              <a:gd name="T2" fmla="*/ 28 w 28"/>
              <a:gd name="T3" fmla="*/ 71 h 343"/>
              <a:gd name="T4" fmla="*/ 28 w 28"/>
              <a:gd name="T5" fmla="*/ 266 h 343"/>
              <a:gd name="T6" fmla="*/ 0 w 28"/>
              <a:gd name="T7" fmla="*/ 343 h 343"/>
              <a:gd name="T8" fmla="*/ 0 w 28"/>
              <a:gd name="T9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343">
                <a:moveTo>
                  <a:pt x="0" y="0"/>
                </a:moveTo>
                <a:lnTo>
                  <a:pt x="28" y="71"/>
                </a:lnTo>
                <a:lnTo>
                  <a:pt x="28" y="266"/>
                </a:lnTo>
                <a:lnTo>
                  <a:pt x="0" y="343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Line 164"/>
          <p:cNvSpPr>
            <a:spLocks noChangeShapeType="1"/>
          </p:cNvSpPr>
          <p:nvPr/>
        </p:nvSpPr>
        <p:spPr bwMode="auto">
          <a:xfrm>
            <a:off x="473076" y="3638551"/>
            <a:ext cx="44450" cy="1127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Line 165"/>
          <p:cNvSpPr>
            <a:spLocks noChangeShapeType="1"/>
          </p:cNvSpPr>
          <p:nvPr/>
        </p:nvSpPr>
        <p:spPr bwMode="auto">
          <a:xfrm>
            <a:off x="517526" y="3751263"/>
            <a:ext cx="0" cy="3095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Line 166"/>
          <p:cNvSpPr>
            <a:spLocks noChangeShapeType="1"/>
          </p:cNvSpPr>
          <p:nvPr/>
        </p:nvSpPr>
        <p:spPr bwMode="auto">
          <a:xfrm flipH="1">
            <a:off x="473076" y="4060826"/>
            <a:ext cx="44450" cy="122238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Line 167"/>
          <p:cNvSpPr>
            <a:spLocks noChangeShapeType="1"/>
          </p:cNvSpPr>
          <p:nvPr/>
        </p:nvSpPr>
        <p:spPr bwMode="auto">
          <a:xfrm flipV="1">
            <a:off x="473076" y="3638551"/>
            <a:ext cx="0" cy="544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Rectangle 168"/>
          <p:cNvSpPr>
            <a:spLocks noChangeArrowheads="1"/>
          </p:cNvSpPr>
          <p:nvPr/>
        </p:nvSpPr>
        <p:spPr bwMode="auto">
          <a:xfrm>
            <a:off x="341313" y="3638551"/>
            <a:ext cx="139700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Rectangle 169"/>
          <p:cNvSpPr>
            <a:spLocks noChangeArrowheads="1"/>
          </p:cNvSpPr>
          <p:nvPr/>
        </p:nvSpPr>
        <p:spPr bwMode="auto">
          <a:xfrm>
            <a:off x="341313" y="3638551"/>
            <a:ext cx="139700" cy="11113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Rectangle 170"/>
          <p:cNvSpPr>
            <a:spLocks noChangeArrowheads="1"/>
          </p:cNvSpPr>
          <p:nvPr/>
        </p:nvSpPr>
        <p:spPr bwMode="auto">
          <a:xfrm>
            <a:off x="341313" y="3638551"/>
            <a:ext cx="131763" cy="544513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Line 171"/>
          <p:cNvSpPr>
            <a:spLocks noChangeShapeType="1"/>
          </p:cNvSpPr>
          <p:nvPr/>
        </p:nvSpPr>
        <p:spPr bwMode="auto">
          <a:xfrm>
            <a:off x="341313" y="3638551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Line 172"/>
          <p:cNvSpPr>
            <a:spLocks noChangeShapeType="1"/>
          </p:cNvSpPr>
          <p:nvPr/>
        </p:nvSpPr>
        <p:spPr bwMode="auto">
          <a:xfrm>
            <a:off x="473076" y="3638551"/>
            <a:ext cx="0" cy="544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Line 173"/>
          <p:cNvSpPr>
            <a:spLocks noChangeShapeType="1"/>
          </p:cNvSpPr>
          <p:nvPr/>
        </p:nvSpPr>
        <p:spPr bwMode="auto">
          <a:xfrm flipH="1">
            <a:off x="341313" y="4183063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Line 174"/>
          <p:cNvSpPr>
            <a:spLocks noChangeShapeType="1"/>
          </p:cNvSpPr>
          <p:nvPr/>
        </p:nvSpPr>
        <p:spPr bwMode="auto">
          <a:xfrm flipV="1">
            <a:off x="341313" y="3638551"/>
            <a:ext cx="0" cy="544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Rectangle 175"/>
          <p:cNvSpPr>
            <a:spLocks noChangeArrowheads="1"/>
          </p:cNvSpPr>
          <p:nvPr/>
        </p:nvSpPr>
        <p:spPr bwMode="auto">
          <a:xfrm>
            <a:off x="230188" y="3865563"/>
            <a:ext cx="111125" cy="809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Line 176"/>
          <p:cNvSpPr>
            <a:spLocks noChangeShapeType="1"/>
          </p:cNvSpPr>
          <p:nvPr/>
        </p:nvSpPr>
        <p:spPr bwMode="auto">
          <a:xfrm>
            <a:off x="230188" y="3865563"/>
            <a:ext cx="111125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Line 177"/>
          <p:cNvSpPr>
            <a:spLocks noChangeShapeType="1"/>
          </p:cNvSpPr>
          <p:nvPr/>
        </p:nvSpPr>
        <p:spPr bwMode="auto">
          <a:xfrm>
            <a:off x="341313" y="3865563"/>
            <a:ext cx="0" cy="809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Line 178"/>
          <p:cNvSpPr>
            <a:spLocks noChangeShapeType="1"/>
          </p:cNvSpPr>
          <p:nvPr/>
        </p:nvSpPr>
        <p:spPr bwMode="auto">
          <a:xfrm flipH="1">
            <a:off x="230188" y="3946526"/>
            <a:ext cx="111125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Line 179"/>
          <p:cNvSpPr>
            <a:spLocks noChangeShapeType="1"/>
          </p:cNvSpPr>
          <p:nvPr/>
        </p:nvSpPr>
        <p:spPr bwMode="auto">
          <a:xfrm flipV="1">
            <a:off x="230188" y="3865563"/>
            <a:ext cx="0" cy="809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Rectangle 180"/>
          <p:cNvSpPr>
            <a:spLocks noChangeArrowheads="1"/>
          </p:cNvSpPr>
          <p:nvPr/>
        </p:nvSpPr>
        <p:spPr bwMode="auto">
          <a:xfrm>
            <a:off x="304801" y="3987801"/>
            <a:ext cx="396875" cy="6191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Rectangle 181"/>
          <p:cNvSpPr>
            <a:spLocks noChangeArrowheads="1"/>
          </p:cNvSpPr>
          <p:nvPr/>
        </p:nvSpPr>
        <p:spPr bwMode="auto">
          <a:xfrm>
            <a:off x="304801" y="3987801"/>
            <a:ext cx="396875" cy="61913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Rectangle 182"/>
          <p:cNvSpPr>
            <a:spLocks noChangeArrowheads="1"/>
          </p:cNvSpPr>
          <p:nvPr/>
        </p:nvSpPr>
        <p:spPr bwMode="auto">
          <a:xfrm>
            <a:off x="274638" y="3833813"/>
            <a:ext cx="36513" cy="4730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Rectangle 183"/>
          <p:cNvSpPr>
            <a:spLocks noChangeArrowheads="1"/>
          </p:cNvSpPr>
          <p:nvPr/>
        </p:nvSpPr>
        <p:spPr bwMode="auto">
          <a:xfrm>
            <a:off x="274638" y="3833813"/>
            <a:ext cx="36513" cy="473075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Line 184"/>
          <p:cNvSpPr>
            <a:spLocks noChangeShapeType="1"/>
          </p:cNvSpPr>
          <p:nvPr/>
        </p:nvSpPr>
        <p:spPr bwMode="auto">
          <a:xfrm>
            <a:off x="341313" y="3690938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Line 185"/>
          <p:cNvSpPr>
            <a:spLocks noChangeShapeType="1"/>
          </p:cNvSpPr>
          <p:nvPr/>
        </p:nvSpPr>
        <p:spPr bwMode="auto">
          <a:xfrm>
            <a:off x="341313" y="3771901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Line 186"/>
          <p:cNvSpPr>
            <a:spLocks noChangeShapeType="1"/>
          </p:cNvSpPr>
          <p:nvPr/>
        </p:nvSpPr>
        <p:spPr bwMode="auto">
          <a:xfrm>
            <a:off x="341313" y="3925888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Line 187"/>
          <p:cNvSpPr>
            <a:spLocks noChangeShapeType="1"/>
          </p:cNvSpPr>
          <p:nvPr/>
        </p:nvSpPr>
        <p:spPr bwMode="auto">
          <a:xfrm>
            <a:off x="333376" y="4152901"/>
            <a:ext cx="139700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Line 188"/>
          <p:cNvSpPr>
            <a:spLocks noChangeShapeType="1"/>
          </p:cNvSpPr>
          <p:nvPr/>
        </p:nvSpPr>
        <p:spPr bwMode="auto">
          <a:xfrm>
            <a:off x="341313" y="4090988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Freeform 190"/>
          <p:cNvSpPr>
            <a:spLocks noEditPoints="1"/>
          </p:cNvSpPr>
          <p:nvPr/>
        </p:nvSpPr>
        <p:spPr bwMode="auto">
          <a:xfrm>
            <a:off x="166688" y="3441701"/>
            <a:ext cx="606425" cy="960438"/>
          </a:xfrm>
          <a:custGeom>
            <a:avLst/>
            <a:gdLst>
              <a:gd name="T0" fmla="*/ 0 w 382"/>
              <a:gd name="T1" fmla="*/ 0 h 605"/>
              <a:gd name="T2" fmla="*/ 382 w 382"/>
              <a:gd name="T3" fmla="*/ 0 h 605"/>
              <a:gd name="T4" fmla="*/ 382 w 382"/>
              <a:gd name="T5" fmla="*/ 605 h 605"/>
              <a:gd name="T6" fmla="*/ 0 w 382"/>
              <a:gd name="T7" fmla="*/ 605 h 605"/>
              <a:gd name="T8" fmla="*/ 0 w 382"/>
              <a:gd name="T9" fmla="*/ 0 h 605"/>
              <a:gd name="T10" fmla="*/ 5 w 382"/>
              <a:gd name="T11" fmla="*/ 603 h 605"/>
              <a:gd name="T12" fmla="*/ 2 w 382"/>
              <a:gd name="T13" fmla="*/ 600 h 605"/>
              <a:gd name="T14" fmla="*/ 380 w 382"/>
              <a:gd name="T15" fmla="*/ 600 h 605"/>
              <a:gd name="T16" fmla="*/ 377 w 382"/>
              <a:gd name="T17" fmla="*/ 603 h 605"/>
              <a:gd name="T18" fmla="*/ 377 w 382"/>
              <a:gd name="T19" fmla="*/ 3 h 605"/>
              <a:gd name="T20" fmla="*/ 380 w 382"/>
              <a:gd name="T21" fmla="*/ 5 h 605"/>
              <a:gd name="T22" fmla="*/ 2 w 382"/>
              <a:gd name="T23" fmla="*/ 5 h 605"/>
              <a:gd name="T24" fmla="*/ 5 w 382"/>
              <a:gd name="T25" fmla="*/ 3 h 605"/>
              <a:gd name="T26" fmla="*/ 5 w 382"/>
              <a:gd name="T27" fmla="*/ 60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05">
                <a:moveTo>
                  <a:pt x="0" y="0"/>
                </a:moveTo>
                <a:lnTo>
                  <a:pt x="382" y="0"/>
                </a:lnTo>
                <a:lnTo>
                  <a:pt x="382" y="605"/>
                </a:lnTo>
                <a:lnTo>
                  <a:pt x="0" y="605"/>
                </a:lnTo>
                <a:lnTo>
                  <a:pt x="0" y="0"/>
                </a:lnTo>
                <a:close/>
                <a:moveTo>
                  <a:pt x="5" y="603"/>
                </a:moveTo>
                <a:lnTo>
                  <a:pt x="2" y="600"/>
                </a:lnTo>
                <a:lnTo>
                  <a:pt x="380" y="600"/>
                </a:lnTo>
                <a:lnTo>
                  <a:pt x="377" y="603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0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Rectangle 191"/>
          <p:cNvSpPr>
            <a:spLocks noChangeArrowheads="1"/>
          </p:cNvSpPr>
          <p:nvPr/>
        </p:nvSpPr>
        <p:spPr bwMode="auto">
          <a:xfrm>
            <a:off x="3092450" y="2260601"/>
            <a:ext cx="498475" cy="954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192"/>
          <p:cNvSpPr>
            <a:spLocks noChangeArrowheads="1"/>
          </p:cNvSpPr>
          <p:nvPr/>
        </p:nvSpPr>
        <p:spPr bwMode="auto">
          <a:xfrm>
            <a:off x="3338513" y="2452688"/>
            <a:ext cx="119063" cy="5588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Rectangle 193"/>
          <p:cNvSpPr>
            <a:spLocks noChangeArrowheads="1"/>
          </p:cNvSpPr>
          <p:nvPr/>
        </p:nvSpPr>
        <p:spPr bwMode="auto">
          <a:xfrm>
            <a:off x="3135313" y="2338388"/>
            <a:ext cx="23813" cy="7874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94"/>
          <p:cNvSpPr>
            <a:spLocks noChangeArrowheads="1"/>
          </p:cNvSpPr>
          <p:nvPr/>
        </p:nvSpPr>
        <p:spPr bwMode="auto">
          <a:xfrm>
            <a:off x="3135313" y="2338388"/>
            <a:ext cx="23813" cy="7874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195"/>
          <p:cNvSpPr>
            <a:spLocks noChangeShapeType="1"/>
          </p:cNvSpPr>
          <p:nvPr/>
        </p:nvSpPr>
        <p:spPr bwMode="auto">
          <a:xfrm flipH="1">
            <a:off x="3152776" y="2876551"/>
            <a:ext cx="149225" cy="2381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196"/>
          <p:cNvSpPr>
            <a:spLocks noChangeArrowheads="1"/>
          </p:cNvSpPr>
          <p:nvPr/>
        </p:nvSpPr>
        <p:spPr bwMode="auto">
          <a:xfrm>
            <a:off x="3135313" y="3114676"/>
            <a:ext cx="377825" cy="412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Rectangle 197"/>
          <p:cNvSpPr>
            <a:spLocks noChangeArrowheads="1"/>
          </p:cNvSpPr>
          <p:nvPr/>
        </p:nvSpPr>
        <p:spPr bwMode="auto">
          <a:xfrm>
            <a:off x="3135313" y="3114676"/>
            <a:ext cx="377825" cy="41275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198"/>
          <p:cNvSpPr>
            <a:spLocks noChangeShapeType="1"/>
          </p:cNvSpPr>
          <p:nvPr/>
        </p:nvSpPr>
        <p:spPr bwMode="auto">
          <a:xfrm>
            <a:off x="3302001" y="2565401"/>
            <a:ext cx="0" cy="3111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199"/>
          <p:cNvSpPr>
            <a:spLocks/>
          </p:cNvSpPr>
          <p:nvPr/>
        </p:nvSpPr>
        <p:spPr bwMode="auto">
          <a:xfrm>
            <a:off x="3152776" y="2338388"/>
            <a:ext cx="149225" cy="776288"/>
          </a:xfrm>
          <a:custGeom>
            <a:avLst/>
            <a:gdLst>
              <a:gd name="T0" fmla="*/ 94 w 94"/>
              <a:gd name="T1" fmla="*/ 143 h 489"/>
              <a:gd name="T2" fmla="*/ 0 w 94"/>
              <a:gd name="T3" fmla="*/ 0 h 489"/>
              <a:gd name="T4" fmla="*/ 0 w 94"/>
              <a:gd name="T5" fmla="*/ 489 h 489"/>
              <a:gd name="T6" fmla="*/ 94 w 94"/>
              <a:gd name="T7" fmla="*/ 339 h 489"/>
              <a:gd name="T8" fmla="*/ 94 w 94"/>
              <a:gd name="T9" fmla="*/ 143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489">
                <a:moveTo>
                  <a:pt x="94" y="143"/>
                </a:moveTo>
                <a:lnTo>
                  <a:pt x="0" y="0"/>
                </a:lnTo>
                <a:lnTo>
                  <a:pt x="0" y="489"/>
                </a:lnTo>
                <a:lnTo>
                  <a:pt x="94" y="339"/>
                </a:lnTo>
                <a:lnTo>
                  <a:pt x="94" y="14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200"/>
          <p:cNvSpPr>
            <a:spLocks noChangeShapeType="1"/>
          </p:cNvSpPr>
          <p:nvPr/>
        </p:nvSpPr>
        <p:spPr bwMode="auto">
          <a:xfrm flipH="1" flipV="1">
            <a:off x="3152776" y="2338388"/>
            <a:ext cx="149225" cy="22701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201"/>
          <p:cNvSpPr>
            <a:spLocks noChangeShapeType="1"/>
          </p:cNvSpPr>
          <p:nvPr/>
        </p:nvSpPr>
        <p:spPr bwMode="auto">
          <a:xfrm>
            <a:off x="3152776" y="2338388"/>
            <a:ext cx="0" cy="7762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Line 202"/>
          <p:cNvSpPr>
            <a:spLocks noChangeShapeType="1"/>
          </p:cNvSpPr>
          <p:nvPr/>
        </p:nvSpPr>
        <p:spPr bwMode="auto">
          <a:xfrm flipV="1">
            <a:off x="3152776" y="2876551"/>
            <a:ext cx="149225" cy="2381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Line 203"/>
          <p:cNvSpPr>
            <a:spLocks noChangeShapeType="1"/>
          </p:cNvSpPr>
          <p:nvPr/>
        </p:nvSpPr>
        <p:spPr bwMode="auto">
          <a:xfrm flipV="1">
            <a:off x="3302001" y="2565401"/>
            <a:ext cx="0" cy="3111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204"/>
          <p:cNvSpPr>
            <a:spLocks/>
          </p:cNvSpPr>
          <p:nvPr/>
        </p:nvSpPr>
        <p:spPr bwMode="auto">
          <a:xfrm>
            <a:off x="3302001" y="2452688"/>
            <a:ext cx="36513" cy="547688"/>
          </a:xfrm>
          <a:custGeom>
            <a:avLst/>
            <a:gdLst>
              <a:gd name="T0" fmla="*/ 23 w 23"/>
              <a:gd name="T1" fmla="*/ 0 h 345"/>
              <a:gd name="T2" fmla="*/ 0 w 23"/>
              <a:gd name="T3" fmla="*/ 71 h 345"/>
              <a:gd name="T4" fmla="*/ 0 w 23"/>
              <a:gd name="T5" fmla="*/ 267 h 345"/>
              <a:gd name="T6" fmla="*/ 23 w 23"/>
              <a:gd name="T7" fmla="*/ 345 h 345"/>
              <a:gd name="T8" fmla="*/ 23 w 23"/>
              <a:gd name="T9" fmla="*/ 0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345">
                <a:moveTo>
                  <a:pt x="23" y="0"/>
                </a:moveTo>
                <a:lnTo>
                  <a:pt x="0" y="71"/>
                </a:lnTo>
                <a:lnTo>
                  <a:pt x="0" y="267"/>
                </a:lnTo>
                <a:lnTo>
                  <a:pt x="23" y="345"/>
                </a:lnTo>
                <a:lnTo>
                  <a:pt x="23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205"/>
          <p:cNvSpPr>
            <a:spLocks noChangeShapeType="1"/>
          </p:cNvSpPr>
          <p:nvPr/>
        </p:nvSpPr>
        <p:spPr bwMode="auto">
          <a:xfrm flipH="1">
            <a:off x="3302001" y="2452688"/>
            <a:ext cx="36513" cy="11271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206"/>
          <p:cNvSpPr>
            <a:spLocks noChangeShapeType="1"/>
          </p:cNvSpPr>
          <p:nvPr/>
        </p:nvSpPr>
        <p:spPr bwMode="auto">
          <a:xfrm>
            <a:off x="3302001" y="2565401"/>
            <a:ext cx="0" cy="3111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207"/>
          <p:cNvSpPr>
            <a:spLocks noChangeShapeType="1"/>
          </p:cNvSpPr>
          <p:nvPr/>
        </p:nvSpPr>
        <p:spPr bwMode="auto">
          <a:xfrm>
            <a:off x="3302001" y="2876551"/>
            <a:ext cx="36513" cy="1238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208"/>
          <p:cNvSpPr>
            <a:spLocks noChangeShapeType="1"/>
          </p:cNvSpPr>
          <p:nvPr/>
        </p:nvSpPr>
        <p:spPr bwMode="auto">
          <a:xfrm flipV="1">
            <a:off x="3338513" y="2452688"/>
            <a:ext cx="0" cy="5476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Rectangle 209"/>
          <p:cNvSpPr>
            <a:spLocks noChangeArrowheads="1"/>
          </p:cNvSpPr>
          <p:nvPr/>
        </p:nvSpPr>
        <p:spPr bwMode="auto">
          <a:xfrm>
            <a:off x="3338513" y="2452688"/>
            <a:ext cx="119063" cy="9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210"/>
          <p:cNvSpPr>
            <a:spLocks noChangeArrowheads="1"/>
          </p:cNvSpPr>
          <p:nvPr/>
        </p:nvSpPr>
        <p:spPr bwMode="auto">
          <a:xfrm>
            <a:off x="3338513" y="2452688"/>
            <a:ext cx="119063" cy="9525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Rectangle 211"/>
          <p:cNvSpPr>
            <a:spLocks noChangeArrowheads="1"/>
          </p:cNvSpPr>
          <p:nvPr/>
        </p:nvSpPr>
        <p:spPr bwMode="auto">
          <a:xfrm>
            <a:off x="3338513" y="2452688"/>
            <a:ext cx="112713" cy="547688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Line 212"/>
          <p:cNvSpPr>
            <a:spLocks noChangeShapeType="1"/>
          </p:cNvSpPr>
          <p:nvPr/>
        </p:nvSpPr>
        <p:spPr bwMode="auto">
          <a:xfrm flipH="1">
            <a:off x="3338513" y="2452688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213"/>
          <p:cNvSpPr>
            <a:spLocks noChangeShapeType="1"/>
          </p:cNvSpPr>
          <p:nvPr/>
        </p:nvSpPr>
        <p:spPr bwMode="auto">
          <a:xfrm>
            <a:off x="3338513" y="2452688"/>
            <a:ext cx="0" cy="5476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214"/>
          <p:cNvSpPr>
            <a:spLocks noChangeShapeType="1"/>
          </p:cNvSpPr>
          <p:nvPr/>
        </p:nvSpPr>
        <p:spPr bwMode="auto">
          <a:xfrm>
            <a:off x="3338513" y="3000376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215"/>
          <p:cNvSpPr>
            <a:spLocks noChangeShapeType="1"/>
          </p:cNvSpPr>
          <p:nvPr/>
        </p:nvSpPr>
        <p:spPr bwMode="auto">
          <a:xfrm flipV="1">
            <a:off x="3451226" y="2452688"/>
            <a:ext cx="0" cy="5476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Rectangle 216"/>
          <p:cNvSpPr>
            <a:spLocks noChangeArrowheads="1"/>
          </p:cNvSpPr>
          <p:nvPr/>
        </p:nvSpPr>
        <p:spPr bwMode="auto">
          <a:xfrm>
            <a:off x="3451226" y="2679701"/>
            <a:ext cx="92075" cy="825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Line 217"/>
          <p:cNvSpPr>
            <a:spLocks noChangeShapeType="1"/>
          </p:cNvSpPr>
          <p:nvPr/>
        </p:nvSpPr>
        <p:spPr bwMode="auto">
          <a:xfrm flipH="1">
            <a:off x="3451226" y="2679701"/>
            <a:ext cx="9207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Line 218"/>
          <p:cNvSpPr>
            <a:spLocks noChangeShapeType="1"/>
          </p:cNvSpPr>
          <p:nvPr/>
        </p:nvSpPr>
        <p:spPr bwMode="auto">
          <a:xfrm>
            <a:off x="3451226" y="2679701"/>
            <a:ext cx="0" cy="825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Line 219"/>
          <p:cNvSpPr>
            <a:spLocks noChangeShapeType="1"/>
          </p:cNvSpPr>
          <p:nvPr/>
        </p:nvSpPr>
        <p:spPr bwMode="auto">
          <a:xfrm>
            <a:off x="3451226" y="2762251"/>
            <a:ext cx="9207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Line 220"/>
          <p:cNvSpPr>
            <a:spLocks noChangeShapeType="1"/>
          </p:cNvSpPr>
          <p:nvPr/>
        </p:nvSpPr>
        <p:spPr bwMode="auto">
          <a:xfrm flipV="1">
            <a:off x="3543301" y="2679701"/>
            <a:ext cx="0" cy="825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Rectangle 221"/>
          <p:cNvSpPr>
            <a:spLocks noChangeArrowheads="1"/>
          </p:cNvSpPr>
          <p:nvPr/>
        </p:nvSpPr>
        <p:spPr bwMode="auto">
          <a:xfrm>
            <a:off x="3152776" y="2805113"/>
            <a:ext cx="334963" cy="6191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222"/>
          <p:cNvSpPr>
            <a:spLocks noChangeArrowheads="1"/>
          </p:cNvSpPr>
          <p:nvPr/>
        </p:nvSpPr>
        <p:spPr bwMode="auto">
          <a:xfrm>
            <a:off x="3152776" y="2805113"/>
            <a:ext cx="334963" cy="61913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Rectangle 223"/>
          <p:cNvSpPr>
            <a:spLocks noChangeArrowheads="1"/>
          </p:cNvSpPr>
          <p:nvPr/>
        </p:nvSpPr>
        <p:spPr bwMode="auto">
          <a:xfrm>
            <a:off x="3481388" y="2649538"/>
            <a:ext cx="31750" cy="4762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224"/>
          <p:cNvSpPr>
            <a:spLocks noChangeArrowheads="1"/>
          </p:cNvSpPr>
          <p:nvPr/>
        </p:nvSpPr>
        <p:spPr bwMode="auto">
          <a:xfrm>
            <a:off x="3481388" y="2649538"/>
            <a:ext cx="31750" cy="47625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Line 225"/>
          <p:cNvSpPr>
            <a:spLocks noChangeShapeType="1"/>
          </p:cNvSpPr>
          <p:nvPr/>
        </p:nvSpPr>
        <p:spPr bwMode="auto">
          <a:xfrm flipH="1">
            <a:off x="3338513" y="2503488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Line 226"/>
          <p:cNvSpPr>
            <a:spLocks noChangeShapeType="1"/>
          </p:cNvSpPr>
          <p:nvPr/>
        </p:nvSpPr>
        <p:spPr bwMode="auto">
          <a:xfrm flipH="1">
            <a:off x="3338513" y="2586038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Line 227"/>
          <p:cNvSpPr>
            <a:spLocks noChangeShapeType="1"/>
          </p:cNvSpPr>
          <p:nvPr/>
        </p:nvSpPr>
        <p:spPr bwMode="auto">
          <a:xfrm flipH="1">
            <a:off x="3338513" y="2741613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Line 228"/>
          <p:cNvSpPr>
            <a:spLocks noChangeShapeType="1"/>
          </p:cNvSpPr>
          <p:nvPr/>
        </p:nvSpPr>
        <p:spPr bwMode="auto">
          <a:xfrm flipH="1">
            <a:off x="3338513" y="2970213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Line 229"/>
          <p:cNvSpPr>
            <a:spLocks noChangeShapeType="1"/>
          </p:cNvSpPr>
          <p:nvPr/>
        </p:nvSpPr>
        <p:spPr bwMode="auto">
          <a:xfrm flipH="1">
            <a:off x="3338513" y="2908301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Freeform 231"/>
          <p:cNvSpPr>
            <a:spLocks noEditPoints="1"/>
          </p:cNvSpPr>
          <p:nvPr/>
        </p:nvSpPr>
        <p:spPr bwMode="auto">
          <a:xfrm>
            <a:off x="3084513" y="2252663"/>
            <a:ext cx="514350" cy="969963"/>
          </a:xfrm>
          <a:custGeom>
            <a:avLst/>
            <a:gdLst>
              <a:gd name="T0" fmla="*/ 0 w 324"/>
              <a:gd name="T1" fmla="*/ 0 h 611"/>
              <a:gd name="T2" fmla="*/ 324 w 324"/>
              <a:gd name="T3" fmla="*/ 0 h 611"/>
              <a:gd name="T4" fmla="*/ 324 w 324"/>
              <a:gd name="T5" fmla="*/ 611 h 611"/>
              <a:gd name="T6" fmla="*/ 0 w 324"/>
              <a:gd name="T7" fmla="*/ 611 h 611"/>
              <a:gd name="T8" fmla="*/ 0 w 324"/>
              <a:gd name="T9" fmla="*/ 0 h 611"/>
              <a:gd name="T10" fmla="*/ 5 w 324"/>
              <a:gd name="T11" fmla="*/ 608 h 611"/>
              <a:gd name="T12" fmla="*/ 3 w 324"/>
              <a:gd name="T13" fmla="*/ 606 h 611"/>
              <a:gd name="T14" fmla="*/ 322 w 324"/>
              <a:gd name="T15" fmla="*/ 606 h 611"/>
              <a:gd name="T16" fmla="*/ 319 w 324"/>
              <a:gd name="T17" fmla="*/ 608 h 611"/>
              <a:gd name="T18" fmla="*/ 319 w 324"/>
              <a:gd name="T19" fmla="*/ 3 h 611"/>
              <a:gd name="T20" fmla="*/ 322 w 324"/>
              <a:gd name="T21" fmla="*/ 5 h 611"/>
              <a:gd name="T22" fmla="*/ 3 w 324"/>
              <a:gd name="T23" fmla="*/ 5 h 611"/>
              <a:gd name="T24" fmla="*/ 5 w 324"/>
              <a:gd name="T25" fmla="*/ 3 h 611"/>
              <a:gd name="T26" fmla="*/ 5 w 324"/>
              <a:gd name="T27" fmla="*/ 608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4" h="611">
                <a:moveTo>
                  <a:pt x="0" y="0"/>
                </a:moveTo>
                <a:lnTo>
                  <a:pt x="324" y="0"/>
                </a:lnTo>
                <a:lnTo>
                  <a:pt x="324" y="611"/>
                </a:lnTo>
                <a:lnTo>
                  <a:pt x="0" y="611"/>
                </a:lnTo>
                <a:lnTo>
                  <a:pt x="0" y="0"/>
                </a:lnTo>
                <a:close/>
                <a:moveTo>
                  <a:pt x="5" y="608"/>
                </a:moveTo>
                <a:lnTo>
                  <a:pt x="3" y="606"/>
                </a:lnTo>
                <a:lnTo>
                  <a:pt x="322" y="606"/>
                </a:lnTo>
                <a:lnTo>
                  <a:pt x="319" y="608"/>
                </a:lnTo>
                <a:lnTo>
                  <a:pt x="319" y="3"/>
                </a:lnTo>
                <a:lnTo>
                  <a:pt x="322" y="5"/>
                </a:lnTo>
                <a:lnTo>
                  <a:pt x="3" y="5"/>
                </a:lnTo>
                <a:lnTo>
                  <a:pt x="5" y="3"/>
                </a:lnTo>
                <a:lnTo>
                  <a:pt x="5" y="60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6" name="Group 245"/>
          <p:cNvGrpSpPr/>
          <p:nvPr/>
        </p:nvGrpSpPr>
        <p:grpSpPr>
          <a:xfrm>
            <a:off x="284163" y="1600200"/>
            <a:ext cx="8655058" cy="4114800"/>
            <a:chOff x="284163" y="1600200"/>
            <a:chExt cx="8655058" cy="4114800"/>
          </a:xfrm>
        </p:grpSpPr>
        <p:sp>
          <p:nvSpPr>
            <p:cNvPr id="237" name="Rectangle 8"/>
            <p:cNvSpPr>
              <a:spLocks noChangeArrowheads="1"/>
            </p:cNvSpPr>
            <p:nvPr/>
          </p:nvSpPr>
          <p:spPr bwMode="auto">
            <a:xfrm>
              <a:off x="284163" y="1600200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8" name="Rectangle 237"/>
            <p:cNvSpPr>
              <a:spLocks noChangeArrowheads="1"/>
            </p:cNvSpPr>
            <p:nvPr/>
          </p:nvSpPr>
          <p:spPr bwMode="auto">
            <a:xfrm>
              <a:off x="7993070" y="5468937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39" name="Rectangle 238"/>
            <p:cNvSpPr>
              <a:spLocks noChangeArrowheads="1"/>
            </p:cNvSpPr>
            <p:nvPr/>
          </p:nvSpPr>
          <p:spPr bwMode="auto">
            <a:xfrm>
              <a:off x="7966083" y="1600200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0" name="Rectangle 239"/>
            <p:cNvSpPr>
              <a:spLocks noChangeArrowheads="1"/>
            </p:cNvSpPr>
            <p:nvPr/>
          </p:nvSpPr>
          <p:spPr bwMode="auto">
            <a:xfrm>
              <a:off x="304800" y="5468937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41" name="Group 240"/>
          <p:cNvGrpSpPr/>
          <p:nvPr/>
        </p:nvGrpSpPr>
        <p:grpSpPr>
          <a:xfrm>
            <a:off x="4814094" y="1948250"/>
            <a:ext cx="236538" cy="1358900"/>
            <a:chOff x="4132263" y="3641727"/>
            <a:chExt cx="236538" cy="1358900"/>
          </a:xfrm>
        </p:grpSpPr>
        <p:sp>
          <p:nvSpPr>
            <p:cNvPr id="242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3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4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5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247" name="5-Point Star 246"/>
          <p:cNvSpPr/>
          <p:nvPr/>
        </p:nvSpPr>
        <p:spPr>
          <a:xfrm>
            <a:off x="7019927" y="4005263"/>
            <a:ext cx="1439863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6284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53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SEMCO Pinnacle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932363" y="1196975"/>
            <a:ext cx="0" cy="504031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028113" y="3133726"/>
            <a:ext cx="168275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616450" y="1784351"/>
            <a:ext cx="75822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Cooling Coil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143000" y="2359026"/>
            <a:ext cx="5033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1638300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1704975" y="2359026"/>
            <a:ext cx="52097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78.0°wb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3657600" y="2359026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74.0°db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4176713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4244975" y="2359026"/>
            <a:ext cx="5354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66.8°wb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5181600" y="2359026"/>
            <a:ext cx="47769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51.3°db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5711825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5780088" y="2359026"/>
            <a:ext cx="5354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50.9°wb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7848600" y="2359026"/>
            <a:ext cx="50174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8343900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8420100" y="2359026"/>
            <a:ext cx="53059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52.8°wb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1143000" y="3896440"/>
            <a:ext cx="50013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88.5°db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1638300" y="3896440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1704975" y="3896440"/>
            <a:ext cx="52097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5181600" y="3790951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63.1°db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5711825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7" name="Rectangle 32"/>
          <p:cNvSpPr>
            <a:spLocks noChangeArrowheads="1"/>
          </p:cNvSpPr>
          <p:nvPr/>
        </p:nvSpPr>
        <p:spPr bwMode="auto">
          <a:xfrm>
            <a:off x="5780088" y="3790951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60.7°wb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7848600" y="3790951"/>
            <a:ext cx="4889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8343900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8420100" y="3790951"/>
            <a:ext cx="53219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62.5°wb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grpSp>
        <p:nvGrpSpPr>
          <p:cNvPr id="262" name="Group 261"/>
          <p:cNvGrpSpPr/>
          <p:nvPr/>
        </p:nvGrpSpPr>
        <p:grpSpPr>
          <a:xfrm>
            <a:off x="1981200" y="1565276"/>
            <a:ext cx="1256754" cy="3881824"/>
            <a:chOff x="1981200" y="1565276"/>
            <a:chExt cx="1256754" cy="3881824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981200" y="1565276"/>
              <a:ext cx="125675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Total Energy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2208827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2321037" y="1979613"/>
              <a:ext cx="5770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5" name="Rectangle 40"/>
            <p:cNvSpPr>
              <a:spLocks noChangeArrowheads="1"/>
            </p:cNvSpPr>
            <p:nvPr/>
          </p:nvSpPr>
          <p:spPr bwMode="auto">
            <a:xfrm>
              <a:off x="2437254" y="4618038"/>
              <a:ext cx="34464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0.797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7" name="Rectangle 42"/>
            <p:cNvSpPr>
              <a:spLocks noChangeArrowheads="1"/>
            </p:cNvSpPr>
            <p:nvPr/>
          </p:nvSpPr>
          <p:spPr bwMode="auto">
            <a:xfrm>
              <a:off x="2082991" y="4870451"/>
              <a:ext cx="105317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TE Effectiveness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1" name="Rectangle 46"/>
            <p:cNvSpPr>
              <a:spLocks noChangeArrowheads="1"/>
            </p:cNvSpPr>
            <p:nvPr/>
          </p:nvSpPr>
          <p:spPr bwMode="auto">
            <a:xfrm>
              <a:off x="2326647" y="5148263"/>
              <a:ext cx="56586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2208827" y="530860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55" name="Rectangle 50"/>
          <p:cNvSpPr>
            <a:spLocks noChangeArrowheads="1"/>
          </p:cNvSpPr>
          <p:nvPr/>
        </p:nvSpPr>
        <p:spPr bwMode="auto">
          <a:xfrm>
            <a:off x="5434013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6" name="Rectangle 51"/>
          <p:cNvSpPr>
            <a:spLocks noChangeArrowheads="1"/>
          </p:cNvSpPr>
          <p:nvPr/>
        </p:nvSpPr>
        <p:spPr bwMode="auto">
          <a:xfrm>
            <a:off x="5594350" y="2560638"/>
            <a:ext cx="44082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54.7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7" name="Rectangle 52"/>
          <p:cNvSpPr>
            <a:spLocks noChangeArrowheads="1"/>
          </p:cNvSpPr>
          <p:nvPr/>
        </p:nvSpPr>
        <p:spPr bwMode="auto">
          <a:xfrm>
            <a:off x="5459413" y="2762251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20.8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8" name="Rectangle 53"/>
          <p:cNvSpPr>
            <a:spLocks noChangeArrowheads="1"/>
          </p:cNvSpPr>
          <p:nvPr/>
        </p:nvSpPr>
        <p:spPr bwMode="auto">
          <a:xfrm>
            <a:off x="8193088" y="2560638"/>
            <a:ext cx="4552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9" name="Rectangle 54"/>
          <p:cNvSpPr>
            <a:spLocks noChangeArrowheads="1"/>
          </p:cNvSpPr>
          <p:nvPr/>
        </p:nvSpPr>
        <p:spPr bwMode="auto">
          <a:xfrm>
            <a:off x="8058150" y="4195763"/>
            <a:ext cx="7710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28.2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0" name="Rectangle 55"/>
          <p:cNvSpPr>
            <a:spLocks noChangeArrowheads="1"/>
          </p:cNvSpPr>
          <p:nvPr/>
        </p:nvSpPr>
        <p:spPr bwMode="auto">
          <a:xfrm>
            <a:off x="5467350" y="3589338"/>
            <a:ext cx="6957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1" name="Rectangle 56"/>
          <p:cNvSpPr>
            <a:spLocks noChangeArrowheads="1"/>
          </p:cNvSpPr>
          <p:nvPr/>
        </p:nvSpPr>
        <p:spPr bwMode="auto">
          <a:xfrm>
            <a:off x="5594350" y="3994151"/>
            <a:ext cx="43762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2" name="Rectangle 57"/>
          <p:cNvSpPr>
            <a:spLocks noChangeArrowheads="1"/>
          </p:cNvSpPr>
          <p:nvPr/>
        </p:nvSpPr>
        <p:spPr bwMode="auto">
          <a:xfrm>
            <a:off x="5459413" y="4195763"/>
            <a:ext cx="7758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26.9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3" name="Rectangle 58"/>
          <p:cNvSpPr>
            <a:spLocks noChangeArrowheads="1"/>
          </p:cNvSpPr>
          <p:nvPr/>
        </p:nvSpPr>
        <p:spPr bwMode="auto">
          <a:xfrm>
            <a:off x="8066088" y="3589338"/>
            <a:ext cx="70051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4" name="Rectangle 59"/>
          <p:cNvSpPr>
            <a:spLocks noChangeArrowheads="1"/>
          </p:cNvSpPr>
          <p:nvPr/>
        </p:nvSpPr>
        <p:spPr bwMode="auto">
          <a:xfrm>
            <a:off x="8193088" y="3994151"/>
            <a:ext cx="46647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5" name="Rectangle 60"/>
          <p:cNvSpPr>
            <a:spLocks noChangeArrowheads="1"/>
          </p:cNvSpPr>
          <p:nvPr/>
        </p:nvSpPr>
        <p:spPr bwMode="auto">
          <a:xfrm>
            <a:off x="1266825" y="2155826"/>
            <a:ext cx="7357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6" name="Rectangle 61"/>
          <p:cNvSpPr>
            <a:spLocks noChangeArrowheads="1"/>
          </p:cNvSpPr>
          <p:nvPr/>
        </p:nvSpPr>
        <p:spPr bwMode="auto">
          <a:xfrm>
            <a:off x="1393825" y="2560638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118.1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7" name="Rectangle 62"/>
          <p:cNvSpPr>
            <a:spLocks noChangeArrowheads="1"/>
          </p:cNvSpPr>
          <p:nvPr/>
        </p:nvSpPr>
        <p:spPr bwMode="auto">
          <a:xfrm>
            <a:off x="8032750" y="2155826"/>
            <a:ext cx="76142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8" name="Rectangle 63"/>
          <p:cNvSpPr>
            <a:spLocks noChangeArrowheads="1"/>
          </p:cNvSpPr>
          <p:nvPr/>
        </p:nvSpPr>
        <p:spPr bwMode="auto">
          <a:xfrm>
            <a:off x="8058150" y="2762251"/>
            <a:ext cx="75180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21.9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1266825" y="3694827"/>
            <a:ext cx="75982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0" name="Rectangle 65"/>
          <p:cNvSpPr>
            <a:spLocks noChangeArrowheads="1"/>
          </p:cNvSpPr>
          <p:nvPr/>
        </p:nvSpPr>
        <p:spPr bwMode="auto">
          <a:xfrm>
            <a:off x="1393825" y="4099640"/>
            <a:ext cx="52738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109.5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1" name="Rectangle 66"/>
          <p:cNvSpPr>
            <a:spLocks noChangeArrowheads="1"/>
          </p:cNvSpPr>
          <p:nvPr/>
        </p:nvSpPr>
        <p:spPr bwMode="auto">
          <a:xfrm>
            <a:off x="1284288" y="4301252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38.5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2" name="Rectangle 67"/>
          <p:cNvSpPr>
            <a:spLocks noChangeArrowheads="1"/>
          </p:cNvSpPr>
          <p:nvPr/>
        </p:nvSpPr>
        <p:spPr bwMode="auto">
          <a:xfrm>
            <a:off x="1284288" y="2762251"/>
            <a:ext cx="73257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41.4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3" name="Rectangle 68"/>
          <p:cNvSpPr>
            <a:spLocks noChangeArrowheads="1"/>
          </p:cNvSpPr>
          <p:nvPr/>
        </p:nvSpPr>
        <p:spPr bwMode="auto">
          <a:xfrm>
            <a:off x="3789363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4" name="Rectangle 69"/>
          <p:cNvSpPr>
            <a:spLocks noChangeArrowheads="1"/>
          </p:cNvSpPr>
          <p:nvPr/>
        </p:nvSpPr>
        <p:spPr bwMode="auto">
          <a:xfrm>
            <a:off x="3949700" y="2560638"/>
            <a:ext cx="45044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87.5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5" name="Rectangle 70"/>
          <p:cNvSpPr>
            <a:spLocks noChangeArrowheads="1"/>
          </p:cNvSpPr>
          <p:nvPr/>
        </p:nvSpPr>
        <p:spPr bwMode="auto">
          <a:xfrm>
            <a:off x="3814763" y="2762251"/>
            <a:ext cx="74219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31.4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6" name="Line 71"/>
          <p:cNvSpPr>
            <a:spLocks noChangeShapeType="1"/>
          </p:cNvSpPr>
          <p:nvPr/>
        </p:nvSpPr>
        <p:spPr bwMode="auto">
          <a:xfrm>
            <a:off x="136525" y="3335338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Rectangle 72"/>
          <p:cNvSpPr>
            <a:spLocks noChangeArrowheads="1"/>
          </p:cNvSpPr>
          <p:nvPr/>
        </p:nvSpPr>
        <p:spPr bwMode="auto">
          <a:xfrm>
            <a:off x="136525" y="3335338"/>
            <a:ext cx="890746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3"/>
          <p:cNvSpPr>
            <a:spLocks noChangeShapeType="1"/>
          </p:cNvSpPr>
          <p:nvPr/>
        </p:nvSpPr>
        <p:spPr bwMode="auto">
          <a:xfrm>
            <a:off x="136525" y="3352801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74"/>
          <p:cNvSpPr>
            <a:spLocks noChangeArrowheads="1"/>
          </p:cNvSpPr>
          <p:nvPr/>
        </p:nvSpPr>
        <p:spPr bwMode="auto">
          <a:xfrm>
            <a:off x="136525" y="3352801"/>
            <a:ext cx="890746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75"/>
          <p:cNvSpPr>
            <a:spLocks noChangeArrowheads="1"/>
          </p:cNvSpPr>
          <p:nvPr/>
        </p:nvSpPr>
        <p:spPr bwMode="auto">
          <a:xfrm>
            <a:off x="7099300" y="2176463"/>
            <a:ext cx="590550" cy="1062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" name="Freeform 76"/>
          <p:cNvSpPr>
            <a:spLocks/>
          </p:cNvSpPr>
          <p:nvPr/>
        </p:nvSpPr>
        <p:spPr bwMode="auto">
          <a:xfrm>
            <a:off x="7156450" y="2273301"/>
            <a:ext cx="485775" cy="882650"/>
          </a:xfrm>
          <a:custGeom>
            <a:avLst/>
            <a:gdLst>
              <a:gd name="T0" fmla="*/ 306 w 306"/>
              <a:gd name="T1" fmla="*/ 266 h 556"/>
              <a:gd name="T2" fmla="*/ 167 w 306"/>
              <a:gd name="T3" fmla="*/ 0 h 556"/>
              <a:gd name="T4" fmla="*/ 167 w 306"/>
              <a:gd name="T5" fmla="*/ 91 h 556"/>
              <a:gd name="T6" fmla="*/ 0 w 306"/>
              <a:gd name="T7" fmla="*/ 91 h 556"/>
              <a:gd name="T8" fmla="*/ 0 w 306"/>
              <a:gd name="T9" fmla="*/ 481 h 556"/>
              <a:gd name="T10" fmla="*/ 167 w 306"/>
              <a:gd name="T11" fmla="*/ 481 h 556"/>
              <a:gd name="T12" fmla="*/ 167 w 306"/>
              <a:gd name="T13" fmla="*/ 556 h 556"/>
              <a:gd name="T14" fmla="*/ 167 w 306"/>
              <a:gd name="T15" fmla="*/ 556 h 556"/>
              <a:gd name="T16" fmla="*/ 306 w 306"/>
              <a:gd name="T17" fmla="*/ 266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6" h="556">
                <a:moveTo>
                  <a:pt x="306" y="266"/>
                </a:moveTo>
                <a:lnTo>
                  <a:pt x="167" y="0"/>
                </a:lnTo>
                <a:lnTo>
                  <a:pt x="167" y="91"/>
                </a:lnTo>
                <a:lnTo>
                  <a:pt x="0" y="91"/>
                </a:lnTo>
                <a:lnTo>
                  <a:pt x="0" y="481"/>
                </a:lnTo>
                <a:lnTo>
                  <a:pt x="167" y="481"/>
                </a:lnTo>
                <a:lnTo>
                  <a:pt x="167" y="556"/>
                </a:lnTo>
                <a:lnTo>
                  <a:pt x="167" y="556"/>
                </a:lnTo>
                <a:lnTo>
                  <a:pt x="306" y="266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Line 77"/>
          <p:cNvSpPr>
            <a:spLocks noChangeShapeType="1"/>
          </p:cNvSpPr>
          <p:nvPr/>
        </p:nvSpPr>
        <p:spPr bwMode="auto">
          <a:xfrm flipH="1" flipV="1">
            <a:off x="7421563" y="2273301"/>
            <a:ext cx="220663" cy="4222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Line 78"/>
          <p:cNvSpPr>
            <a:spLocks noChangeShapeType="1"/>
          </p:cNvSpPr>
          <p:nvPr/>
        </p:nvSpPr>
        <p:spPr bwMode="auto">
          <a:xfrm>
            <a:off x="7421563" y="2273301"/>
            <a:ext cx="0" cy="1444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Line 79"/>
          <p:cNvSpPr>
            <a:spLocks noChangeShapeType="1"/>
          </p:cNvSpPr>
          <p:nvPr/>
        </p:nvSpPr>
        <p:spPr bwMode="auto">
          <a:xfrm flipH="1">
            <a:off x="7156450" y="2417764"/>
            <a:ext cx="2651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Line 80"/>
          <p:cNvSpPr>
            <a:spLocks noChangeShapeType="1"/>
          </p:cNvSpPr>
          <p:nvPr/>
        </p:nvSpPr>
        <p:spPr bwMode="auto">
          <a:xfrm>
            <a:off x="7156450" y="2417764"/>
            <a:ext cx="0" cy="6191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Line 81"/>
          <p:cNvSpPr>
            <a:spLocks noChangeShapeType="1"/>
          </p:cNvSpPr>
          <p:nvPr/>
        </p:nvSpPr>
        <p:spPr bwMode="auto">
          <a:xfrm>
            <a:off x="7156450" y="3036889"/>
            <a:ext cx="2651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Line 82"/>
          <p:cNvSpPr>
            <a:spLocks noChangeShapeType="1"/>
          </p:cNvSpPr>
          <p:nvPr/>
        </p:nvSpPr>
        <p:spPr bwMode="auto">
          <a:xfrm>
            <a:off x="7421563" y="3036889"/>
            <a:ext cx="0" cy="1190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Line 83"/>
          <p:cNvSpPr>
            <a:spLocks noChangeShapeType="1"/>
          </p:cNvSpPr>
          <p:nvPr/>
        </p:nvSpPr>
        <p:spPr bwMode="auto">
          <a:xfrm flipV="1">
            <a:off x="7421563" y="2695576"/>
            <a:ext cx="220663" cy="4603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85"/>
          <p:cNvSpPr>
            <a:spLocks noEditPoints="1"/>
          </p:cNvSpPr>
          <p:nvPr/>
        </p:nvSpPr>
        <p:spPr bwMode="auto">
          <a:xfrm>
            <a:off x="7091363" y="2168526"/>
            <a:ext cx="608013" cy="1079500"/>
          </a:xfrm>
          <a:custGeom>
            <a:avLst/>
            <a:gdLst>
              <a:gd name="T0" fmla="*/ 0 w 383"/>
              <a:gd name="T1" fmla="*/ 0 h 680"/>
              <a:gd name="T2" fmla="*/ 383 w 383"/>
              <a:gd name="T3" fmla="*/ 0 h 680"/>
              <a:gd name="T4" fmla="*/ 383 w 383"/>
              <a:gd name="T5" fmla="*/ 680 h 680"/>
              <a:gd name="T6" fmla="*/ 0 w 383"/>
              <a:gd name="T7" fmla="*/ 680 h 680"/>
              <a:gd name="T8" fmla="*/ 0 w 383"/>
              <a:gd name="T9" fmla="*/ 0 h 680"/>
              <a:gd name="T10" fmla="*/ 5 w 383"/>
              <a:gd name="T11" fmla="*/ 677 h 680"/>
              <a:gd name="T12" fmla="*/ 3 w 383"/>
              <a:gd name="T13" fmla="*/ 674 h 680"/>
              <a:gd name="T14" fmla="*/ 380 w 383"/>
              <a:gd name="T15" fmla="*/ 674 h 680"/>
              <a:gd name="T16" fmla="*/ 377 w 383"/>
              <a:gd name="T17" fmla="*/ 677 h 680"/>
              <a:gd name="T18" fmla="*/ 377 w 383"/>
              <a:gd name="T19" fmla="*/ 3 h 680"/>
              <a:gd name="T20" fmla="*/ 380 w 383"/>
              <a:gd name="T21" fmla="*/ 5 h 680"/>
              <a:gd name="T22" fmla="*/ 3 w 383"/>
              <a:gd name="T23" fmla="*/ 5 h 680"/>
              <a:gd name="T24" fmla="*/ 5 w 383"/>
              <a:gd name="T25" fmla="*/ 3 h 680"/>
              <a:gd name="T26" fmla="*/ 5 w 383"/>
              <a:gd name="T27" fmla="*/ 677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3" h="680">
                <a:moveTo>
                  <a:pt x="0" y="0"/>
                </a:moveTo>
                <a:lnTo>
                  <a:pt x="383" y="0"/>
                </a:lnTo>
                <a:lnTo>
                  <a:pt x="383" y="680"/>
                </a:lnTo>
                <a:lnTo>
                  <a:pt x="0" y="680"/>
                </a:lnTo>
                <a:lnTo>
                  <a:pt x="0" y="0"/>
                </a:lnTo>
                <a:close/>
                <a:moveTo>
                  <a:pt x="5" y="677"/>
                </a:moveTo>
                <a:lnTo>
                  <a:pt x="3" y="674"/>
                </a:lnTo>
                <a:lnTo>
                  <a:pt x="380" y="674"/>
                </a:lnTo>
                <a:lnTo>
                  <a:pt x="377" y="677"/>
                </a:lnTo>
                <a:lnTo>
                  <a:pt x="377" y="3"/>
                </a:lnTo>
                <a:lnTo>
                  <a:pt x="380" y="5"/>
                </a:lnTo>
                <a:lnTo>
                  <a:pt x="3" y="5"/>
                </a:lnTo>
                <a:lnTo>
                  <a:pt x="5" y="3"/>
                </a:lnTo>
                <a:lnTo>
                  <a:pt x="5" y="67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6"/>
          <p:cNvSpPr>
            <a:spLocks noChangeArrowheads="1"/>
          </p:cNvSpPr>
          <p:nvPr/>
        </p:nvSpPr>
        <p:spPr bwMode="auto">
          <a:xfrm>
            <a:off x="7099300" y="3408363"/>
            <a:ext cx="625475" cy="1044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Freeform 87"/>
          <p:cNvSpPr>
            <a:spLocks/>
          </p:cNvSpPr>
          <p:nvPr/>
        </p:nvSpPr>
        <p:spPr bwMode="auto">
          <a:xfrm>
            <a:off x="7153275" y="3503613"/>
            <a:ext cx="523875" cy="866775"/>
          </a:xfrm>
          <a:custGeom>
            <a:avLst/>
            <a:gdLst>
              <a:gd name="T0" fmla="*/ 0 w 330"/>
              <a:gd name="T1" fmla="*/ 261 h 546"/>
              <a:gd name="T2" fmla="*/ 150 w 330"/>
              <a:gd name="T3" fmla="*/ 0 h 546"/>
              <a:gd name="T4" fmla="*/ 150 w 330"/>
              <a:gd name="T5" fmla="*/ 89 h 546"/>
              <a:gd name="T6" fmla="*/ 330 w 330"/>
              <a:gd name="T7" fmla="*/ 89 h 546"/>
              <a:gd name="T8" fmla="*/ 330 w 330"/>
              <a:gd name="T9" fmla="*/ 473 h 546"/>
              <a:gd name="T10" fmla="*/ 150 w 330"/>
              <a:gd name="T11" fmla="*/ 473 h 546"/>
              <a:gd name="T12" fmla="*/ 150 w 330"/>
              <a:gd name="T13" fmla="*/ 546 h 546"/>
              <a:gd name="T14" fmla="*/ 150 w 330"/>
              <a:gd name="T15" fmla="*/ 546 h 546"/>
              <a:gd name="T16" fmla="*/ 0 w 330"/>
              <a:gd name="T17" fmla="*/ 261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" h="546">
                <a:moveTo>
                  <a:pt x="0" y="261"/>
                </a:moveTo>
                <a:lnTo>
                  <a:pt x="150" y="0"/>
                </a:lnTo>
                <a:lnTo>
                  <a:pt x="150" y="89"/>
                </a:lnTo>
                <a:lnTo>
                  <a:pt x="330" y="89"/>
                </a:lnTo>
                <a:lnTo>
                  <a:pt x="330" y="473"/>
                </a:lnTo>
                <a:lnTo>
                  <a:pt x="150" y="473"/>
                </a:lnTo>
                <a:lnTo>
                  <a:pt x="150" y="546"/>
                </a:lnTo>
                <a:lnTo>
                  <a:pt x="150" y="546"/>
                </a:lnTo>
                <a:lnTo>
                  <a:pt x="0" y="26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Line 88"/>
          <p:cNvSpPr>
            <a:spLocks noChangeShapeType="1"/>
          </p:cNvSpPr>
          <p:nvPr/>
        </p:nvSpPr>
        <p:spPr bwMode="auto">
          <a:xfrm flipV="1">
            <a:off x="7153275" y="3503613"/>
            <a:ext cx="238125" cy="41433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Line 89"/>
          <p:cNvSpPr>
            <a:spLocks noChangeShapeType="1"/>
          </p:cNvSpPr>
          <p:nvPr/>
        </p:nvSpPr>
        <p:spPr bwMode="auto">
          <a:xfrm>
            <a:off x="7391400" y="3503613"/>
            <a:ext cx="0" cy="1412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Line 90"/>
          <p:cNvSpPr>
            <a:spLocks noChangeShapeType="1"/>
          </p:cNvSpPr>
          <p:nvPr/>
        </p:nvSpPr>
        <p:spPr bwMode="auto">
          <a:xfrm>
            <a:off x="7391400" y="3644901"/>
            <a:ext cx="285750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Line 91"/>
          <p:cNvSpPr>
            <a:spLocks noChangeShapeType="1"/>
          </p:cNvSpPr>
          <p:nvPr/>
        </p:nvSpPr>
        <p:spPr bwMode="auto">
          <a:xfrm>
            <a:off x="7677150" y="3644901"/>
            <a:ext cx="0" cy="6096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Line 92"/>
          <p:cNvSpPr>
            <a:spLocks noChangeShapeType="1"/>
          </p:cNvSpPr>
          <p:nvPr/>
        </p:nvSpPr>
        <p:spPr bwMode="auto">
          <a:xfrm flipH="1">
            <a:off x="7391400" y="4254501"/>
            <a:ext cx="285750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Line 93"/>
          <p:cNvSpPr>
            <a:spLocks noChangeShapeType="1"/>
          </p:cNvSpPr>
          <p:nvPr/>
        </p:nvSpPr>
        <p:spPr bwMode="auto">
          <a:xfrm>
            <a:off x="7391400" y="4254501"/>
            <a:ext cx="0" cy="1158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Line 94"/>
          <p:cNvSpPr>
            <a:spLocks noChangeShapeType="1"/>
          </p:cNvSpPr>
          <p:nvPr/>
        </p:nvSpPr>
        <p:spPr bwMode="auto">
          <a:xfrm flipH="1" flipV="1">
            <a:off x="7153275" y="3917951"/>
            <a:ext cx="238125" cy="45243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96"/>
          <p:cNvSpPr>
            <a:spLocks noEditPoints="1"/>
          </p:cNvSpPr>
          <p:nvPr/>
        </p:nvSpPr>
        <p:spPr bwMode="auto">
          <a:xfrm>
            <a:off x="7091363" y="3398838"/>
            <a:ext cx="641350" cy="1062038"/>
          </a:xfrm>
          <a:custGeom>
            <a:avLst/>
            <a:gdLst>
              <a:gd name="T0" fmla="*/ 0 w 404"/>
              <a:gd name="T1" fmla="*/ 0 h 669"/>
              <a:gd name="T2" fmla="*/ 404 w 404"/>
              <a:gd name="T3" fmla="*/ 0 h 669"/>
              <a:gd name="T4" fmla="*/ 404 w 404"/>
              <a:gd name="T5" fmla="*/ 669 h 669"/>
              <a:gd name="T6" fmla="*/ 0 w 404"/>
              <a:gd name="T7" fmla="*/ 669 h 669"/>
              <a:gd name="T8" fmla="*/ 0 w 404"/>
              <a:gd name="T9" fmla="*/ 0 h 669"/>
              <a:gd name="T10" fmla="*/ 5 w 404"/>
              <a:gd name="T11" fmla="*/ 667 h 669"/>
              <a:gd name="T12" fmla="*/ 3 w 404"/>
              <a:gd name="T13" fmla="*/ 664 h 669"/>
              <a:gd name="T14" fmla="*/ 401 w 404"/>
              <a:gd name="T15" fmla="*/ 664 h 669"/>
              <a:gd name="T16" fmla="*/ 399 w 404"/>
              <a:gd name="T17" fmla="*/ 667 h 669"/>
              <a:gd name="T18" fmla="*/ 399 w 404"/>
              <a:gd name="T19" fmla="*/ 3 h 669"/>
              <a:gd name="T20" fmla="*/ 401 w 404"/>
              <a:gd name="T21" fmla="*/ 6 h 669"/>
              <a:gd name="T22" fmla="*/ 3 w 404"/>
              <a:gd name="T23" fmla="*/ 6 h 669"/>
              <a:gd name="T24" fmla="*/ 5 w 404"/>
              <a:gd name="T25" fmla="*/ 3 h 669"/>
              <a:gd name="T26" fmla="*/ 5 w 404"/>
              <a:gd name="T27" fmla="*/ 667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4" h="669">
                <a:moveTo>
                  <a:pt x="0" y="0"/>
                </a:moveTo>
                <a:lnTo>
                  <a:pt x="404" y="0"/>
                </a:lnTo>
                <a:lnTo>
                  <a:pt x="404" y="669"/>
                </a:lnTo>
                <a:lnTo>
                  <a:pt x="0" y="669"/>
                </a:lnTo>
                <a:lnTo>
                  <a:pt x="0" y="0"/>
                </a:lnTo>
                <a:close/>
                <a:moveTo>
                  <a:pt x="5" y="667"/>
                </a:moveTo>
                <a:lnTo>
                  <a:pt x="3" y="664"/>
                </a:lnTo>
                <a:lnTo>
                  <a:pt x="401" y="664"/>
                </a:lnTo>
                <a:lnTo>
                  <a:pt x="399" y="667"/>
                </a:lnTo>
                <a:lnTo>
                  <a:pt x="399" y="3"/>
                </a:lnTo>
                <a:lnTo>
                  <a:pt x="401" y="6"/>
                </a:lnTo>
                <a:lnTo>
                  <a:pt x="3" y="6"/>
                </a:lnTo>
                <a:lnTo>
                  <a:pt x="5" y="3"/>
                </a:lnTo>
                <a:lnTo>
                  <a:pt x="5" y="66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97"/>
          <p:cNvSpPr>
            <a:spLocks noChangeArrowheads="1"/>
          </p:cNvSpPr>
          <p:nvPr/>
        </p:nvSpPr>
        <p:spPr bwMode="auto">
          <a:xfrm>
            <a:off x="3489325" y="3416301"/>
            <a:ext cx="750888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Freeform 98"/>
          <p:cNvSpPr>
            <a:spLocks/>
          </p:cNvSpPr>
          <p:nvPr/>
        </p:nvSpPr>
        <p:spPr bwMode="auto">
          <a:xfrm>
            <a:off x="3552825" y="3511551"/>
            <a:ext cx="631825" cy="876300"/>
          </a:xfrm>
          <a:custGeom>
            <a:avLst/>
            <a:gdLst>
              <a:gd name="T0" fmla="*/ 0 w 398"/>
              <a:gd name="T1" fmla="*/ 264 h 552"/>
              <a:gd name="T2" fmla="*/ 181 w 398"/>
              <a:gd name="T3" fmla="*/ 0 h 552"/>
              <a:gd name="T4" fmla="*/ 181 w 398"/>
              <a:gd name="T5" fmla="*/ 91 h 552"/>
              <a:gd name="T6" fmla="*/ 398 w 398"/>
              <a:gd name="T7" fmla="*/ 91 h 552"/>
              <a:gd name="T8" fmla="*/ 398 w 398"/>
              <a:gd name="T9" fmla="*/ 477 h 552"/>
              <a:gd name="T10" fmla="*/ 181 w 398"/>
              <a:gd name="T11" fmla="*/ 477 h 552"/>
              <a:gd name="T12" fmla="*/ 181 w 398"/>
              <a:gd name="T13" fmla="*/ 552 h 552"/>
              <a:gd name="T14" fmla="*/ 181 w 398"/>
              <a:gd name="T15" fmla="*/ 552 h 552"/>
              <a:gd name="T16" fmla="*/ 0 w 398"/>
              <a:gd name="T17" fmla="*/ 264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8" h="552">
                <a:moveTo>
                  <a:pt x="0" y="264"/>
                </a:moveTo>
                <a:lnTo>
                  <a:pt x="181" y="0"/>
                </a:lnTo>
                <a:lnTo>
                  <a:pt x="181" y="91"/>
                </a:lnTo>
                <a:lnTo>
                  <a:pt x="398" y="91"/>
                </a:lnTo>
                <a:lnTo>
                  <a:pt x="398" y="477"/>
                </a:lnTo>
                <a:lnTo>
                  <a:pt x="181" y="477"/>
                </a:lnTo>
                <a:lnTo>
                  <a:pt x="181" y="552"/>
                </a:lnTo>
                <a:lnTo>
                  <a:pt x="181" y="552"/>
                </a:lnTo>
                <a:lnTo>
                  <a:pt x="0" y="264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" name="Line 99"/>
          <p:cNvSpPr>
            <a:spLocks noChangeShapeType="1"/>
          </p:cNvSpPr>
          <p:nvPr/>
        </p:nvSpPr>
        <p:spPr bwMode="auto">
          <a:xfrm flipV="1">
            <a:off x="3552825" y="3511551"/>
            <a:ext cx="287338" cy="4191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Line 100"/>
          <p:cNvSpPr>
            <a:spLocks noChangeShapeType="1"/>
          </p:cNvSpPr>
          <p:nvPr/>
        </p:nvSpPr>
        <p:spPr bwMode="auto">
          <a:xfrm>
            <a:off x="3840163" y="3511551"/>
            <a:ext cx="0" cy="1444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" name="Line 101"/>
          <p:cNvSpPr>
            <a:spLocks noChangeShapeType="1"/>
          </p:cNvSpPr>
          <p:nvPr/>
        </p:nvSpPr>
        <p:spPr bwMode="auto">
          <a:xfrm>
            <a:off x="3840163" y="3656014"/>
            <a:ext cx="3444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Line 102"/>
          <p:cNvSpPr>
            <a:spLocks noChangeShapeType="1"/>
          </p:cNvSpPr>
          <p:nvPr/>
        </p:nvSpPr>
        <p:spPr bwMode="auto">
          <a:xfrm>
            <a:off x="4184650" y="3656014"/>
            <a:ext cx="0" cy="6127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Line 103"/>
          <p:cNvSpPr>
            <a:spLocks noChangeShapeType="1"/>
          </p:cNvSpPr>
          <p:nvPr/>
        </p:nvSpPr>
        <p:spPr bwMode="auto">
          <a:xfrm flipH="1">
            <a:off x="3840163" y="4268789"/>
            <a:ext cx="3444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Line 104"/>
          <p:cNvSpPr>
            <a:spLocks noChangeShapeType="1"/>
          </p:cNvSpPr>
          <p:nvPr/>
        </p:nvSpPr>
        <p:spPr bwMode="auto">
          <a:xfrm>
            <a:off x="3840163" y="4268789"/>
            <a:ext cx="0" cy="1190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" name="Line 105"/>
          <p:cNvSpPr>
            <a:spLocks noChangeShapeType="1"/>
          </p:cNvSpPr>
          <p:nvPr/>
        </p:nvSpPr>
        <p:spPr bwMode="auto">
          <a:xfrm flipH="1" flipV="1">
            <a:off x="3552825" y="3930651"/>
            <a:ext cx="287338" cy="4572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107"/>
          <p:cNvSpPr>
            <a:spLocks noEditPoints="1"/>
          </p:cNvSpPr>
          <p:nvPr/>
        </p:nvSpPr>
        <p:spPr bwMode="auto">
          <a:xfrm>
            <a:off x="3481388" y="3408363"/>
            <a:ext cx="766763" cy="1069975"/>
          </a:xfrm>
          <a:custGeom>
            <a:avLst/>
            <a:gdLst>
              <a:gd name="T0" fmla="*/ 0 w 483"/>
              <a:gd name="T1" fmla="*/ 0 h 674"/>
              <a:gd name="T2" fmla="*/ 483 w 483"/>
              <a:gd name="T3" fmla="*/ 0 h 674"/>
              <a:gd name="T4" fmla="*/ 483 w 483"/>
              <a:gd name="T5" fmla="*/ 674 h 674"/>
              <a:gd name="T6" fmla="*/ 0 w 483"/>
              <a:gd name="T7" fmla="*/ 674 h 674"/>
              <a:gd name="T8" fmla="*/ 0 w 483"/>
              <a:gd name="T9" fmla="*/ 0 h 674"/>
              <a:gd name="T10" fmla="*/ 5 w 483"/>
              <a:gd name="T11" fmla="*/ 671 h 674"/>
              <a:gd name="T12" fmla="*/ 3 w 483"/>
              <a:gd name="T13" fmla="*/ 669 h 674"/>
              <a:gd name="T14" fmla="*/ 481 w 483"/>
              <a:gd name="T15" fmla="*/ 669 h 674"/>
              <a:gd name="T16" fmla="*/ 478 w 483"/>
              <a:gd name="T17" fmla="*/ 671 h 674"/>
              <a:gd name="T18" fmla="*/ 478 w 483"/>
              <a:gd name="T19" fmla="*/ 2 h 674"/>
              <a:gd name="T20" fmla="*/ 481 w 483"/>
              <a:gd name="T21" fmla="*/ 5 h 674"/>
              <a:gd name="T22" fmla="*/ 3 w 483"/>
              <a:gd name="T23" fmla="*/ 5 h 674"/>
              <a:gd name="T24" fmla="*/ 5 w 483"/>
              <a:gd name="T25" fmla="*/ 2 h 674"/>
              <a:gd name="T26" fmla="*/ 5 w 483"/>
              <a:gd name="T27" fmla="*/ 671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3" h="674">
                <a:moveTo>
                  <a:pt x="0" y="0"/>
                </a:moveTo>
                <a:lnTo>
                  <a:pt x="483" y="0"/>
                </a:lnTo>
                <a:lnTo>
                  <a:pt x="483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1"/>
                </a:moveTo>
                <a:lnTo>
                  <a:pt x="3" y="669"/>
                </a:lnTo>
                <a:lnTo>
                  <a:pt x="481" y="669"/>
                </a:lnTo>
                <a:lnTo>
                  <a:pt x="478" y="671"/>
                </a:lnTo>
                <a:lnTo>
                  <a:pt x="478" y="2"/>
                </a:lnTo>
                <a:lnTo>
                  <a:pt x="481" y="5"/>
                </a:lnTo>
                <a:lnTo>
                  <a:pt x="3" y="5"/>
                </a:lnTo>
                <a:lnTo>
                  <a:pt x="5" y="2"/>
                </a:lnTo>
                <a:lnTo>
                  <a:pt x="5" y="67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108"/>
          <p:cNvSpPr>
            <a:spLocks noChangeArrowheads="1"/>
          </p:cNvSpPr>
          <p:nvPr/>
        </p:nvSpPr>
        <p:spPr bwMode="auto">
          <a:xfrm>
            <a:off x="284163" y="2176463"/>
            <a:ext cx="590550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Freeform 109"/>
          <p:cNvSpPr>
            <a:spLocks/>
          </p:cNvSpPr>
          <p:nvPr/>
        </p:nvSpPr>
        <p:spPr bwMode="auto">
          <a:xfrm>
            <a:off x="339725" y="2273301"/>
            <a:ext cx="487363" cy="874713"/>
          </a:xfrm>
          <a:custGeom>
            <a:avLst/>
            <a:gdLst>
              <a:gd name="T0" fmla="*/ 307 w 307"/>
              <a:gd name="T1" fmla="*/ 263 h 551"/>
              <a:gd name="T2" fmla="*/ 167 w 307"/>
              <a:gd name="T3" fmla="*/ 0 h 551"/>
              <a:gd name="T4" fmla="*/ 167 w 307"/>
              <a:gd name="T5" fmla="*/ 90 h 551"/>
              <a:gd name="T6" fmla="*/ 0 w 307"/>
              <a:gd name="T7" fmla="*/ 90 h 551"/>
              <a:gd name="T8" fmla="*/ 0 w 307"/>
              <a:gd name="T9" fmla="*/ 477 h 551"/>
              <a:gd name="T10" fmla="*/ 167 w 307"/>
              <a:gd name="T11" fmla="*/ 477 h 551"/>
              <a:gd name="T12" fmla="*/ 167 w 307"/>
              <a:gd name="T13" fmla="*/ 551 h 551"/>
              <a:gd name="T14" fmla="*/ 167 w 307"/>
              <a:gd name="T15" fmla="*/ 551 h 551"/>
              <a:gd name="T16" fmla="*/ 307 w 307"/>
              <a:gd name="T17" fmla="*/ 263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7" h="551">
                <a:moveTo>
                  <a:pt x="307" y="263"/>
                </a:moveTo>
                <a:lnTo>
                  <a:pt x="167" y="0"/>
                </a:lnTo>
                <a:lnTo>
                  <a:pt x="167" y="90"/>
                </a:lnTo>
                <a:lnTo>
                  <a:pt x="0" y="90"/>
                </a:lnTo>
                <a:lnTo>
                  <a:pt x="0" y="477"/>
                </a:lnTo>
                <a:lnTo>
                  <a:pt x="167" y="477"/>
                </a:lnTo>
                <a:lnTo>
                  <a:pt x="167" y="551"/>
                </a:lnTo>
                <a:lnTo>
                  <a:pt x="167" y="551"/>
                </a:lnTo>
                <a:lnTo>
                  <a:pt x="307" y="26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Line 110"/>
          <p:cNvSpPr>
            <a:spLocks noChangeShapeType="1"/>
          </p:cNvSpPr>
          <p:nvPr/>
        </p:nvSpPr>
        <p:spPr bwMode="auto">
          <a:xfrm flipH="1" flipV="1">
            <a:off x="604838" y="2273301"/>
            <a:ext cx="222250" cy="417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Line 111"/>
          <p:cNvSpPr>
            <a:spLocks noChangeShapeType="1"/>
          </p:cNvSpPr>
          <p:nvPr/>
        </p:nvSpPr>
        <p:spPr bwMode="auto">
          <a:xfrm>
            <a:off x="604838" y="2273301"/>
            <a:ext cx="0" cy="142875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" name="Line 112"/>
          <p:cNvSpPr>
            <a:spLocks noChangeShapeType="1"/>
          </p:cNvSpPr>
          <p:nvPr/>
        </p:nvSpPr>
        <p:spPr bwMode="auto">
          <a:xfrm flipH="1">
            <a:off x="339725" y="2416176"/>
            <a:ext cx="26511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Line 113"/>
          <p:cNvSpPr>
            <a:spLocks noChangeShapeType="1"/>
          </p:cNvSpPr>
          <p:nvPr/>
        </p:nvSpPr>
        <p:spPr bwMode="auto">
          <a:xfrm>
            <a:off x="339725" y="2416176"/>
            <a:ext cx="0" cy="6143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" name="Line 114"/>
          <p:cNvSpPr>
            <a:spLocks noChangeShapeType="1"/>
          </p:cNvSpPr>
          <p:nvPr/>
        </p:nvSpPr>
        <p:spPr bwMode="auto">
          <a:xfrm>
            <a:off x="339725" y="3030539"/>
            <a:ext cx="26511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Line 115"/>
          <p:cNvSpPr>
            <a:spLocks noChangeShapeType="1"/>
          </p:cNvSpPr>
          <p:nvPr/>
        </p:nvSpPr>
        <p:spPr bwMode="auto">
          <a:xfrm>
            <a:off x="604838" y="3030539"/>
            <a:ext cx="0" cy="117475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Line 116"/>
          <p:cNvSpPr>
            <a:spLocks noChangeShapeType="1"/>
          </p:cNvSpPr>
          <p:nvPr/>
        </p:nvSpPr>
        <p:spPr bwMode="auto">
          <a:xfrm flipV="1">
            <a:off x="604838" y="2690814"/>
            <a:ext cx="222250" cy="45720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118"/>
          <p:cNvSpPr>
            <a:spLocks noEditPoints="1"/>
          </p:cNvSpPr>
          <p:nvPr/>
        </p:nvSpPr>
        <p:spPr bwMode="auto">
          <a:xfrm>
            <a:off x="276225" y="2168526"/>
            <a:ext cx="606425" cy="1069975"/>
          </a:xfrm>
          <a:custGeom>
            <a:avLst/>
            <a:gdLst>
              <a:gd name="T0" fmla="*/ 0 w 382"/>
              <a:gd name="T1" fmla="*/ 0 h 674"/>
              <a:gd name="T2" fmla="*/ 382 w 382"/>
              <a:gd name="T3" fmla="*/ 0 h 674"/>
              <a:gd name="T4" fmla="*/ 382 w 382"/>
              <a:gd name="T5" fmla="*/ 674 h 674"/>
              <a:gd name="T6" fmla="*/ 0 w 382"/>
              <a:gd name="T7" fmla="*/ 674 h 674"/>
              <a:gd name="T8" fmla="*/ 0 w 382"/>
              <a:gd name="T9" fmla="*/ 0 h 674"/>
              <a:gd name="T10" fmla="*/ 5 w 382"/>
              <a:gd name="T11" fmla="*/ 672 h 674"/>
              <a:gd name="T12" fmla="*/ 2 w 382"/>
              <a:gd name="T13" fmla="*/ 669 h 674"/>
              <a:gd name="T14" fmla="*/ 380 w 382"/>
              <a:gd name="T15" fmla="*/ 669 h 674"/>
              <a:gd name="T16" fmla="*/ 377 w 382"/>
              <a:gd name="T17" fmla="*/ 672 h 674"/>
              <a:gd name="T18" fmla="*/ 377 w 382"/>
              <a:gd name="T19" fmla="*/ 3 h 674"/>
              <a:gd name="T20" fmla="*/ 380 w 382"/>
              <a:gd name="T21" fmla="*/ 5 h 674"/>
              <a:gd name="T22" fmla="*/ 2 w 382"/>
              <a:gd name="T23" fmla="*/ 5 h 674"/>
              <a:gd name="T24" fmla="*/ 5 w 382"/>
              <a:gd name="T25" fmla="*/ 3 h 674"/>
              <a:gd name="T26" fmla="*/ 5 w 382"/>
              <a:gd name="T27" fmla="*/ 672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74">
                <a:moveTo>
                  <a:pt x="0" y="0"/>
                </a:moveTo>
                <a:lnTo>
                  <a:pt x="382" y="0"/>
                </a:lnTo>
                <a:lnTo>
                  <a:pt x="382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2"/>
                </a:moveTo>
                <a:lnTo>
                  <a:pt x="2" y="669"/>
                </a:lnTo>
                <a:lnTo>
                  <a:pt x="380" y="669"/>
                </a:lnTo>
                <a:lnTo>
                  <a:pt x="377" y="672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7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119"/>
          <p:cNvSpPr>
            <a:spLocks noChangeArrowheads="1"/>
          </p:cNvSpPr>
          <p:nvPr/>
        </p:nvSpPr>
        <p:spPr bwMode="auto">
          <a:xfrm>
            <a:off x="2368550" y="2201863"/>
            <a:ext cx="471488" cy="23193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Line 120"/>
          <p:cNvSpPr>
            <a:spLocks noChangeShapeType="1"/>
          </p:cNvSpPr>
          <p:nvPr/>
        </p:nvSpPr>
        <p:spPr bwMode="auto">
          <a:xfrm>
            <a:off x="2406650" y="3260726"/>
            <a:ext cx="395288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Rectangle 121"/>
          <p:cNvSpPr>
            <a:spLocks noChangeArrowheads="1"/>
          </p:cNvSpPr>
          <p:nvPr/>
        </p:nvSpPr>
        <p:spPr bwMode="auto">
          <a:xfrm>
            <a:off x="2505075" y="2282826"/>
            <a:ext cx="187325" cy="2170113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Rectangle 122"/>
          <p:cNvSpPr>
            <a:spLocks noChangeArrowheads="1"/>
          </p:cNvSpPr>
          <p:nvPr/>
        </p:nvSpPr>
        <p:spPr bwMode="auto">
          <a:xfrm>
            <a:off x="2505075" y="2282826"/>
            <a:ext cx="187325" cy="2170113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Line 123"/>
          <p:cNvSpPr>
            <a:spLocks noChangeShapeType="1"/>
          </p:cNvSpPr>
          <p:nvPr/>
        </p:nvSpPr>
        <p:spPr bwMode="auto">
          <a:xfrm>
            <a:off x="2505075" y="23590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Line 124"/>
          <p:cNvSpPr>
            <a:spLocks noChangeShapeType="1"/>
          </p:cNvSpPr>
          <p:nvPr/>
        </p:nvSpPr>
        <p:spPr bwMode="auto">
          <a:xfrm>
            <a:off x="2505075" y="30448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Line 125"/>
          <p:cNvSpPr>
            <a:spLocks noChangeShapeType="1"/>
          </p:cNvSpPr>
          <p:nvPr/>
        </p:nvSpPr>
        <p:spPr bwMode="auto">
          <a:xfrm>
            <a:off x="2505075" y="3590926"/>
            <a:ext cx="177800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Line 126"/>
          <p:cNvSpPr>
            <a:spLocks noChangeShapeType="1"/>
          </p:cNvSpPr>
          <p:nvPr/>
        </p:nvSpPr>
        <p:spPr bwMode="auto">
          <a:xfrm>
            <a:off x="2505075" y="41878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Line 127"/>
          <p:cNvSpPr>
            <a:spLocks noChangeShapeType="1"/>
          </p:cNvSpPr>
          <p:nvPr/>
        </p:nvSpPr>
        <p:spPr bwMode="auto">
          <a:xfrm>
            <a:off x="2505075" y="26511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Line 128"/>
          <p:cNvSpPr>
            <a:spLocks noChangeShapeType="1"/>
          </p:cNvSpPr>
          <p:nvPr/>
        </p:nvSpPr>
        <p:spPr bwMode="auto">
          <a:xfrm flipV="1">
            <a:off x="2593975" y="2854326"/>
            <a:ext cx="0" cy="8128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Freeform 129"/>
          <p:cNvSpPr>
            <a:spLocks/>
          </p:cNvSpPr>
          <p:nvPr/>
        </p:nvSpPr>
        <p:spPr bwMode="auto">
          <a:xfrm>
            <a:off x="2584450" y="3679826"/>
            <a:ext cx="30163" cy="127000"/>
          </a:xfrm>
          <a:custGeom>
            <a:avLst/>
            <a:gdLst>
              <a:gd name="T0" fmla="*/ 9 w 19"/>
              <a:gd name="T1" fmla="*/ 80 h 80"/>
              <a:gd name="T2" fmla="*/ 19 w 19"/>
              <a:gd name="T3" fmla="*/ 0 h 80"/>
              <a:gd name="T4" fmla="*/ 9 w 19"/>
              <a:gd name="T5" fmla="*/ 0 h 80"/>
              <a:gd name="T6" fmla="*/ 0 w 19"/>
              <a:gd name="T7" fmla="*/ 0 h 80"/>
              <a:gd name="T8" fmla="*/ 9 w 19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80">
                <a:moveTo>
                  <a:pt x="9" y="80"/>
                </a:moveTo>
                <a:lnTo>
                  <a:pt x="19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Freeform 130"/>
          <p:cNvSpPr>
            <a:spLocks/>
          </p:cNvSpPr>
          <p:nvPr/>
        </p:nvSpPr>
        <p:spPr bwMode="auto">
          <a:xfrm>
            <a:off x="2584450" y="3679826"/>
            <a:ext cx="30163" cy="127000"/>
          </a:xfrm>
          <a:custGeom>
            <a:avLst/>
            <a:gdLst>
              <a:gd name="T0" fmla="*/ 9 w 19"/>
              <a:gd name="T1" fmla="*/ 80 h 80"/>
              <a:gd name="T2" fmla="*/ 19 w 19"/>
              <a:gd name="T3" fmla="*/ 0 h 80"/>
              <a:gd name="T4" fmla="*/ 9 w 19"/>
              <a:gd name="T5" fmla="*/ 0 h 80"/>
              <a:gd name="T6" fmla="*/ 0 w 19"/>
              <a:gd name="T7" fmla="*/ 0 h 80"/>
              <a:gd name="T8" fmla="*/ 9 w 19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80">
                <a:moveTo>
                  <a:pt x="9" y="80"/>
                </a:moveTo>
                <a:lnTo>
                  <a:pt x="19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noFill/>
          <a:ln w="476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132"/>
          <p:cNvSpPr>
            <a:spLocks noEditPoints="1"/>
          </p:cNvSpPr>
          <p:nvPr/>
        </p:nvSpPr>
        <p:spPr bwMode="auto">
          <a:xfrm>
            <a:off x="2359025" y="2193926"/>
            <a:ext cx="488950" cy="2335213"/>
          </a:xfrm>
          <a:custGeom>
            <a:avLst/>
            <a:gdLst>
              <a:gd name="T0" fmla="*/ 0 w 308"/>
              <a:gd name="T1" fmla="*/ 0 h 1471"/>
              <a:gd name="T2" fmla="*/ 308 w 308"/>
              <a:gd name="T3" fmla="*/ 0 h 1471"/>
              <a:gd name="T4" fmla="*/ 308 w 308"/>
              <a:gd name="T5" fmla="*/ 1471 h 1471"/>
              <a:gd name="T6" fmla="*/ 0 w 308"/>
              <a:gd name="T7" fmla="*/ 1471 h 1471"/>
              <a:gd name="T8" fmla="*/ 0 w 308"/>
              <a:gd name="T9" fmla="*/ 0 h 1471"/>
              <a:gd name="T10" fmla="*/ 6 w 308"/>
              <a:gd name="T11" fmla="*/ 1468 h 1471"/>
              <a:gd name="T12" fmla="*/ 3 w 308"/>
              <a:gd name="T13" fmla="*/ 1466 h 1471"/>
              <a:gd name="T14" fmla="*/ 306 w 308"/>
              <a:gd name="T15" fmla="*/ 1466 h 1471"/>
              <a:gd name="T16" fmla="*/ 303 w 308"/>
              <a:gd name="T17" fmla="*/ 1468 h 1471"/>
              <a:gd name="T18" fmla="*/ 303 w 308"/>
              <a:gd name="T19" fmla="*/ 3 h 1471"/>
              <a:gd name="T20" fmla="*/ 306 w 308"/>
              <a:gd name="T21" fmla="*/ 5 h 1471"/>
              <a:gd name="T22" fmla="*/ 3 w 308"/>
              <a:gd name="T23" fmla="*/ 5 h 1471"/>
              <a:gd name="T24" fmla="*/ 6 w 308"/>
              <a:gd name="T25" fmla="*/ 3 h 1471"/>
              <a:gd name="T26" fmla="*/ 6 w 308"/>
              <a:gd name="T27" fmla="*/ 1468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71">
                <a:moveTo>
                  <a:pt x="0" y="0"/>
                </a:moveTo>
                <a:lnTo>
                  <a:pt x="308" y="0"/>
                </a:lnTo>
                <a:lnTo>
                  <a:pt x="308" y="1471"/>
                </a:lnTo>
                <a:lnTo>
                  <a:pt x="0" y="1471"/>
                </a:lnTo>
                <a:lnTo>
                  <a:pt x="0" y="0"/>
                </a:lnTo>
                <a:close/>
                <a:moveTo>
                  <a:pt x="6" y="1468"/>
                </a:moveTo>
                <a:lnTo>
                  <a:pt x="3" y="1466"/>
                </a:lnTo>
                <a:lnTo>
                  <a:pt x="306" y="1466"/>
                </a:lnTo>
                <a:lnTo>
                  <a:pt x="303" y="1468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6" y="3"/>
                </a:lnTo>
                <a:lnTo>
                  <a:pt x="6" y="146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133"/>
          <p:cNvSpPr>
            <a:spLocks noChangeArrowheads="1"/>
          </p:cNvSpPr>
          <p:nvPr/>
        </p:nvSpPr>
        <p:spPr bwMode="auto">
          <a:xfrm>
            <a:off x="6475413" y="2227263"/>
            <a:ext cx="473075" cy="22939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Line 134"/>
          <p:cNvSpPr>
            <a:spLocks noChangeShapeType="1"/>
          </p:cNvSpPr>
          <p:nvPr/>
        </p:nvSpPr>
        <p:spPr bwMode="auto">
          <a:xfrm>
            <a:off x="6515100" y="3273426"/>
            <a:ext cx="395288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Rectangle 135"/>
          <p:cNvSpPr>
            <a:spLocks noChangeArrowheads="1"/>
          </p:cNvSpPr>
          <p:nvPr/>
        </p:nvSpPr>
        <p:spPr bwMode="auto">
          <a:xfrm>
            <a:off x="6613525" y="2306638"/>
            <a:ext cx="187325" cy="2147888"/>
          </a:xfrm>
          <a:prstGeom prst="rect">
            <a:avLst/>
          </a:prstGeom>
          <a:solidFill>
            <a:srgbClr val="00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Rectangle 136"/>
          <p:cNvSpPr>
            <a:spLocks noChangeArrowheads="1"/>
          </p:cNvSpPr>
          <p:nvPr/>
        </p:nvSpPr>
        <p:spPr bwMode="auto">
          <a:xfrm>
            <a:off x="6613525" y="2306638"/>
            <a:ext cx="187325" cy="2147888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Line 137"/>
          <p:cNvSpPr>
            <a:spLocks noChangeShapeType="1"/>
          </p:cNvSpPr>
          <p:nvPr/>
        </p:nvSpPr>
        <p:spPr bwMode="auto">
          <a:xfrm>
            <a:off x="6613525" y="2382838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Line 138"/>
          <p:cNvSpPr>
            <a:spLocks noChangeShapeType="1"/>
          </p:cNvSpPr>
          <p:nvPr/>
        </p:nvSpPr>
        <p:spPr bwMode="auto">
          <a:xfrm>
            <a:off x="6613525" y="3060701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Line 139"/>
          <p:cNvSpPr>
            <a:spLocks noChangeShapeType="1"/>
          </p:cNvSpPr>
          <p:nvPr/>
        </p:nvSpPr>
        <p:spPr bwMode="auto">
          <a:xfrm>
            <a:off x="6613525" y="3600451"/>
            <a:ext cx="177800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Line 140"/>
          <p:cNvSpPr>
            <a:spLocks noChangeShapeType="1"/>
          </p:cNvSpPr>
          <p:nvPr/>
        </p:nvSpPr>
        <p:spPr bwMode="auto">
          <a:xfrm>
            <a:off x="6613525" y="4191001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Line 141"/>
          <p:cNvSpPr>
            <a:spLocks noChangeShapeType="1"/>
          </p:cNvSpPr>
          <p:nvPr/>
        </p:nvSpPr>
        <p:spPr bwMode="auto">
          <a:xfrm>
            <a:off x="6613525" y="2671763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Line 142"/>
          <p:cNvSpPr>
            <a:spLocks noChangeShapeType="1"/>
          </p:cNvSpPr>
          <p:nvPr/>
        </p:nvSpPr>
        <p:spPr bwMode="auto">
          <a:xfrm flipV="1">
            <a:off x="6702425" y="2871788"/>
            <a:ext cx="0" cy="80327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Freeform 143"/>
          <p:cNvSpPr>
            <a:spLocks/>
          </p:cNvSpPr>
          <p:nvPr/>
        </p:nvSpPr>
        <p:spPr bwMode="auto">
          <a:xfrm>
            <a:off x="6692900" y="3687763"/>
            <a:ext cx="28575" cy="127000"/>
          </a:xfrm>
          <a:custGeom>
            <a:avLst/>
            <a:gdLst>
              <a:gd name="T0" fmla="*/ 9 w 18"/>
              <a:gd name="T1" fmla="*/ 80 h 80"/>
              <a:gd name="T2" fmla="*/ 18 w 18"/>
              <a:gd name="T3" fmla="*/ 0 h 80"/>
              <a:gd name="T4" fmla="*/ 9 w 18"/>
              <a:gd name="T5" fmla="*/ 0 h 80"/>
              <a:gd name="T6" fmla="*/ 0 w 18"/>
              <a:gd name="T7" fmla="*/ 0 h 80"/>
              <a:gd name="T8" fmla="*/ 9 w 18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80">
                <a:moveTo>
                  <a:pt x="9" y="80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Freeform 144"/>
          <p:cNvSpPr>
            <a:spLocks/>
          </p:cNvSpPr>
          <p:nvPr/>
        </p:nvSpPr>
        <p:spPr bwMode="auto">
          <a:xfrm>
            <a:off x="6692900" y="3687763"/>
            <a:ext cx="28575" cy="127000"/>
          </a:xfrm>
          <a:custGeom>
            <a:avLst/>
            <a:gdLst>
              <a:gd name="T0" fmla="*/ 9 w 18"/>
              <a:gd name="T1" fmla="*/ 80 h 80"/>
              <a:gd name="T2" fmla="*/ 18 w 18"/>
              <a:gd name="T3" fmla="*/ 0 h 80"/>
              <a:gd name="T4" fmla="*/ 9 w 18"/>
              <a:gd name="T5" fmla="*/ 0 h 80"/>
              <a:gd name="T6" fmla="*/ 0 w 18"/>
              <a:gd name="T7" fmla="*/ 0 h 80"/>
              <a:gd name="T8" fmla="*/ 9 w 18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80">
                <a:moveTo>
                  <a:pt x="9" y="80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noFill/>
          <a:ln w="476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146"/>
          <p:cNvSpPr>
            <a:spLocks noEditPoints="1"/>
          </p:cNvSpPr>
          <p:nvPr/>
        </p:nvSpPr>
        <p:spPr bwMode="auto">
          <a:xfrm>
            <a:off x="6467475" y="2219326"/>
            <a:ext cx="488950" cy="2309813"/>
          </a:xfrm>
          <a:custGeom>
            <a:avLst/>
            <a:gdLst>
              <a:gd name="T0" fmla="*/ 0 w 308"/>
              <a:gd name="T1" fmla="*/ 0 h 1455"/>
              <a:gd name="T2" fmla="*/ 308 w 308"/>
              <a:gd name="T3" fmla="*/ 0 h 1455"/>
              <a:gd name="T4" fmla="*/ 308 w 308"/>
              <a:gd name="T5" fmla="*/ 1455 h 1455"/>
              <a:gd name="T6" fmla="*/ 0 w 308"/>
              <a:gd name="T7" fmla="*/ 1455 h 1455"/>
              <a:gd name="T8" fmla="*/ 0 w 308"/>
              <a:gd name="T9" fmla="*/ 0 h 1455"/>
              <a:gd name="T10" fmla="*/ 5 w 308"/>
              <a:gd name="T11" fmla="*/ 1452 h 1455"/>
              <a:gd name="T12" fmla="*/ 3 w 308"/>
              <a:gd name="T13" fmla="*/ 1450 h 1455"/>
              <a:gd name="T14" fmla="*/ 306 w 308"/>
              <a:gd name="T15" fmla="*/ 1450 h 1455"/>
              <a:gd name="T16" fmla="*/ 303 w 308"/>
              <a:gd name="T17" fmla="*/ 1452 h 1455"/>
              <a:gd name="T18" fmla="*/ 303 w 308"/>
              <a:gd name="T19" fmla="*/ 3 h 1455"/>
              <a:gd name="T20" fmla="*/ 306 w 308"/>
              <a:gd name="T21" fmla="*/ 5 h 1455"/>
              <a:gd name="T22" fmla="*/ 3 w 308"/>
              <a:gd name="T23" fmla="*/ 5 h 1455"/>
              <a:gd name="T24" fmla="*/ 5 w 308"/>
              <a:gd name="T25" fmla="*/ 3 h 1455"/>
              <a:gd name="T26" fmla="*/ 5 w 308"/>
              <a:gd name="T27" fmla="*/ 1452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55">
                <a:moveTo>
                  <a:pt x="0" y="0"/>
                </a:moveTo>
                <a:lnTo>
                  <a:pt x="308" y="0"/>
                </a:lnTo>
                <a:lnTo>
                  <a:pt x="308" y="1455"/>
                </a:lnTo>
                <a:lnTo>
                  <a:pt x="0" y="1455"/>
                </a:lnTo>
                <a:lnTo>
                  <a:pt x="0" y="0"/>
                </a:lnTo>
                <a:close/>
                <a:moveTo>
                  <a:pt x="5" y="1452"/>
                </a:moveTo>
                <a:lnTo>
                  <a:pt x="3" y="1450"/>
                </a:lnTo>
                <a:lnTo>
                  <a:pt x="306" y="1450"/>
                </a:lnTo>
                <a:lnTo>
                  <a:pt x="303" y="1452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5" y="3"/>
                </a:lnTo>
                <a:lnTo>
                  <a:pt x="5" y="14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Rectangle 151"/>
          <p:cNvSpPr>
            <a:spLocks noChangeArrowheads="1"/>
          </p:cNvSpPr>
          <p:nvPr/>
        </p:nvSpPr>
        <p:spPr bwMode="auto">
          <a:xfrm>
            <a:off x="341313" y="3638551"/>
            <a:ext cx="139700" cy="555625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Rectangle 152"/>
          <p:cNvSpPr>
            <a:spLocks noChangeArrowheads="1"/>
          </p:cNvSpPr>
          <p:nvPr/>
        </p:nvSpPr>
        <p:spPr bwMode="auto">
          <a:xfrm>
            <a:off x="695326" y="3525838"/>
            <a:ext cx="28575" cy="7810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Rectangle 153"/>
          <p:cNvSpPr>
            <a:spLocks noChangeArrowheads="1"/>
          </p:cNvSpPr>
          <p:nvPr/>
        </p:nvSpPr>
        <p:spPr bwMode="auto">
          <a:xfrm>
            <a:off x="695326" y="3525838"/>
            <a:ext cx="28575" cy="781050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Line 154"/>
          <p:cNvSpPr>
            <a:spLocks noChangeShapeType="1"/>
          </p:cNvSpPr>
          <p:nvPr/>
        </p:nvSpPr>
        <p:spPr bwMode="auto">
          <a:xfrm>
            <a:off x="517526" y="4060826"/>
            <a:ext cx="177800" cy="23495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Rectangle 155"/>
          <p:cNvSpPr>
            <a:spLocks noChangeArrowheads="1"/>
          </p:cNvSpPr>
          <p:nvPr/>
        </p:nvSpPr>
        <p:spPr bwMode="auto">
          <a:xfrm>
            <a:off x="274638" y="4295776"/>
            <a:ext cx="449263" cy="412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Rectangle 156"/>
          <p:cNvSpPr>
            <a:spLocks noChangeArrowheads="1"/>
          </p:cNvSpPr>
          <p:nvPr/>
        </p:nvSpPr>
        <p:spPr bwMode="auto">
          <a:xfrm>
            <a:off x="274638" y="4295776"/>
            <a:ext cx="449263" cy="41275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Line 157"/>
          <p:cNvSpPr>
            <a:spLocks noChangeShapeType="1"/>
          </p:cNvSpPr>
          <p:nvPr/>
        </p:nvSpPr>
        <p:spPr bwMode="auto">
          <a:xfrm>
            <a:off x="517526" y="3751263"/>
            <a:ext cx="0" cy="3095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58"/>
          <p:cNvSpPr>
            <a:spLocks/>
          </p:cNvSpPr>
          <p:nvPr/>
        </p:nvSpPr>
        <p:spPr bwMode="auto">
          <a:xfrm>
            <a:off x="517526" y="3525838"/>
            <a:ext cx="177800" cy="769938"/>
          </a:xfrm>
          <a:custGeom>
            <a:avLst/>
            <a:gdLst>
              <a:gd name="T0" fmla="*/ 0 w 112"/>
              <a:gd name="T1" fmla="*/ 142 h 485"/>
              <a:gd name="T2" fmla="*/ 112 w 112"/>
              <a:gd name="T3" fmla="*/ 0 h 485"/>
              <a:gd name="T4" fmla="*/ 112 w 112"/>
              <a:gd name="T5" fmla="*/ 485 h 485"/>
              <a:gd name="T6" fmla="*/ 0 w 112"/>
              <a:gd name="T7" fmla="*/ 337 h 485"/>
              <a:gd name="T8" fmla="*/ 0 w 112"/>
              <a:gd name="T9" fmla="*/ 142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485">
                <a:moveTo>
                  <a:pt x="0" y="142"/>
                </a:moveTo>
                <a:lnTo>
                  <a:pt x="112" y="0"/>
                </a:lnTo>
                <a:lnTo>
                  <a:pt x="112" y="485"/>
                </a:lnTo>
                <a:lnTo>
                  <a:pt x="0" y="337"/>
                </a:lnTo>
                <a:lnTo>
                  <a:pt x="0" y="142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Line 159"/>
          <p:cNvSpPr>
            <a:spLocks noChangeShapeType="1"/>
          </p:cNvSpPr>
          <p:nvPr/>
        </p:nvSpPr>
        <p:spPr bwMode="auto">
          <a:xfrm flipV="1">
            <a:off x="517526" y="3525838"/>
            <a:ext cx="177800" cy="225425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Line 160"/>
          <p:cNvSpPr>
            <a:spLocks noChangeShapeType="1"/>
          </p:cNvSpPr>
          <p:nvPr/>
        </p:nvSpPr>
        <p:spPr bwMode="auto">
          <a:xfrm>
            <a:off x="695326" y="3525838"/>
            <a:ext cx="0" cy="769938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Line 161"/>
          <p:cNvSpPr>
            <a:spLocks noChangeShapeType="1"/>
          </p:cNvSpPr>
          <p:nvPr/>
        </p:nvSpPr>
        <p:spPr bwMode="auto">
          <a:xfrm flipH="1" flipV="1">
            <a:off x="517526" y="4060826"/>
            <a:ext cx="177800" cy="23495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Line 162"/>
          <p:cNvSpPr>
            <a:spLocks noChangeShapeType="1"/>
          </p:cNvSpPr>
          <p:nvPr/>
        </p:nvSpPr>
        <p:spPr bwMode="auto">
          <a:xfrm flipV="1">
            <a:off x="517526" y="3751263"/>
            <a:ext cx="0" cy="3095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63"/>
          <p:cNvSpPr>
            <a:spLocks/>
          </p:cNvSpPr>
          <p:nvPr/>
        </p:nvSpPr>
        <p:spPr bwMode="auto">
          <a:xfrm>
            <a:off x="473076" y="3638551"/>
            <a:ext cx="44450" cy="544513"/>
          </a:xfrm>
          <a:custGeom>
            <a:avLst/>
            <a:gdLst>
              <a:gd name="T0" fmla="*/ 0 w 28"/>
              <a:gd name="T1" fmla="*/ 0 h 343"/>
              <a:gd name="T2" fmla="*/ 28 w 28"/>
              <a:gd name="T3" fmla="*/ 71 h 343"/>
              <a:gd name="T4" fmla="*/ 28 w 28"/>
              <a:gd name="T5" fmla="*/ 266 h 343"/>
              <a:gd name="T6" fmla="*/ 0 w 28"/>
              <a:gd name="T7" fmla="*/ 343 h 343"/>
              <a:gd name="T8" fmla="*/ 0 w 28"/>
              <a:gd name="T9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343">
                <a:moveTo>
                  <a:pt x="0" y="0"/>
                </a:moveTo>
                <a:lnTo>
                  <a:pt x="28" y="71"/>
                </a:lnTo>
                <a:lnTo>
                  <a:pt x="28" y="266"/>
                </a:lnTo>
                <a:lnTo>
                  <a:pt x="0" y="343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Line 164"/>
          <p:cNvSpPr>
            <a:spLocks noChangeShapeType="1"/>
          </p:cNvSpPr>
          <p:nvPr/>
        </p:nvSpPr>
        <p:spPr bwMode="auto">
          <a:xfrm>
            <a:off x="473076" y="3638551"/>
            <a:ext cx="44450" cy="1127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Line 165"/>
          <p:cNvSpPr>
            <a:spLocks noChangeShapeType="1"/>
          </p:cNvSpPr>
          <p:nvPr/>
        </p:nvSpPr>
        <p:spPr bwMode="auto">
          <a:xfrm>
            <a:off x="517526" y="3751263"/>
            <a:ext cx="0" cy="3095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Line 166"/>
          <p:cNvSpPr>
            <a:spLocks noChangeShapeType="1"/>
          </p:cNvSpPr>
          <p:nvPr/>
        </p:nvSpPr>
        <p:spPr bwMode="auto">
          <a:xfrm flipH="1">
            <a:off x="473076" y="4060826"/>
            <a:ext cx="44450" cy="122238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Line 167"/>
          <p:cNvSpPr>
            <a:spLocks noChangeShapeType="1"/>
          </p:cNvSpPr>
          <p:nvPr/>
        </p:nvSpPr>
        <p:spPr bwMode="auto">
          <a:xfrm flipV="1">
            <a:off x="473076" y="3638551"/>
            <a:ext cx="0" cy="544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Rectangle 168"/>
          <p:cNvSpPr>
            <a:spLocks noChangeArrowheads="1"/>
          </p:cNvSpPr>
          <p:nvPr/>
        </p:nvSpPr>
        <p:spPr bwMode="auto">
          <a:xfrm>
            <a:off x="341313" y="3638551"/>
            <a:ext cx="139700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Rectangle 169"/>
          <p:cNvSpPr>
            <a:spLocks noChangeArrowheads="1"/>
          </p:cNvSpPr>
          <p:nvPr/>
        </p:nvSpPr>
        <p:spPr bwMode="auto">
          <a:xfrm>
            <a:off x="341313" y="3638551"/>
            <a:ext cx="139700" cy="11113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Rectangle 170"/>
          <p:cNvSpPr>
            <a:spLocks noChangeArrowheads="1"/>
          </p:cNvSpPr>
          <p:nvPr/>
        </p:nvSpPr>
        <p:spPr bwMode="auto">
          <a:xfrm>
            <a:off x="341313" y="3638551"/>
            <a:ext cx="131763" cy="544513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Line 171"/>
          <p:cNvSpPr>
            <a:spLocks noChangeShapeType="1"/>
          </p:cNvSpPr>
          <p:nvPr/>
        </p:nvSpPr>
        <p:spPr bwMode="auto">
          <a:xfrm>
            <a:off x="341313" y="3638551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Line 172"/>
          <p:cNvSpPr>
            <a:spLocks noChangeShapeType="1"/>
          </p:cNvSpPr>
          <p:nvPr/>
        </p:nvSpPr>
        <p:spPr bwMode="auto">
          <a:xfrm>
            <a:off x="473076" y="3638551"/>
            <a:ext cx="0" cy="544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Line 173"/>
          <p:cNvSpPr>
            <a:spLocks noChangeShapeType="1"/>
          </p:cNvSpPr>
          <p:nvPr/>
        </p:nvSpPr>
        <p:spPr bwMode="auto">
          <a:xfrm flipH="1">
            <a:off x="341313" y="4183063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Line 174"/>
          <p:cNvSpPr>
            <a:spLocks noChangeShapeType="1"/>
          </p:cNvSpPr>
          <p:nvPr/>
        </p:nvSpPr>
        <p:spPr bwMode="auto">
          <a:xfrm flipV="1">
            <a:off x="341313" y="3638551"/>
            <a:ext cx="0" cy="544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Rectangle 175"/>
          <p:cNvSpPr>
            <a:spLocks noChangeArrowheads="1"/>
          </p:cNvSpPr>
          <p:nvPr/>
        </p:nvSpPr>
        <p:spPr bwMode="auto">
          <a:xfrm>
            <a:off x="230188" y="3865563"/>
            <a:ext cx="111125" cy="809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Line 176"/>
          <p:cNvSpPr>
            <a:spLocks noChangeShapeType="1"/>
          </p:cNvSpPr>
          <p:nvPr/>
        </p:nvSpPr>
        <p:spPr bwMode="auto">
          <a:xfrm>
            <a:off x="230188" y="3865563"/>
            <a:ext cx="111125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Line 177"/>
          <p:cNvSpPr>
            <a:spLocks noChangeShapeType="1"/>
          </p:cNvSpPr>
          <p:nvPr/>
        </p:nvSpPr>
        <p:spPr bwMode="auto">
          <a:xfrm>
            <a:off x="341313" y="3865563"/>
            <a:ext cx="0" cy="809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Line 178"/>
          <p:cNvSpPr>
            <a:spLocks noChangeShapeType="1"/>
          </p:cNvSpPr>
          <p:nvPr/>
        </p:nvSpPr>
        <p:spPr bwMode="auto">
          <a:xfrm flipH="1">
            <a:off x="230188" y="3946526"/>
            <a:ext cx="111125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Line 179"/>
          <p:cNvSpPr>
            <a:spLocks noChangeShapeType="1"/>
          </p:cNvSpPr>
          <p:nvPr/>
        </p:nvSpPr>
        <p:spPr bwMode="auto">
          <a:xfrm flipV="1">
            <a:off x="230188" y="3865563"/>
            <a:ext cx="0" cy="809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Rectangle 180"/>
          <p:cNvSpPr>
            <a:spLocks noChangeArrowheads="1"/>
          </p:cNvSpPr>
          <p:nvPr/>
        </p:nvSpPr>
        <p:spPr bwMode="auto">
          <a:xfrm>
            <a:off x="304801" y="3987801"/>
            <a:ext cx="396875" cy="6191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Rectangle 181"/>
          <p:cNvSpPr>
            <a:spLocks noChangeArrowheads="1"/>
          </p:cNvSpPr>
          <p:nvPr/>
        </p:nvSpPr>
        <p:spPr bwMode="auto">
          <a:xfrm>
            <a:off x="304801" y="3987801"/>
            <a:ext cx="396875" cy="61913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Rectangle 182"/>
          <p:cNvSpPr>
            <a:spLocks noChangeArrowheads="1"/>
          </p:cNvSpPr>
          <p:nvPr/>
        </p:nvSpPr>
        <p:spPr bwMode="auto">
          <a:xfrm>
            <a:off x="274638" y="3833813"/>
            <a:ext cx="36513" cy="4730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Rectangle 183"/>
          <p:cNvSpPr>
            <a:spLocks noChangeArrowheads="1"/>
          </p:cNvSpPr>
          <p:nvPr/>
        </p:nvSpPr>
        <p:spPr bwMode="auto">
          <a:xfrm>
            <a:off x="274638" y="3833813"/>
            <a:ext cx="36513" cy="473075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Line 184"/>
          <p:cNvSpPr>
            <a:spLocks noChangeShapeType="1"/>
          </p:cNvSpPr>
          <p:nvPr/>
        </p:nvSpPr>
        <p:spPr bwMode="auto">
          <a:xfrm>
            <a:off x="341313" y="3690938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Line 185"/>
          <p:cNvSpPr>
            <a:spLocks noChangeShapeType="1"/>
          </p:cNvSpPr>
          <p:nvPr/>
        </p:nvSpPr>
        <p:spPr bwMode="auto">
          <a:xfrm>
            <a:off x="341313" y="3771901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Line 186"/>
          <p:cNvSpPr>
            <a:spLocks noChangeShapeType="1"/>
          </p:cNvSpPr>
          <p:nvPr/>
        </p:nvSpPr>
        <p:spPr bwMode="auto">
          <a:xfrm>
            <a:off x="341313" y="3925888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Line 187"/>
          <p:cNvSpPr>
            <a:spLocks noChangeShapeType="1"/>
          </p:cNvSpPr>
          <p:nvPr/>
        </p:nvSpPr>
        <p:spPr bwMode="auto">
          <a:xfrm>
            <a:off x="333376" y="4152901"/>
            <a:ext cx="139700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Line 188"/>
          <p:cNvSpPr>
            <a:spLocks noChangeShapeType="1"/>
          </p:cNvSpPr>
          <p:nvPr/>
        </p:nvSpPr>
        <p:spPr bwMode="auto">
          <a:xfrm>
            <a:off x="341313" y="4090988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Freeform 190"/>
          <p:cNvSpPr>
            <a:spLocks noEditPoints="1"/>
          </p:cNvSpPr>
          <p:nvPr/>
        </p:nvSpPr>
        <p:spPr bwMode="auto">
          <a:xfrm>
            <a:off x="166688" y="3441701"/>
            <a:ext cx="606425" cy="960438"/>
          </a:xfrm>
          <a:custGeom>
            <a:avLst/>
            <a:gdLst>
              <a:gd name="T0" fmla="*/ 0 w 382"/>
              <a:gd name="T1" fmla="*/ 0 h 605"/>
              <a:gd name="T2" fmla="*/ 382 w 382"/>
              <a:gd name="T3" fmla="*/ 0 h 605"/>
              <a:gd name="T4" fmla="*/ 382 w 382"/>
              <a:gd name="T5" fmla="*/ 605 h 605"/>
              <a:gd name="T6" fmla="*/ 0 w 382"/>
              <a:gd name="T7" fmla="*/ 605 h 605"/>
              <a:gd name="T8" fmla="*/ 0 w 382"/>
              <a:gd name="T9" fmla="*/ 0 h 605"/>
              <a:gd name="T10" fmla="*/ 5 w 382"/>
              <a:gd name="T11" fmla="*/ 603 h 605"/>
              <a:gd name="T12" fmla="*/ 2 w 382"/>
              <a:gd name="T13" fmla="*/ 600 h 605"/>
              <a:gd name="T14" fmla="*/ 380 w 382"/>
              <a:gd name="T15" fmla="*/ 600 h 605"/>
              <a:gd name="T16" fmla="*/ 377 w 382"/>
              <a:gd name="T17" fmla="*/ 603 h 605"/>
              <a:gd name="T18" fmla="*/ 377 w 382"/>
              <a:gd name="T19" fmla="*/ 3 h 605"/>
              <a:gd name="T20" fmla="*/ 380 w 382"/>
              <a:gd name="T21" fmla="*/ 5 h 605"/>
              <a:gd name="T22" fmla="*/ 2 w 382"/>
              <a:gd name="T23" fmla="*/ 5 h 605"/>
              <a:gd name="T24" fmla="*/ 5 w 382"/>
              <a:gd name="T25" fmla="*/ 3 h 605"/>
              <a:gd name="T26" fmla="*/ 5 w 382"/>
              <a:gd name="T27" fmla="*/ 60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05">
                <a:moveTo>
                  <a:pt x="0" y="0"/>
                </a:moveTo>
                <a:lnTo>
                  <a:pt x="382" y="0"/>
                </a:lnTo>
                <a:lnTo>
                  <a:pt x="382" y="605"/>
                </a:lnTo>
                <a:lnTo>
                  <a:pt x="0" y="605"/>
                </a:lnTo>
                <a:lnTo>
                  <a:pt x="0" y="0"/>
                </a:lnTo>
                <a:close/>
                <a:moveTo>
                  <a:pt x="5" y="603"/>
                </a:moveTo>
                <a:lnTo>
                  <a:pt x="2" y="600"/>
                </a:lnTo>
                <a:lnTo>
                  <a:pt x="380" y="600"/>
                </a:lnTo>
                <a:lnTo>
                  <a:pt x="377" y="603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0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191"/>
          <p:cNvSpPr>
            <a:spLocks noChangeArrowheads="1"/>
          </p:cNvSpPr>
          <p:nvPr/>
        </p:nvSpPr>
        <p:spPr bwMode="auto">
          <a:xfrm>
            <a:off x="3092450" y="2260601"/>
            <a:ext cx="498475" cy="954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Rectangle 192"/>
          <p:cNvSpPr>
            <a:spLocks noChangeArrowheads="1"/>
          </p:cNvSpPr>
          <p:nvPr/>
        </p:nvSpPr>
        <p:spPr bwMode="auto">
          <a:xfrm>
            <a:off x="3338513" y="2452688"/>
            <a:ext cx="119063" cy="5588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93"/>
          <p:cNvSpPr>
            <a:spLocks noChangeArrowheads="1"/>
          </p:cNvSpPr>
          <p:nvPr/>
        </p:nvSpPr>
        <p:spPr bwMode="auto">
          <a:xfrm>
            <a:off x="3135313" y="2338388"/>
            <a:ext cx="23813" cy="7874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Rectangle 194"/>
          <p:cNvSpPr>
            <a:spLocks noChangeArrowheads="1"/>
          </p:cNvSpPr>
          <p:nvPr/>
        </p:nvSpPr>
        <p:spPr bwMode="auto">
          <a:xfrm>
            <a:off x="3135313" y="2338388"/>
            <a:ext cx="23813" cy="7874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Line 195"/>
          <p:cNvSpPr>
            <a:spLocks noChangeShapeType="1"/>
          </p:cNvSpPr>
          <p:nvPr/>
        </p:nvSpPr>
        <p:spPr bwMode="auto">
          <a:xfrm flipH="1">
            <a:off x="3152776" y="2876551"/>
            <a:ext cx="149225" cy="2381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Rectangle 196"/>
          <p:cNvSpPr>
            <a:spLocks noChangeArrowheads="1"/>
          </p:cNvSpPr>
          <p:nvPr/>
        </p:nvSpPr>
        <p:spPr bwMode="auto">
          <a:xfrm>
            <a:off x="3135313" y="3114676"/>
            <a:ext cx="377825" cy="412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197"/>
          <p:cNvSpPr>
            <a:spLocks noChangeArrowheads="1"/>
          </p:cNvSpPr>
          <p:nvPr/>
        </p:nvSpPr>
        <p:spPr bwMode="auto">
          <a:xfrm>
            <a:off x="3135313" y="3114676"/>
            <a:ext cx="377825" cy="41275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198"/>
          <p:cNvSpPr>
            <a:spLocks noChangeShapeType="1"/>
          </p:cNvSpPr>
          <p:nvPr/>
        </p:nvSpPr>
        <p:spPr bwMode="auto">
          <a:xfrm>
            <a:off x="3302001" y="2565401"/>
            <a:ext cx="0" cy="3111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Freeform 199"/>
          <p:cNvSpPr>
            <a:spLocks/>
          </p:cNvSpPr>
          <p:nvPr/>
        </p:nvSpPr>
        <p:spPr bwMode="auto">
          <a:xfrm>
            <a:off x="3152776" y="2338388"/>
            <a:ext cx="149225" cy="776288"/>
          </a:xfrm>
          <a:custGeom>
            <a:avLst/>
            <a:gdLst>
              <a:gd name="T0" fmla="*/ 94 w 94"/>
              <a:gd name="T1" fmla="*/ 143 h 489"/>
              <a:gd name="T2" fmla="*/ 0 w 94"/>
              <a:gd name="T3" fmla="*/ 0 h 489"/>
              <a:gd name="T4" fmla="*/ 0 w 94"/>
              <a:gd name="T5" fmla="*/ 489 h 489"/>
              <a:gd name="T6" fmla="*/ 94 w 94"/>
              <a:gd name="T7" fmla="*/ 339 h 489"/>
              <a:gd name="T8" fmla="*/ 94 w 94"/>
              <a:gd name="T9" fmla="*/ 143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489">
                <a:moveTo>
                  <a:pt x="94" y="143"/>
                </a:moveTo>
                <a:lnTo>
                  <a:pt x="0" y="0"/>
                </a:lnTo>
                <a:lnTo>
                  <a:pt x="0" y="489"/>
                </a:lnTo>
                <a:lnTo>
                  <a:pt x="94" y="339"/>
                </a:lnTo>
                <a:lnTo>
                  <a:pt x="94" y="14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200"/>
          <p:cNvSpPr>
            <a:spLocks noChangeShapeType="1"/>
          </p:cNvSpPr>
          <p:nvPr/>
        </p:nvSpPr>
        <p:spPr bwMode="auto">
          <a:xfrm flipH="1" flipV="1">
            <a:off x="3152776" y="2338388"/>
            <a:ext cx="149225" cy="22701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Line 201"/>
          <p:cNvSpPr>
            <a:spLocks noChangeShapeType="1"/>
          </p:cNvSpPr>
          <p:nvPr/>
        </p:nvSpPr>
        <p:spPr bwMode="auto">
          <a:xfrm>
            <a:off x="3152776" y="2338388"/>
            <a:ext cx="0" cy="7762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Line 202"/>
          <p:cNvSpPr>
            <a:spLocks noChangeShapeType="1"/>
          </p:cNvSpPr>
          <p:nvPr/>
        </p:nvSpPr>
        <p:spPr bwMode="auto">
          <a:xfrm flipV="1">
            <a:off x="3152776" y="2876551"/>
            <a:ext cx="149225" cy="2381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Line 203"/>
          <p:cNvSpPr>
            <a:spLocks noChangeShapeType="1"/>
          </p:cNvSpPr>
          <p:nvPr/>
        </p:nvSpPr>
        <p:spPr bwMode="auto">
          <a:xfrm flipV="1">
            <a:off x="3302001" y="2565401"/>
            <a:ext cx="0" cy="3111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204"/>
          <p:cNvSpPr>
            <a:spLocks/>
          </p:cNvSpPr>
          <p:nvPr/>
        </p:nvSpPr>
        <p:spPr bwMode="auto">
          <a:xfrm>
            <a:off x="3302001" y="2452688"/>
            <a:ext cx="36513" cy="547688"/>
          </a:xfrm>
          <a:custGeom>
            <a:avLst/>
            <a:gdLst>
              <a:gd name="T0" fmla="*/ 23 w 23"/>
              <a:gd name="T1" fmla="*/ 0 h 345"/>
              <a:gd name="T2" fmla="*/ 0 w 23"/>
              <a:gd name="T3" fmla="*/ 71 h 345"/>
              <a:gd name="T4" fmla="*/ 0 w 23"/>
              <a:gd name="T5" fmla="*/ 267 h 345"/>
              <a:gd name="T6" fmla="*/ 23 w 23"/>
              <a:gd name="T7" fmla="*/ 345 h 345"/>
              <a:gd name="T8" fmla="*/ 23 w 23"/>
              <a:gd name="T9" fmla="*/ 0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345">
                <a:moveTo>
                  <a:pt x="23" y="0"/>
                </a:moveTo>
                <a:lnTo>
                  <a:pt x="0" y="71"/>
                </a:lnTo>
                <a:lnTo>
                  <a:pt x="0" y="267"/>
                </a:lnTo>
                <a:lnTo>
                  <a:pt x="23" y="345"/>
                </a:lnTo>
                <a:lnTo>
                  <a:pt x="23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205"/>
          <p:cNvSpPr>
            <a:spLocks noChangeShapeType="1"/>
          </p:cNvSpPr>
          <p:nvPr/>
        </p:nvSpPr>
        <p:spPr bwMode="auto">
          <a:xfrm flipH="1">
            <a:off x="3302001" y="2452688"/>
            <a:ext cx="36513" cy="11271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206"/>
          <p:cNvSpPr>
            <a:spLocks noChangeShapeType="1"/>
          </p:cNvSpPr>
          <p:nvPr/>
        </p:nvSpPr>
        <p:spPr bwMode="auto">
          <a:xfrm>
            <a:off x="3302001" y="2565401"/>
            <a:ext cx="0" cy="3111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207"/>
          <p:cNvSpPr>
            <a:spLocks noChangeShapeType="1"/>
          </p:cNvSpPr>
          <p:nvPr/>
        </p:nvSpPr>
        <p:spPr bwMode="auto">
          <a:xfrm>
            <a:off x="3302001" y="2876551"/>
            <a:ext cx="36513" cy="1238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208"/>
          <p:cNvSpPr>
            <a:spLocks noChangeShapeType="1"/>
          </p:cNvSpPr>
          <p:nvPr/>
        </p:nvSpPr>
        <p:spPr bwMode="auto">
          <a:xfrm flipV="1">
            <a:off x="3338513" y="2452688"/>
            <a:ext cx="0" cy="5476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209"/>
          <p:cNvSpPr>
            <a:spLocks noChangeArrowheads="1"/>
          </p:cNvSpPr>
          <p:nvPr/>
        </p:nvSpPr>
        <p:spPr bwMode="auto">
          <a:xfrm>
            <a:off x="3338513" y="2452688"/>
            <a:ext cx="119063" cy="9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Rectangle 210"/>
          <p:cNvSpPr>
            <a:spLocks noChangeArrowheads="1"/>
          </p:cNvSpPr>
          <p:nvPr/>
        </p:nvSpPr>
        <p:spPr bwMode="auto">
          <a:xfrm>
            <a:off x="3338513" y="2452688"/>
            <a:ext cx="119063" cy="9525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Rectangle 211"/>
          <p:cNvSpPr>
            <a:spLocks noChangeArrowheads="1"/>
          </p:cNvSpPr>
          <p:nvPr/>
        </p:nvSpPr>
        <p:spPr bwMode="auto">
          <a:xfrm>
            <a:off x="3338513" y="2452688"/>
            <a:ext cx="112713" cy="547688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212"/>
          <p:cNvSpPr>
            <a:spLocks noChangeShapeType="1"/>
          </p:cNvSpPr>
          <p:nvPr/>
        </p:nvSpPr>
        <p:spPr bwMode="auto">
          <a:xfrm flipH="1">
            <a:off x="3338513" y="2452688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213"/>
          <p:cNvSpPr>
            <a:spLocks noChangeShapeType="1"/>
          </p:cNvSpPr>
          <p:nvPr/>
        </p:nvSpPr>
        <p:spPr bwMode="auto">
          <a:xfrm>
            <a:off x="3338513" y="2452688"/>
            <a:ext cx="0" cy="5476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214"/>
          <p:cNvSpPr>
            <a:spLocks noChangeShapeType="1"/>
          </p:cNvSpPr>
          <p:nvPr/>
        </p:nvSpPr>
        <p:spPr bwMode="auto">
          <a:xfrm>
            <a:off x="3338513" y="3000376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Line 215"/>
          <p:cNvSpPr>
            <a:spLocks noChangeShapeType="1"/>
          </p:cNvSpPr>
          <p:nvPr/>
        </p:nvSpPr>
        <p:spPr bwMode="auto">
          <a:xfrm flipV="1">
            <a:off x="3451226" y="2452688"/>
            <a:ext cx="0" cy="5476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Rectangle 216"/>
          <p:cNvSpPr>
            <a:spLocks noChangeArrowheads="1"/>
          </p:cNvSpPr>
          <p:nvPr/>
        </p:nvSpPr>
        <p:spPr bwMode="auto">
          <a:xfrm>
            <a:off x="3451226" y="2679701"/>
            <a:ext cx="92075" cy="825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Line 217"/>
          <p:cNvSpPr>
            <a:spLocks noChangeShapeType="1"/>
          </p:cNvSpPr>
          <p:nvPr/>
        </p:nvSpPr>
        <p:spPr bwMode="auto">
          <a:xfrm flipH="1">
            <a:off x="3451226" y="2679701"/>
            <a:ext cx="9207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Line 218"/>
          <p:cNvSpPr>
            <a:spLocks noChangeShapeType="1"/>
          </p:cNvSpPr>
          <p:nvPr/>
        </p:nvSpPr>
        <p:spPr bwMode="auto">
          <a:xfrm>
            <a:off x="3451226" y="2679701"/>
            <a:ext cx="0" cy="825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Line 219"/>
          <p:cNvSpPr>
            <a:spLocks noChangeShapeType="1"/>
          </p:cNvSpPr>
          <p:nvPr/>
        </p:nvSpPr>
        <p:spPr bwMode="auto">
          <a:xfrm>
            <a:off x="3451226" y="2762251"/>
            <a:ext cx="9207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Line 220"/>
          <p:cNvSpPr>
            <a:spLocks noChangeShapeType="1"/>
          </p:cNvSpPr>
          <p:nvPr/>
        </p:nvSpPr>
        <p:spPr bwMode="auto">
          <a:xfrm flipV="1">
            <a:off x="3543301" y="2679701"/>
            <a:ext cx="0" cy="825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221"/>
          <p:cNvSpPr>
            <a:spLocks noChangeArrowheads="1"/>
          </p:cNvSpPr>
          <p:nvPr/>
        </p:nvSpPr>
        <p:spPr bwMode="auto">
          <a:xfrm>
            <a:off x="3152776" y="2805113"/>
            <a:ext cx="334963" cy="6191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Rectangle 222"/>
          <p:cNvSpPr>
            <a:spLocks noChangeArrowheads="1"/>
          </p:cNvSpPr>
          <p:nvPr/>
        </p:nvSpPr>
        <p:spPr bwMode="auto">
          <a:xfrm>
            <a:off x="3152776" y="2805113"/>
            <a:ext cx="334963" cy="61913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223"/>
          <p:cNvSpPr>
            <a:spLocks noChangeArrowheads="1"/>
          </p:cNvSpPr>
          <p:nvPr/>
        </p:nvSpPr>
        <p:spPr bwMode="auto">
          <a:xfrm>
            <a:off x="3481388" y="2649538"/>
            <a:ext cx="31750" cy="4762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Rectangle 224"/>
          <p:cNvSpPr>
            <a:spLocks noChangeArrowheads="1"/>
          </p:cNvSpPr>
          <p:nvPr/>
        </p:nvSpPr>
        <p:spPr bwMode="auto">
          <a:xfrm>
            <a:off x="3481388" y="2649538"/>
            <a:ext cx="31750" cy="47625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Line 225"/>
          <p:cNvSpPr>
            <a:spLocks noChangeShapeType="1"/>
          </p:cNvSpPr>
          <p:nvPr/>
        </p:nvSpPr>
        <p:spPr bwMode="auto">
          <a:xfrm flipH="1">
            <a:off x="3338513" y="2503488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Line 226"/>
          <p:cNvSpPr>
            <a:spLocks noChangeShapeType="1"/>
          </p:cNvSpPr>
          <p:nvPr/>
        </p:nvSpPr>
        <p:spPr bwMode="auto">
          <a:xfrm flipH="1">
            <a:off x="3338513" y="2586038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Line 227"/>
          <p:cNvSpPr>
            <a:spLocks noChangeShapeType="1"/>
          </p:cNvSpPr>
          <p:nvPr/>
        </p:nvSpPr>
        <p:spPr bwMode="auto">
          <a:xfrm flipH="1">
            <a:off x="3338513" y="2741613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Line 228"/>
          <p:cNvSpPr>
            <a:spLocks noChangeShapeType="1"/>
          </p:cNvSpPr>
          <p:nvPr/>
        </p:nvSpPr>
        <p:spPr bwMode="auto">
          <a:xfrm flipH="1">
            <a:off x="3338513" y="2970213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Line 229"/>
          <p:cNvSpPr>
            <a:spLocks noChangeShapeType="1"/>
          </p:cNvSpPr>
          <p:nvPr/>
        </p:nvSpPr>
        <p:spPr bwMode="auto">
          <a:xfrm flipH="1">
            <a:off x="3338513" y="2908301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231"/>
          <p:cNvSpPr>
            <a:spLocks noEditPoints="1"/>
          </p:cNvSpPr>
          <p:nvPr/>
        </p:nvSpPr>
        <p:spPr bwMode="auto">
          <a:xfrm>
            <a:off x="3084513" y="2252663"/>
            <a:ext cx="514350" cy="969963"/>
          </a:xfrm>
          <a:custGeom>
            <a:avLst/>
            <a:gdLst>
              <a:gd name="T0" fmla="*/ 0 w 324"/>
              <a:gd name="T1" fmla="*/ 0 h 611"/>
              <a:gd name="T2" fmla="*/ 324 w 324"/>
              <a:gd name="T3" fmla="*/ 0 h 611"/>
              <a:gd name="T4" fmla="*/ 324 w 324"/>
              <a:gd name="T5" fmla="*/ 611 h 611"/>
              <a:gd name="T6" fmla="*/ 0 w 324"/>
              <a:gd name="T7" fmla="*/ 611 h 611"/>
              <a:gd name="T8" fmla="*/ 0 w 324"/>
              <a:gd name="T9" fmla="*/ 0 h 611"/>
              <a:gd name="T10" fmla="*/ 5 w 324"/>
              <a:gd name="T11" fmla="*/ 608 h 611"/>
              <a:gd name="T12" fmla="*/ 3 w 324"/>
              <a:gd name="T13" fmla="*/ 606 h 611"/>
              <a:gd name="T14" fmla="*/ 322 w 324"/>
              <a:gd name="T15" fmla="*/ 606 h 611"/>
              <a:gd name="T16" fmla="*/ 319 w 324"/>
              <a:gd name="T17" fmla="*/ 608 h 611"/>
              <a:gd name="T18" fmla="*/ 319 w 324"/>
              <a:gd name="T19" fmla="*/ 3 h 611"/>
              <a:gd name="T20" fmla="*/ 322 w 324"/>
              <a:gd name="T21" fmla="*/ 5 h 611"/>
              <a:gd name="T22" fmla="*/ 3 w 324"/>
              <a:gd name="T23" fmla="*/ 5 h 611"/>
              <a:gd name="T24" fmla="*/ 5 w 324"/>
              <a:gd name="T25" fmla="*/ 3 h 611"/>
              <a:gd name="T26" fmla="*/ 5 w 324"/>
              <a:gd name="T27" fmla="*/ 608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4" h="611">
                <a:moveTo>
                  <a:pt x="0" y="0"/>
                </a:moveTo>
                <a:lnTo>
                  <a:pt x="324" y="0"/>
                </a:lnTo>
                <a:lnTo>
                  <a:pt x="324" y="611"/>
                </a:lnTo>
                <a:lnTo>
                  <a:pt x="0" y="611"/>
                </a:lnTo>
                <a:lnTo>
                  <a:pt x="0" y="0"/>
                </a:lnTo>
                <a:close/>
                <a:moveTo>
                  <a:pt x="5" y="608"/>
                </a:moveTo>
                <a:lnTo>
                  <a:pt x="3" y="606"/>
                </a:lnTo>
                <a:lnTo>
                  <a:pt x="322" y="606"/>
                </a:lnTo>
                <a:lnTo>
                  <a:pt x="319" y="608"/>
                </a:lnTo>
                <a:lnTo>
                  <a:pt x="319" y="3"/>
                </a:lnTo>
                <a:lnTo>
                  <a:pt x="322" y="5"/>
                </a:lnTo>
                <a:lnTo>
                  <a:pt x="3" y="5"/>
                </a:lnTo>
                <a:lnTo>
                  <a:pt x="5" y="3"/>
                </a:lnTo>
                <a:lnTo>
                  <a:pt x="5" y="60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 flipV="1">
            <a:off x="1692275" y="2565401"/>
            <a:ext cx="2470150" cy="1511300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Boxed Book" panose="02000506040000020004" pitchFamily="2" charset="0"/>
              </a:rPr>
              <a:t>OUTDOOR DEPENDENT</a:t>
            </a:r>
          </a:p>
        </p:txBody>
      </p:sp>
      <p:grpSp>
        <p:nvGrpSpPr>
          <p:cNvPr id="263" name="Group 262"/>
          <p:cNvGrpSpPr/>
          <p:nvPr/>
        </p:nvGrpSpPr>
        <p:grpSpPr>
          <a:xfrm>
            <a:off x="6103144" y="1565276"/>
            <a:ext cx="1192634" cy="3881824"/>
            <a:chOff x="6103144" y="1565276"/>
            <a:chExt cx="1192634" cy="3881824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6103144" y="1565276"/>
              <a:ext cx="119263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Passive DH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298711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6411722" y="1979613"/>
              <a:ext cx="57547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6" name="Rectangle 41"/>
            <p:cNvSpPr>
              <a:spLocks noChangeArrowheads="1"/>
            </p:cNvSpPr>
            <p:nvPr/>
          </p:nvSpPr>
          <p:spPr bwMode="auto">
            <a:xfrm>
              <a:off x="6417333" y="4643438"/>
              <a:ext cx="56425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8" name="Rectangle 43"/>
            <p:cNvSpPr>
              <a:spLocks noChangeArrowheads="1"/>
            </p:cNvSpPr>
            <p:nvPr/>
          </p:nvSpPr>
          <p:spPr bwMode="auto">
            <a:xfrm>
              <a:off x="6298711" y="48958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42" name="Rectangle 47"/>
            <p:cNvSpPr>
              <a:spLocks noChangeArrowheads="1"/>
            </p:cNvSpPr>
            <p:nvPr/>
          </p:nvSpPr>
          <p:spPr bwMode="auto">
            <a:xfrm>
              <a:off x="6115166" y="5148263"/>
              <a:ext cx="116859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(PD Wheel Speed RPM) -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43" name="Rectangle 48"/>
            <p:cNvSpPr>
              <a:spLocks noChangeArrowheads="1"/>
            </p:cNvSpPr>
            <p:nvPr/>
          </p:nvSpPr>
          <p:spPr bwMode="auto">
            <a:xfrm>
              <a:off x="6592060" y="5308601"/>
              <a:ext cx="2148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0.61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4814094" y="1948250"/>
            <a:ext cx="236538" cy="1358900"/>
            <a:chOff x="4132263" y="3641727"/>
            <a:chExt cx="236538" cy="1358900"/>
          </a:xfrm>
        </p:grpSpPr>
        <p:sp>
          <p:nvSpPr>
            <p:cNvPr id="245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6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7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8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284163" y="1600200"/>
            <a:ext cx="8655058" cy="4114800"/>
            <a:chOff x="284163" y="1600200"/>
            <a:chExt cx="8655058" cy="4114800"/>
          </a:xfrm>
        </p:grpSpPr>
        <p:sp>
          <p:nvSpPr>
            <p:cNvPr id="250" name="Rectangle 8"/>
            <p:cNvSpPr>
              <a:spLocks noChangeArrowheads="1"/>
            </p:cNvSpPr>
            <p:nvPr/>
          </p:nvSpPr>
          <p:spPr bwMode="auto">
            <a:xfrm>
              <a:off x="284163" y="1600200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1" name="Rectangle 250"/>
            <p:cNvSpPr>
              <a:spLocks noChangeArrowheads="1"/>
            </p:cNvSpPr>
            <p:nvPr/>
          </p:nvSpPr>
          <p:spPr bwMode="auto">
            <a:xfrm>
              <a:off x="7993070" y="5468937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2" name="Rectangle 251"/>
            <p:cNvSpPr>
              <a:spLocks noChangeArrowheads="1"/>
            </p:cNvSpPr>
            <p:nvPr/>
          </p:nvSpPr>
          <p:spPr bwMode="auto">
            <a:xfrm>
              <a:off x="7966083" y="1600200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3" name="Rectangle 252"/>
            <p:cNvSpPr>
              <a:spLocks noChangeArrowheads="1"/>
            </p:cNvSpPr>
            <p:nvPr/>
          </p:nvSpPr>
          <p:spPr bwMode="auto">
            <a:xfrm>
              <a:off x="304800" y="5468937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254" name="5-Point Star 253"/>
          <p:cNvSpPr/>
          <p:nvPr/>
        </p:nvSpPr>
        <p:spPr>
          <a:xfrm>
            <a:off x="7019927" y="4005263"/>
            <a:ext cx="1439863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50%</a:t>
            </a:r>
          </a:p>
        </p:txBody>
      </p:sp>
      <p:grpSp>
        <p:nvGrpSpPr>
          <p:cNvPr id="258" name="Group 257"/>
          <p:cNvGrpSpPr/>
          <p:nvPr/>
        </p:nvGrpSpPr>
        <p:grpSpPr>
          <a:xfrm>
            <a:off x="1247025" y="4545727"/>
            <a:ext cx="734175" cy="254873"/>
            <a:chOff x="1055688" y="4440238"/>
            <a:chExt cx="734175" cy="254873"/>
          </a:xfrm>
        </p:grpSpPr>
        <p:sp>
          <p:nvSpPr>
            <p:cNvPr id="259" name="Rectangle 36"/>
            <p:cNvSpPr>
              <a:spLocks noChangeArrowheads="1"/>
            </p:cNvSpPr>
            <p:nvPr/>
          </p:nvSpPr>
          <p:spPr bwMode="auto">
            <a:xfrm>
              <a:off x="1055688" y="4440238"/>
              <a:ext cx="73417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TE Purge/Seals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60" name="Rectangle 37"/>
            <p:cNvSpPr>
              <a:spLocks noChangeArrowheads="1"/>
            </p:cNvSpPr>
            <p:nvPr/>
          </p:nvSpPr>
          <p:spPr bwMode="auto">
            <a:xfrm>
              <a:off x="1181523" y="4572000"/>
              <a:ext cx="482504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(828 CFM)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261" name="Rectangle 38"/>
          <p:cNvSpPr>
            <a:spLocks noChangeArrowheads="1"/>
          </p:cNvSpPr>
          <p:nvPr/>
        </p:nvSpPr>
        <p:spPr bwMode="auto">
          <a:xfrm>
            <a:off x="5420391" y="4440238"/>
            <a:ext cx="7518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Boxed Book" panose="02000506040000020004" pitchFamily="2" charset="0"/>
              </a:rPr>
              <a:t>PD Purge/Seals</a:t>
            </a:r>
          </a:p>
          <a:p>
            <a:pPr algn="ctr"/>
            <a:r>
              <a:rPr lang="en-US" altLang="en-US" sz="800" dirty="0">
                <a:solidFill>
                  <a:srgbClr val="000080"/>
                </a:solidFill>
                <a:latin typeface="Boxed Book" panose="02000506040000020004" pitchFamily="2" charset="0"/>
              </a:rPr>
              <a:t>(538 CFM</a:t>
            </a:r>
            <a:r>
              <a:rPr lang="en-US" altLang="en-US" sz="800" dirty="0" smtClean="0">
                <a:solidFill>
                  <a:srgbClr val="000080"/>
                </a:solidFill>
                <a:latin typeface="Boxed Book" panose="02000506040000020004" pitchFamily="2" charset="0"/>
              </a:rPr>
              <a:t>)</a:t>
            </a:r>
            <a:endParaRPr lang="en-US" altLang="en-US" sz="800" dirty="0">
              <a:latin typeface="Boxed Book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3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54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SEMCO Pinnacle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932363" y="1196975"/>
            <a:ext cx="0" cy="504031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Rectangle 235"/>
          <p:cNvSpPr>
            <a:spLocks noChangeArrowheads="1"/>
          </p:cNvSpPr>
          <p:nvPr/>
        </p:nvSpPr>
        <p:spPr bwMode="auto">
          <a:xfrm>
            <a:off x="9028113" y="3133726"/>
            <a:ext cx="168275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Rectangle 240"/>
          <p:cNvSpPr>
            <a:spLocks noChangeArrowheads="1"/>
          </p:cNvSpPr>
          <p:nvPr/>
        </p:nvSpPr>
        <p:spPr bwMode="auto">
          <a:xfrm>
            <a:off x="4616450" y="1784351"/>
            <a:ext cx="75822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Cooling Coil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0" name="Rectangle 245"/>
          <p:cNvSpPr>
            <a:spLocks noChangeArrowheads="1"/>
          </p:cNvSpPr>
          <p:nvPr/>
        </p:nvSpPr>
        <p:spPr bwMode="auto">
          <a:xfrm>
            <a:off x="1096857" y="2359026"/>
            <a:ext cx="5033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1" name="Rectangle 246"/>
          <p:cNvSpPr>
            <a:spLocks noChangeArrowheads="1"/>
          </p:cNvSpPr>
          <p:nvPr/>
        </p:nvSpPr>
        <p:spPr bwMode="auto">
          <a:xfrm>
            <a:off x="1638300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2" name="Rectangle 247"/>
          <p:cNvSpPr>
            <a:spLocks noChangeArrowheads="1"/>
          </p:cNvSpPr>
          <p:nvPr/>
        </p:nvSpPr>
        <p:spPr bwMode="auto">
          <a:xfrm>
            <a:off x="1704975" y="2359026"/>
            <a:ext cx="52097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78.0°wb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3" name="Rectangle 248"/>
          <p:cNvSpPr>
            <a:spLocks noChangeArrowheads="1"/>
          </p:cNvSpPr>
          <p:nvPr/>
        </p:nvSpPr>
        <p:spPr bwMode="auto">
          <a:xfrm>
            <a:off x="3721100" y="2359026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74.0°db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4" name="Rectangle 249"/>
          <p:cNvSpPr>
            <a:spLocks noChangeArrowheads="1"/>
          </p:cNvSpPr>
          <p:nvPr/>
        </p:nvSpPr>
        <p:spPr bwMode="auto">
          <a:xfrm>
            <a:off x="4176713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5" name="Rectangle 250"/>
          <p:cNvSpPr>
            <a:spLocks noChangeArrowheads="1"/>
          </p:cNvSpPr>
          <p:nvPr/>
        </p:nvSpPr>
        <p:spPr bwMode="auto">
          <a:xfrm>
            <a:off x="4244975" y="2359026"/>
            <a:ext cx="5354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66.8°wb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6" name="Rectangle 251"/>
          <p:cNvSpPr>
            <a:spLocks noChangeArrowheads="1"/>
          </p:cNvSpPr>
          <p:nvPr/>
        </p:nvSpPr>
        <p:spPr bwMode="auto">
          <a:xfrm>
            <a:off x="5181600" y="2359026"/>
            <a:ext cx="47769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51.3°db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7" name="Rectangle 252"/>
          <p:cNvSpPr>
            <a:spLocks noChangeArrowheads="1"/>
          </p:cNvSpPr>
          <p:nvPr/>
        </p:nvSpPr>
        <p:spPr bwMode="auto">
          <a:xfrm>
            <a:off x="5711825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8" name="Rectangle 253"/>
          <p:cNvSpPr>
            <a:spLocks noChangeArrowheads="1"/>
          </p:cNvSpPr>
          <p:nvPr/>
        </p:nvSpPr>
        <p:spPr bwMode="auto">
          <a:xfrm>
            <a:off x="5780088" y="2359026"/>
            <a:ext cx="5354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50.9°wb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9" name="Rectangle 254"/>
          <p:cNvSpPr>
            <a:spLocks noChangeArrowheads="1"/>
          </p:cNvSpPr>
          <p:nvPr/>
        </p:nvSpPr>
        <p:spPr bwMode="auto">
          <a:xfrm>
            <a:off x="7848600" y="2359026"/>
            <a:ext cx="50174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0" name="Rectangle 255"/>
          <p:cNvSpPr>
            <a:spLocks noChangeArrowheads="1"/>
          </p:cNvSpPr>
          <p:nvPr/>
        </p:nvSpPr>
        <p:spPr bwMode="auto">
          <a:xfrm>
            <a:off x="8343900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1" name="Rectangle 256"/>
          <p:cNvSpPr>
            <a:spLocks noChangeArrowheads="1"/>
          </p:cNvSpPr>
          <p:nvPr/>
        </p:nvSpPr>
        <p:spPr bwMode="auto">
          <a:xfrm>
            <a:off x="8420100" y="2359026"/>
            <a:ext cx="53059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52.8°wb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8" name="Rectangle 263"/>
          <p:cNvSpPr>
            <a:spLocks noChangeArrowheads="1"/>
          </p:cNvSpPr>
          <p:nvPr/>
        </p:nvSpPr>
        <p:spPr bwMode="auto">
          <a:xfrm>
            <a:off x="7848600" y="3790951"/>
            <a:ext cx="4889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9" name="Rectangle 264"/>
          <p:cNvSpPr>
            <a:spLocks noChangeArrowheads="1"/>
          </p:cNvSpPr>
          <p:nvPr/>
        </p:nvSpPr>
        <p:spPr bwMode="auto">
          <a:xfrm>
            <a:off x="8343900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70" name="Rectangle 265"/>
          <p:cNvSpPr>
            <a:spLocks noChangeArrowheads="1"/>
          </p:cNvSpPr>
          <p:nvPr/>
        </p:nvSpPr>
        <p:spPr bwMode="auto">
          <a:xfrm>
            <a:off x="8420100" y="3790951"/>
            <a:ext cx="53219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62.5°wb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grpSp>
        <p:nvGrpSpPr>
          <p:cNvPr id="490" name="Group 489"/>
          <p:cNvGrpSpPr/>
          <p:nvPr/>
        </p:nvGrpSpPr>
        <p:grpSpPr>
          <a:xfrm>
            <a:off x="1981200" y="1565276"/>
            <a:ext cx="1256754" cy="3881824"/>
            <a:chOff x="1981200" y="1565276"/>
            <a:chExt cx="1256754" cy="3881824"/>
          </a:xfrm>
        </p:grpSpPr>
        <p:sp>
          <p:nvSpPr>
            <p:cNvPr id="241" name="Rectangle 236"/>
            <p:cNvSpPr>
              <a:spLocks noChangeArrowheads="1"/>
            </p:cNvSpPr>
            <p:nvPr/>
          </p:nvSpPr>
          <p:spPr bwMode="auto">
            <a:xfrm>
              <a:off x="1981200" y="1565276"/>
              <a:ext cx="125675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Total Energy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44" name="Rectangle 239"/>
            <p:cNvSpPr>
              <a:spLocks noChangeArrowheads="1"/>
            </p:cNvSpPr>
            <p:nvPr/>
          </p:nvSpPr>
          <p:spPr bwMode="auto">
            <a:xfrm>
              <a:off x="2208827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48" name="Rectangle 243"/>
            <p:cNvSpPr>
              <a:spLocks noChangeArrowheads="1"/>
            </p:cNvSpPr>
            <p:nvPr/>
          </p:nvSpPr>
          <p:spPr bwMode="auto">
            <a:xfrm>
              <a:off x="2321037" y="1979613"/>
              <a:ext cx="5770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75" name="Rectangle 270"/>
            <p:cNvSpPr>
              <a:spLocks noChangeArrowheads="1"/>
            </p:cNvSpPr>
            <p:nvPr/>
          </p:nvSpPr>
          <p:spPr bwMode="auto">
            <a:xfrm>
              <a:off x="2437254" y="4618038"/>
              <a:ext cx="34464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0.797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77" name="Rectangle 272"/>
            <p:cNvSpPr>
              <a:spLocks noChangeArrowheads="1"/>
            </p:cNvSpPr>
            <p:nvPr/>
          </p:nvSpPr>
          <p:spPr bwMode="auto">
            <a:xfrm>
              <a:off x="2082991" y="4870451"/>
              <a:ext cx="105317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TE Effectiveness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81" name="Rectangle 276"/>
            <p:cNvSpPr>
              <a:spLocks noChangeArrowheads="1"/>
            </p:cNvSpPr>
            <p:nvPr/>
          </p:nvSpPr>
          <p:spPr bwMode="auto">
            <a:xfrm>
              <a:off x="2326647" y="5148263"/>
              <a:ext cx="56586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84" name="Rectangle 279"/>
            <p:cNvSpPr>
              <a:spLocks noChangeArrowheads="1"/>
            </p:cNvSpPr>
            <p:nvPr/>
          </p:nvSpPr>
          <p:spPr bwMode="auto">
            <a:xfrm>
              <a:off x="2208827" y="530860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285" name="Rectangle 280"/>
          <p:cNvSpPr>
            <a:spLocks noChangeArrowheads="1"/>
          </p:cNvSpPr>
          <p:nvPr/>
        </p:nvSpPr>
        <p:spPr bwMode="auto">
          <a:xfrm>
            <a:off x="5434013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6" name="Rectangle 281"/>
          <p:cNvSpPr>
            <a:spLocks noChangeArrowheads="1"/>
          </p:cNvSpPr>
          <p:nvPr/>
        </p:nvSpPr>
        <p:spPr bwMode="auto">
          <a:xfrm>
            <a:off x="5594350" y="2560638"/>
            <a:ext cx="44082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54.7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7" name="Rectangle 282"/>
          <p:cNvSpPr>
            <a:spLocks noChangeArrowheads="1"/>
          </p:cNvSpPr>
          <p:nvPr/>
        </p:nvSpPr>
        <p:spPr bwMode="auto">
          <a:xfrm>
            <a:off x="5459413" y="2762251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20.8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8" name="Rectangle 283"/>
          <p:cNvSpPr>
            <a:spLocks noChangeArrowheads="1"/>
          </p:cNvSpPr>
          <p:nvPr/>
        </p:nvSpPr>
        <p:spPr bwMode="auto">
          <a:xfrm>
            <a:off x="8193088" y="2560638"/>
            <a:ext cx="4552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9" name="Rectangle 284"/>
          <p:cNvSpPr>
            <a:spLocks noChangeArrowheads="1"/>
          </p:cNvSpPr>
          <p:nvPr/>
        </p:nvSpPr>
        <p:spPr bwMode="auto">
          <a:xfrm>
            <a:off x="8058150" y="4195763"/>
            <a:ext cx="7710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28.2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3" name="Rectangle 288"/>
          <p:cNvSpPr>
            <a:spLocks noChangeArrowheads="1"/>
          </p:cNvSpPr>
          <p:nvPr/>
        </p:nvSpPr>
        <p:spPr bwMode="auto">
          <a:xfrm>
            <a:off x="8066088" y="3589338"/>
            <a:ext cx="70051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4" name="Rectangle 289"/>
          <p:cNvSpPr>
            <a:spLocks noChangeArrowheads="1"/>
          </p:cNvSpPr>
          <p:nvPr/>
        </p:nvSpPr>
        <p:spPr bwMode="auto">
          <a:xfrm>
            <a:off x="8193088" y="3994151"/>
            <a:ext cx="46647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5" name="Rectangle 290"/>
          <p:cNvSpPr>
            <a:spLocks noChangeArrowheads="1"/>
          </p:cNvSpPr>
          <p:nvPr/>
        </p:nvSpPr>
        <p:spPr bwMode="auto">
          <a:xfrm>
            <a:off x="1266825" y="2155826"/>
            <a:ext cx="7357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6" name="Rectangle 291"/>
          <p:cNvSpPr>
            <a:spLocks noChangeArrowheads="1"/>
          </p:cNvSpPr>
          <p:nvPr/>
        </p:nvSpPr>
        <p:spPr bwMode="auto">
          <a:xfrm>
            <a:off x="1393825" y="2560638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118.1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7" name="Rectangle 292"/>
          <p:cNvSpPr>
            <a:spLocks noChangeArrowheads="1"/>
          </p:cNvSpPr>
          <p:nvPr/>
        </p:nvSpPr>
        <p:spPr bwMode="auto">
          <a:xfrm>
            <a:off x="8032750" y="2155826"/>
            <a:ext cx="76142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8" name="Rectangle 293"/>
          <p:cNvSpPr>
            <a:spLocks noChangeArrowheads="1"/>
          </p:cNvSpPr>
          <p:nvPr/>
        </p:nvSpPr>
        <p:spPr bwMode="auto">
          <a:xfrm>
            <a:off x="8058150" y="2762251"/>
            <a:ext cx="75180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21.9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2" name="Rectangle 297"/>
          <p:cNvSpPr>
            <a:spLocks noChangeArrowheads="1"/>
          </p:cNvSpPr>
          <p:nvPr/>
        </p:nvSpPr>
        <p:spPr bwMode="auto">
          <a:xfrm>
            <a:off x="1284288" y="2762251"/>
            <a:ext cx="73257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41.4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3" name="Rectangle 298"/>
          <p:cNvSpPr>
            <a:spLocks noChangeArrowheads="1"/>
          </p:cNvSpPr>
          <p:nvPr/>
        </p:nvSpPr>
        <p:spPr bwMode="auto">
          <a:xfrm>
            <a:off x="3789363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4" name="Rectangle 299"/>
          <p:cNvSpPr>
            <a:spLocks noChangeArrowheads="1"/>
          </p:cNvSpPr>
          <p:nvPr/>
        </p:nvSpPr>
        <p:spPr bwMode="auto">
          <a:xfrm>
            <a:off x="3949700" y="2560638"/>
            <a:ext cx="45044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87.5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5" name="Rectangle 300"/>
          <p:cNvSpPr>
            <a:spLocks noChangeArrowheads="1"/>
          </p:cNvSpPr>
          <p:nvPr/>
        </p:nvSpPr>
        <p:spPr bwMode="auto">
          <a:xfrm>
            <a:off x="3814763" y="2762251"/>
            <a:ext cx="74219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31.4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6" name="Line 301"/>
          <p:cNvSpPr>
            <a:spLocks noChangeShapeType="1"/>
          </p:cNvSpPr>
          <p:nvPr/>
        </p:nvSpPr>
        <p:spPr bwMode="auto">
          <a:xfrm>
            <a:off x="136525" y="3335338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" name="Rectangle 302"/>
          <p:cNvSpPr>
            <a:spLocks noChangeArrowheads="1"/>
          </p:cNvSpPr>
          <p:nvPr/>
        </p:nvSpPr>
        <p:spPr bwMode="auto">
          <a:xfrm>
            <a:off x="136525" y="3335338"/>
            <a:ext cx="890746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" name="Line 303"/>
          <p:cNvSpPr>
            <a:spLocks noChangeShapeType="1"/>
          </p:cNvSpPr>
          <p:nvPr/>
        </p:nvSpPr>
        <p:spPr bwMode="auto">
          <a:xfrm>
            <a:off x="136525" y="3352801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" name="Rectangle 304"/>
          <p:cNvSpPr>
            <a:spLocks noChangeArrowheads="1"/>
          </p:cNvSpPr>
          <p:nvPr/>
        </p:nvSpPr>
        <p:spPr bwMode="auto">
          <a:xfrm>
            <a:off x="136525" y="3352801"/>
            <a:ext cx="890746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Rectangle 305"/>
          <p:cNvSpPr>
            <a:spLocks noChangeArrowheads="1"/>
          </p:cNvSpPr>
          <p:nvPr/>
        </p:nvSpPr>
        <p:spPr bwMode="auto">
          <a:xfrm>
            <a:off x="7099300" y="2176463"/>
            <a:ext cx="590550" cy="1062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9" name="Freeform 306"/>
          <p:cNvSpPr>
            <a:spLocks/>
          </p:cNvSpPr>
          <p:nvPr/>
        </p:nvSpPr>
        <p:spPr bwMode="auto">
          <a:xfrm>
            <a:off x="7156450" y="2273301"/>
            <a:ext cx="485775" cy="882650"/>
          </a:xfrm>
          <a:custGeom>
            <a:avLst/>
            <a:gdLst>
              <a:gd name="T0" fmla="*/ 306 w 306"/>
              <a:gd name="T1" fmla="*/ 266 h 556"/>
              <a:gd name="T2" fmla="*/ 167 w 306"/>
              <a:gd name="T3" fmla="*/ 0 h 556"/>
              <a:gd name="T4" fmla="*/ 167 w 306"/>
              <a:gd name="T5" fmla="*/ 91 h 556"/>
              <a:gd name="T6" fmla="*/ 0 w 306"/>
              <a:gd name="T7" fmla="*/ 91 h 556"/>
              <a:gd name="T8" fmla="*/ 0 w 306"/>
              <a:gd name="T9" fmla="*/ 481 h 556"/>
              <a:gd name="T10" fmla="*/ 167 w 306"/>
              <a:gd name="T11" fmla="*/ 481 h 556"/>
              <a:gd name="T12" fmla="*/ 167 w 306"/>
              <a:gd name="T13" fmla="*/ 556 h 556"/>
              <a:gd name="T14" fmla="*/ 167 w 306"/>
              <a:gd name="T15" fmla="*/ 556 h 556"/>
              <a:gd name="T16" fmla="*/ 306 w 306"/>
              <a:gd name="T17" fmla="*/ 266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6" h="556">
                <a:moveTo>
                  <a:pt x="306" y="266"/>
                </a:moveTo>
                <a:lnTo>
                  <a:pt x="167" y="0"/>
                </a:lnTo>
                <a:lnTo>
                  <a:pt x="167" y="91"/>
                </a:lnTo>
                <a:lnTo>
                  <a:pt x="0" y="91"/>
                </a:lnTo>
                <a:lnTo>
                  <a:pt x="0" y="481"/>
                </a:lnTo>
                <a:lnTo>
                  <a:pt x="167" y="481"/>
                </a:lnTo>
                <a:lnTo>
                  <a:pt x="167" y="556"/>
                </a:lnTo>
                <a:lnTo>
                  <a:pt x="167" y="556"/>
                </a:lnTo>
                <a:lnTo>
                  <a:pt x="306" y="266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" name="Line 307"/>
          <p:cNvSpPr>
            <a:spLocks noChangeShapeType="1"/>
          </p:cNvSpPr>
          <p:nvPr/>
        </p:nvSpPr>
        <p:spPr bwMode="auto">
          <a:xfrm flipH="1" flipV="1">
            <a:off x="7421563" y="2273301"/>
            <a:ext cx="220663" cy="4222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" name="Line 308"/>
          <p:cNvSpPr>
            <a:spLocks noChangeShapeType="1"/>
          </p:cNvSpPr>
          <p:nvPr/>
        </p:nvSpPr>
        <p:spPr bwMode="auto">
          <a:xfrm>
            <a:off x="7421563" y="2273301"/>
            <a:ext cx="0" cy="1444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" name="Line 309"/>
          <p:cNvSpPr>
            <a:spLocks noChangeShapeType="1"/>
          </p:cNvSpPr>
          <p:nvPr/>
        </p:nvSpPr>
        <p:spPr bwMode="auto">
          <a:xfrm flipH="1">
            <a:off x="7156450" y="2417764"/>
            <a:ext cx="2651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" name="Line 310"/>
          <p:cNvSpPr>
            <a:spLocks noChangeShapeType="1"/>
          </p:cNvSpPr>
          <p:nvPr/>
        </p:nvSpPr>
        <p:spPr bwMode="auto">
          <a:xfrm>
            <a:off x="7156450" y="2417764"/>
            <a:ext cx="0" cy="6191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4" name="Line 311"/>
          <p:cNvSpPr>
            <a:spLocks noChangeShapeType="1"/>
          </p:cNvSpPr>
          <p:nvPr/>
        </p:nvSpPr>
        <p:spPr bwMode="auto">
          <a:xfrm>
            <a:off x="7156450" y="3036889"/>
            <a:ext cx="2651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Line 312"/>
          <p:cNvSpPr>
            <a:spLocks noChangeShapeType="1"/>
          </p:cNvSpPr>
          <p:nvPr/>
        </p:nvSpPr>
        <p:spPr bwMode="auto">
          <a:xfrm>
            <a:off x="7421563" y="3036889"/>
            <a:ext cx="0" cy="1190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" name="Line 313"/>
          <p:cNvSpPr>
            <a:spLocks noChangeShapeType="1"/>
          </p:cNvSpPr>
          <p:nvPr/>
        </p:nvSpPr>
        <p:spPr bwMode="auto">
          <a:xfrm flipV="1">
            <a:off x="7421563" y="2695576"/>
            <a:ext cx="220663" cy="4603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" name="Freeform 315"/>
          <p:cNvSpPr>
            <a:spLocks noEditPoints="1"/>
          </p:cNvSpPr>
          <p:nvPr/>
        </p:nvSpPr>
        <p:spPr bwMode="auto">
          <a:xfrm>
            <a:off x="7091363" y="2168526"/>
            <a:ext cx="608013" cy="1079500"/>
          </a:xfrm>
          <a:custGeom>
            <a:avLst/>
            <a:gdLst>
              <a:gd name="T0" fmla="*/ 0 w 383"/>
              <a:gd name="T1" fmla="*/ 0 h 680"/>
              <a:gd name="T2" fmla="*/ 383 w 383"/>
              <a:gd name="T3" fmla="*/ 0 h 680"/>
              <a:gd name="T4" fmla="*/ 383 w 383"/>
              <a:gd name="T5" fmla="*/ 680 h 680"/>
              <a:gd name="T6" fmla="*/ 0 w 383"/>
              <a:gd name="T7" fmla="*/ 680 h 680"/>
              <a:gd name="T8" fmla="*/ 0 w 383"/>
              <a:gd name="T9" fmla="*/ 0 h 680"/>
              <a:gd name="T10" fmla="*/ 5 w 383"/>
              <a:gd name="T11" fmla="*/ 677 h 680"/>
              <a:gd name="T12" fmla="*/ 3 w 383"/>
              <a:gd name="T13" fmla="*/ 674 h 680"/>
              <a:gd name="T14" fmla="*/ 380 w 383"/>
              <a:gd name="T15" fmla="*/ 674 h 680"/>
              <a:gd name="T16" fmla="*/ 377 w 383"/>
              <a:gd name="T17" fmla="*/ 677 h 680"/>
              <a:gd name="T18" fmla="*/ 377 w 383"/>
              <a:gd name="T19" fmla="*/ 3 h 680"/>
              <a:gd name="T20" fmla="*/ 380 w 383"/>
              <a:gd name="T21" fmla="*/ 5 h 680"/>
              <a:gd name="T22" fmla="*/ 3 w 383"/>
              <a:gd name="T23" fmla="*/ 5 h 680"/>
              <a:gd name="T24" fmla="*/ 5 w 383"/>
              <a:gd name="T25" fmla="*/ 3 h 680"/>
              <a:gd name="T26" fmla="*/ 5 w 383"/>
              <a:gd name="T27" fmla="*/ 677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3" h="680">
                <a:moveTo>
                  <a:pt x="0" y="0"/>
                </a:moveTo>
                <a:lnTo>
                  <a:pt x="383" y="0"/>
                </a:lnTo>
                <a:lnTo>
                  <a:pt x="383" y="680"/>
                </a:lnTo>
                <a:lnTo>
                  <a:pt x="0" y="680"/>
                </a:lnTo>
                <a:lnTo>
                  <a:pt x="0" y="0"/>
                </a:lnTo>
                <a:close/>
                <a:moveTo>
                  <a:pt x="5" y="677"/>
                </a:moveTo>
                <a:lnTo>
                  <a:pt x="3" y="674"/>
                </a:lnTo>
                <a:lnTo>
                  <a:pt x="380" y="674"/>
                </a:lnTo>
                <a:lnTo>
                  <a:pt x="377" y="677"/>
                </a:lnTo>
                <a:lnTo>
                  <a:pt x="377" y="3"/>
                </a:lnTo>
                <a:lnTo>
                  <a:pt x="380" y="5"/>
                </a:lnTo>
                <a:lnTo>
                  <a:pt x="3" y="5"/>
                </a:lnTo>
                <a:lnTo>
                  <a:pt x="5" y="3"/>
                </a:lnTo>
                <a:lnTo>
                  <a:pt x="5" y="67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" name="Rectangle 316"/>
          <p:cNvSpPr>
            <a:spLocks noChangeArrowheads="1"/>
          </p:cNvSpPr>
          <p:nvPr/>
        </p:nvSpPr>
        <p:spPr bwMode="auto">
          <a:xfrm>
            <a:off x="7099300" y="3408363"/>
            <a:ext cx="625475" cy="1044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1" name="Freeform 317"/>
          <p:cNvSpPr>
            <a:spLocks/>
          </p:cNvSpPr>
          <p:nvPr/>
        </p:nvSpPr>
        <p:spPr bwMode="auto">
          <a:xfrm>
            <a:off x="7153275" y="3503613"/>
            <a:ext cx="523875" cy="866775"/>
          </a:xfrm>
          <a:custGeom>
            <a:avLst/>
            <a:gdLst>
              <a:gd name="T0" fmla="*/ 0 w 330"/>
              <a:gd name="T1" fmla="*/ 261 h 546"/>
              <a:gd name="T2" fmla="*/ 150 w 330"/>
              <a:gd name="T3" fmla="*/ 0 h 546"/>
              <a:gd name="T4" fmla="*/ 150 w 330"/>
              <a:gd name="T5" fmla="*/ 89 h 546"/>
              <a:gd name="T6" fmla="*/ 330 w 330"/>
              <a:gd name="T7" fmla="*/ 89 h 546"/>
              <a:gd name="T8" fmla="*/ 330 w 330"/>
              <a:gd name="T9" fmla="*/ 473 h 546"/>
              <a:gd name="T10" fmla="*/ 150 w 330"/>
              <a:gd name="T11" fmla="*/ 473 h 546"/>
              <a:gd name="T12" fmla="*/ 150 w 330"/>
              <a:gd name="T13" fmla="*/ 546 h 546"/>
              <a:gd name="T14" fmla="*/ 150 w 330"/>
              <a:gd name="T15" fmla="*/ 546 h 546"/>
              <a:gd name="T16" fmla="*/ 0 w 330"/>
              <a:gd name="T17" fmla="*/ 261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" h="546">
                <a:moveTo>
                  <a:pt x="0" y="261"/>
                </a:moveTo>
                <a:lnTo>
                  <a:pt x="150" y="0"/>
                </a:lnTo>
                <a:lnTo>
                  <a:pt x="150" y="89"/>
                </a:lnTo>
                <a:lnTo>
                  <a:pt x="330" y="89"/>
                </a:lnTo>
                <a:lnTo>
                  <a:pt x="330" y="473"/>
                </a:lnTo>
                <a:lnTo>
                  <a:pt x="150" y="473"/>
                </a:lnTo>
                <a:lnTo>
                  <a:pt x="150" y="546"/>
                </a:lnTo>
                <a:lnTo>
                  <a:pt x="150" y="546"/>
                </a:lnTo>
                <a:lnTo>
                  <a:pt x="0" y="26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" name="Line 318"/>
          <p:cNvSpPr>
            <a:spLocks noChangeShapeType="1"/>
          </p:cNvSpPr>
          <p:nvPr/>
        </p:nvSpPr>
        <p:spPr bwMode="auto">
          <a:xfrm flipV="1">
            <a:off x="7153275" y="3503613"/>
            <a:ext cx="238125" cy="41433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3" name="Line 319"/>
          <p:cNvSpPr>
            <a:spLocks noChangeShapeType="1"/>
          </p:cNvSpPr>
          <p:nvPr/>
        </p:nvSpPr>
        <p:spPr bwMode="auto">
          <a:xfrm>
            <a:off x="7391400" y="3503613"/>
            <a:ext cx="0" cy="1412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" name="Line 320"/>
          <p:cNvSpPr>
            <a:spLocks noChangeShapeType="1"/>
          </p:cNvSpPr>
          <p:nvPr/>
        </p:nvSpPr>
        <p:spPr bwMode="auto">
          <a:xfrm>
            <a:off x="7391400" y="3644901"/>
            <a:ext cx="285750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5" name="Line 321"/>
          <p:cNvSpPr>
            <a:spLocks noChangeShapeType="1"/>
          </p:cNvSpPr>
          <p:nvPr/>
        </p:nvSpPr>
        <p:spPr bwMode="auto">
          <a:xfrm>
            <a:off x="7677150" y="3644901"/>
            <a:ext cx="0" cy="6096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" name="Line 322"/>
          <p:cNvSpPr>
            <a:spLocks noChangeShapeType="1"/>
          </p:cNvSpPr>
          <p:nvPr/>
        </p:nvSpPr>
        <p:spPr bwMode="auto">
          <a:xfrm flipH="1">
            <a:off x="7391400" y="4254501"/>
            <a:ext cx="285750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7" name="Line 323"/>
          <p:cNvSpPr>
            <a:spLocks noChangeShapeType="1"/>
          </p:cNvSpPr>
          <p:nvPr/>
        </p:nvSpPr>
        <p:spPr bwMode="auto">
          <a:xfrm>
            <a:off x="7391400" y="4254501"/>
            <a:ext cx="0" cy="1158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8" name="Line 324"/>
          <p:cNvSpPr>
            <a:spLocks noChangeShapeType="1"/>
          </p:cNvSpPr>
          <p:nvPr/>
        </p:nvSpPr>
        <p:spPr bwMode="auto">
          <a:xfrm flipH="1" flipV="1">
            <a:off x="7153275" y="3917951"/>
            <a:ext cx="238125" cy="45243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" name="Freeform 326"/>
          <p:cNvSpPr>
            <a:spLocks noEditPoints="1"/>
          </p:cNvSpPr>
          <p:nvPr/>
        </p:nvSpPr>
        <p:spPr bwMode="auto">
          <a:xfrm>
            <a:off x="7091363" y="3398838"/>
            <a:ext cx="641350" cy="1062038"/>
          </a:xfrm>
          <a:custGeom>
            <a:avLst/>
            <a:gdLst>
              <a:gd name="T0" fmla="*/ 0 w 404"/>
              <a:gd name="T1" fmla="*/ 0 h 669"/>
              <a:gd name="T2" fmla="*/ 404 w 404"/>
              <a:gd name="T3" fmla="*/ 0 h 669"/>
              <a:gd name="T4" fmla="*/ 404 w 404"/>
              <a:gd name="T5" fmla="*/ 669 h 669"/>
              <a:gd name="T6" fmla="*/ 0 w 404"/>
              <a:gd name="T7" fmla="*/ 669 h 669"/>
              <a:gd name="T8" fmla="*/ 0 w 404"/>
              <a:gd name="T9" fmla="*/ 0 h 669"/>
              <a:gd name="T10" fmla="*/ 5 w 404"/>
              <a:gd name="T11" fmla="*/ 667 h 669"/>
              <a:gd name="T12" fmla="*/ 3 w 404"/>
              <a:gd name="T13" fmla="*/ 664 h 669"/>
              <a:gd name="T14" fmla="*/ 401 w 404"/>
              <a:gd name="T15" fmla="*/ 664 h 669"/>
              <a:gd name="T16" fmla="*/ 399 w 404"/>
              <a:gd name="T17" fmla="*/ 667 h 669"/>
              <a:gd name="T18" fmla="*/ 399 w 404"/>
              <a:gd name="T19" fmla="*/ 3 h 669"/>
              <a:gd name="T20" fmla="*/ 401 w 404"/>
              <a:gd name="T21" fmla="*/ 6 h 669"/>
              <a:gd name="T22" fmla="*/ 3 w 404"/>
              <a:gd name="T23" fmla="*/ 6 h 669"/>
              <a:gd name="T24" fmla="*/ 5 w 404"/>
              <a:gd name="T25" fmla="*/ 3 h 669"/>
              <a:gd name="T26" fmla="*/ 5 w 404"/>
              <a:gd name="T27" fmla="*/ 667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4" h="669">
                <a:moveTo>
                  <a:pt x="0" y="0"/>
                </a:moveTo>
                <a:lnTo>
                  <a:pt x="404" y="0"/>
                </a:lnTo>
                <a:lnTo>
                  <a:pt x="404" y="669"/>
                </a:lnTo>
                <a:lnTo>
                  <a:pt x="0" y="669"/>
                </a:lnTo>
                <a:lnTo>
                  <a:pt x="0" y="0"/>
                </a:lnTo>
                <a:close/>
                <a:moveTo>
                  <a:pt x="5" y="667"/>
                </a:moveTo>
                <a:lnTo>
                  <a:pt x="3" y="664"/>
                </a:lnTo>
                <a:lnTo>
                  <a:pt x="401" y="664"/>
                </a:lnTo>
                <a:lnTo>
                  <a:pt x="399" y="667"/>
                </a:lnTo>
                <a:lnTo>
                  <a:pt x="399" y="3"/>
                </a:lnTo>
                <a:lnTo>
                  <a:pt x="401" y="6"/>
                </a:lnTo>
                <a:lnTo>
                  <a:pt x="3" y="6"/>
                </a:lnTo>
                <a:lnTo>
                  <a:pt x="5" y="3"/>
                </a:lnTo>
                <a:lnTo>
                  <a:pt x="5" y="66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" name="Rectangle 327"/>
          <p:cNvSpPr>
            <a:spLocks noChangeArrowheads="1"/>
          </p:cNvSpPr>
          <p:nvPr/>
        </p:nvSpPr>
        <p:spPr bwMode="auto">
          <a:xfrm>
            <a:off x="3489325" y="3416301"/>
            <a:ext cx="750888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" name="Freeform 328"/>
          <p:cNvSpPr>
            <a:spLocks/>
          </p:cNvSpPr>
          <p:nvPr/>
        </p:nvSpPr>
        <p:spPr bwMode="auto">
          <a:xfrm>
            <a:off x="3552825" y="3511551"/>
            <a:ext cx="631825" cy="876300"/>
          </a:xfrm>
          <a:custGeom>
            <a:avLst/>
            <a:gdLst>
              <a:gd name="T0" fmla="*/ 0 w 398"/>
              <a:gd name="T1" fmla="*/ 264 h 552"/>
              <a:gd name="T2" fmla="*/ 181 w 398"/>
              <a:gd name="T3" fmla="*/ 0 h 552"/>
              <a:gd name="T4" fmla="*/ 181 w 398"/>
              <a:gd name="T5" fmla="*/ 91 h 552"/>
              <a:gd name="T6" fmla="*/ 398 w 398"/>
              <a:gd name="T7" fmla="*/ 91 h 552"/>
              <a:gd name="T8" fmla="*/ 398 w 398"/>
              <a:gd name="T9" fmla="*/ 477 h 552"/>
              <a:gd name="T10" fmla="*/ 181 w 398"/>
              <a:gd name="T11" fmla="*/ 477 h 552"/>
              <a:gd name="T12" fmla="*/ 181 w 398"/>
              <a:gd name="T13" fmla="*/ 552 h 552"/>
              <a:gd name="T14" fmla="*/ 181 w 398"/>
              <a:gd name="T15" fmla="*/ 552 h 552"/>
              <a:gd name="T16" fmla="*/ 0 w 398"/>
              <a:gd name="T17" fmla="*/ 264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8" h="552">
                <a:moveTo>
                  <a:pt x="0" y="264"/>
                </a:moveTo>
                <a:lnTo>
                  <a:pt x="181" y="0"/>
                </a:lnTo>
                <a:lnTo>
                  <a:pt x="181" y="91"/>
                </a:lnTo>
                <a:lnTo>
                  <a:pt x="398" y="91"/>
                </a:lnTo>
                <a:lnTo>
                  <a:pt x="398" y="477"/>
                </a:lnTo>
                <a:lnTo>
                  <a:pt x="181" y="477"/>
                </a:lnTo>
                <a:lnTo>
                  <a:pt x="181" y="552"/>
                </a:lnTo>
                <a:lnTo>
                  <a:pt x="181" y="552"/>
                </a:lnTo>
                <a:lnTo>
                  <a:pt x="0" y="264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Line 329"/>
          <p:cNvSpPr>
            <a:spLocks noChangeShapeType="1"/>
          </p:cNvSpPr>
          <p:nvPr/>
        </p:nvSpPr>
        <p:spPr bwMode="auto">
          <a:xfrm flipV="1">
            <a:off x="3552825" y="3511551"/>
            <a:ext cx="287338" cy="4191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Line 330"/>
          <p:cNvSpPr>
            <a:spLocks noChangeShapeType="1"/>
          </p:cNvSpPr>
          <p:nvPr/>
        </p:nvSpPr>
        <p:spPr bwMode="auto">
          <a:xfrm>
            <a:off x="3840163" y="3511551"/>
            <a:ext cx="0" cy="1444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Line 331"/>
          <p:cNvSpPr>
            <a:spLocks noChangeShapeType="1"/>
          </p:cNvSpPr>
          <p:nvPr/>
        </p:nvSpPr>
        <p:spPr bwMode="auto">
          <a:xfrm>
            <a:off x="3840163" y="3656014"/>
            <a:ext cx="3444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Line 332"/>
          <p:cNvSpPr>
            <a:spLocks noChangeShapeType="1"/>
          </p:cNvSpPr>
          <p:nvPr/>
        </p:nvSpPr>
        <p:spPr bwMode="auto">
          <a:xfrm>
            <a:off x="4184650" y="3656014"/>
            <a:ext cx="0" cy="61277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8" name="Line 333"/>
          <p:cNvSpPr>
            <a:spLocks noChangeShapeType="1"/>
          </p:cNvSpPr>
          <p:nvPr/>
        </p:nvSpPr>
        <p:spPr bwMode="auto">
          <a:xfrm flipH="1">
            <a:off x="3840163" y="4268789"/>
            <a:ext cx="344488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9" name="Line 334"/>
          <p:cNvSpPr>
            <a:spLocks noChangeShapeType="1"/>
          </p:cNvSpPr>
          <p:nvPr/>
        </p:nvSpPr>
        <p:spPr bwMode="auto">
          <a:xfrm>
            <a:off x="3840163" y="4268789"/>
            <a:ext cx="0" cy="11906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" name="Line 335"/>
          <p:cNvSpPr>
            <a:spLocks noChangeShapeType="1"/>
          </p:cNvSpPr>
          <p:nvPr/>
        </p:nvSpPr>
        <p:spPr bwMode="auto">
          <a:xfrm flipH="1" flipV="1">
            <a:off x="3552825" y="3930651"/>
            <a:ext cx="287338" cy="45720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" name="Freeform 337"/>
          <p:cNvSpPr>
            <a:spLocks noEditPoints="1"/>
          </p:cNvSpPr>
          <p:nvPr/>
        </p:nvSpPr>
        <p:spPr bwMode="auto">
          <a:xfrm>
            <a:off x="3481388" y="3408363"/>
            <a:ext cx="766763" cy="1069975"/>
          </a:xfrm>
          <a:custGeom>
            <a:avLst/>
            <a:gdLst>
              <a:gd name="T0" fmla="*/ 0 w 483"/>
              <a:gd name="T1" fmla="*/ 0 h 674"/>
              <a:gd name="T2" fmla="*/ 483 w 483"/>
              <a:gd name="T3" fmla="*/ 0 h 674"/>
              <a:gd name="T4" fmla="*/ 483 w 483"/>
              <a:gd name="T5" fmla="*/ 674 h 674"/>
              <a:gd name="T6" fmla="*/ 0 w 483"/>
              <a:gd name="T7" fmla="*/ 674 h 674"/>
              <a:gd name="T8" fmla="*/ 0 w 483"/>
              <a:gd name="T9" fmla="*/ 0 h 674"/>
              <a:gd name="T10" fmla="*/ 5 w 483"/>
              <a:gd name="T11" fmla="*/ 671 h 674"/>
              <a:gd name="T12" fmla="*/ 3 w 483"/>
              <a:gd name="T13" fmla="*/ 669 h 674"/>
              <a:gd name="T14" fmla="*/ 481 w 483"/>
              <a:gd name="T15" fmla="*/ 669 h 674"/>
              <a:gd name="T16" fmla="*/ 478 w 483"/>
              <a:gd name="T17" fmla="*/ 671 h 674"/>
              <a:gd name="T18" fmla="*/ 478 w 483"/>
              <a:gd name="T19" fmla="*/ 2 h 674"/>
              <a:gd name="T20" fmla="*/ 481 w 483"/>
              <a:gd name="T21" fmla="*/ 5 h 674"/>
              <a:gd name="T22" fmla="*/ 3 w 483"/>
              <a:gd name="T23" fmla="*/ 5 h 674"/>
              <a:gd name="T24" fmla="*/ 5 w 483"/>
              <a:gd name="T25" fmla="*/ 2 h 674"/>
              <a:gd name="T26" fmla="*/ 5 w 483"/>
              <a:gd name="T27" fmla="*/ 671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3" h="674">
                <a:moveTo>
                  <a:pt x="0" y="0"/>
                </a:moveTo>
                <a:lnTo>
                  <a:pt x="483" y="0"/>
                </a:lnTo>
                <a:lnTo>
                  <a:pt x="483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1"/>
                </a:moveTo>
                <a:lnTo>
                  <a:pt x="3" y="669"/>
                </a:lnTo>
                <a:lnTo>
                  <a:pt x="481" y="669"/>
                </a:lnTo>
                <a:lnTo>
                  <a:pt x="478" y="671"/>
                </a:lnTo>
                <a:lnTo>
                  <a:pt x="478" y="2"/>
                </a:lnTo>
                <a:lnTo>
                  <a:pt x="481" y="5"/>
                </a:lnTo>
                <a:lnTo>
                  <a:pt x="3" y="5"/>
                </a:lnTo>
                <a:lnTo>
                  <a:pt x="5" y="2"/>
                </a:lnTo>
                <a:lnTo>
                  <a:pt x="5" y="67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" name="Rectangle 338"/>
          <p:cNvSpPr>
            <a:spLocks noChangeArrowheads="1"/>
          </p:cNvSpPr>
          <p:nvPr/>
        </p:nvSpPr>
        <p:spPr bwMode="auto">
          <a:xfrm>
            <a:off x="284163" y="2176463"/>
            <a:ext cx="590550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" name="Freeform 339"/>
          <p:cNvSpPr>
            <a:spLocks/>
          </p:cNvSpPr>
          <p:nvPr/>
        </p:nvSpPr>
        <p:spPr bwMode="auto">
          <a:xfrm>
            <a:off x="339725" y="2273301"/>
            <a:ext cx="487363" cy="874713"/>
          </a:xfrm>
          <a:custGeom>
            <a:avLst/>
            <a:gdLst>
              <a:gd name="T0" fmla="*/ 307 w 307"/>
              <a:gd name="T1" fmla="*/ 263 h 551"/>
              <a:gd name="T2" fmla="*/ 167 w 307"/>
              <a:gd name="T3" fmla="*/ 0 h 551"/>
              <a:gd name="T4" fmla="*/ 167 w 307"/>
              <a:gd name="T5" fmla="*/ 90 h 551"/>
              <a:gd name="T6" fmla="*/ 0 w 307"/>
              <a:gd name="T7" fmla="*/ 90 h 551"/>
              <a:gd name="T8" fmla="*/ 0 w 307"/>
              <a:gd name="T9" fmla="*/ 477 h 551"/>
              <a:gd name="T10" fmla="*/ 167 w 307"/>
              <a:gd name="T11" fmla="*/ 477 h 551"/>
              <a:gd name="T12" fmla="*/ 167 w 307"/>
              <a:gd name="T13" fmla="*/ 551 h 551"/>
              <a:gd name="T14" fmla="*/ 167 w 307"/>
              <a:gd name="T15" fmla="*/ 551 h 551"/>
              <a:gd name="T16" fmla="*/ 307 w 307"/>
              <a:gd name="T17" fmla="*/ 263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7" h="551">
                <a:moveTo>
                  <a:pt x="307" y="263"/>
                </a:moveTo>
                <a:lnTo>
                  <a:pt x="167" y="0"/>
                </a:lnTo>
                <a:lnTo>
                  <a:pt x="167" y="90"/>
                </a:lnTo>
                <a:lnTo>
                  <a:pt x="0" y="90"/>
                </a:lnTo>
                <a:lnTo>
                  <a:pt x="0" y="477"/>
                </a:lnTo>
                <a:lnTo>
                  <a:pt x="167" y="477"/>
                </a:lnTo>
                <a:lnTo>
                  <a:pt x="167" y="551"/>
                </a:lnTo>
                <a:lnTo>
                  <a:pt x="167" y="551"/>
                </a:lnTo>
                <a:lnTo>
                  <a:pt x="307" y="26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" name="Line 340"/>
          <p:cNvSpPr>
            <a:spLocks noChangeShapeType="1"/>
          </p:cNvSpPr>
          <p:nvPr/>
        </p:nvSpPr>
        <p:spPr bwMode="auto">
          <a:xfrm flipH="1" flipV="1">
            <a:off x="604838" y="2273301"/>
            <a:ext cx="222250" cy="417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" name="Line 341"/>
          <p:cNvSpPr>
            <a:spLocks noChangeShapeType="1"/>
          </p:cNvSpPr>
          <p:nvPr/>
        </p:nvSpPr>
        <p:spPr bwMode="auto">
          <a:xfrm>
            <a:off x="604838" y="2273301"/>
            <a:ext cx="0" cy="142875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" name="Line 342"/>
          <p:cNvSpPr>
            <a:spLocks noChangeShapeType="1"/>
          </p:cNvSpPr>
          <p:nvPr/>
        </p:nvSpPr>
        <p:spPr bwMode="auto">
          <a:xfrm flipH="1">
            <a:off x="339725" y="2416176"/>
            <a:ext cx="26511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" name="Line 343"/>
          <p:cNvSpPr>
            <a:spLocks noChangeShapeType="1"/>
          </p:cNvSpPr>
          <p:nvPr/>
        </p:nvSpPr>
        <p:spPr bwMode="auto">
          <a:xfrm>
            <a:off x="339725" y="2416176"/>
            <a:ext cx="0" cy="6143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" name="Line 344"/>
          <p:cNvSpPr>
            <a:spLocks noChangeShapeType="1"/>
          </p:cNvSpPr>
          <p:nvPr/>
        </p:nvSpPr>
        <p:spPr bwMode="auto">
          <a:xfrm>
            <a:off x="339725" y="3030539"/>
            <a:ext cx="26511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" name="Line 345"/>
          <p:cNvSpPr>
            <a:spLocks noChangeShapeType="1"/>
          </p:cNvSpPr>
          <p:nvPr/>
        </p:nvSpPr>
        <p:spPr bwMode="auto">
          <a:xfrm>
            <a:off x="604838" y="3030539"/>
            <a:ext cx="0" cy="117475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2" name="Line 346"/>
          <p:cNvSpPr>
            <a:spLocks noChangeShapeType="1"/>
          </p:cNvSpPr>
          <p:nvPr/>
        </p:nvSpPr>
        <p:spPr bwMode="auto">
          <a:xfrm flipV="1">
            <a:off x="604838" y="2690814"/>
            <a:ext cx="222250" cy="45720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" name="Freeform 348"/>
          <p:cNvSpPr>
            <a:spLocks noEditPoints="1"/>
          </p:cNvSpPr>
          <p:nvPr/>
        </p:nvSpPr>
        <p:spPr bwMode="auto">
          <a:xfrm>
            <a:off x="276225" y="2168526"/>
            <a:ext cx="606425" cy="1069975"/>
          </a:xfrm>
          <a:custGeom>
            <a:avLst/>
            <a:gdLst>
              <a:gd name="T0" fmla="*/ 0 w 382"/>
              <a:gd name="T1" fmla="*/ 0 h 674"/>
              <a:gd name="T2" fmla="*/ 382 w 382"/>
              <a:gd name="T3" fmla="*/ 0 h 674"/>
              <a:gd name="T4" fmla="*/ 382 w 382"/>
              <a:gd name="T5" fmla="*/ 674 h 674"/>
              <a:gd name="T6" fmla="*/ 0 w 382"/>
              <a:gd name="T7" fmla="*/ 674 h 674"/>
              <a:gd name="T8" fmla="*/ 0 w 382"/>
              <a:gd name="T9" fmla="*/ 0 h 674"/>
              <a:gd name="T10" fmla="*/ 5 w 382"/>
              <a:gd name="T11" fmla="*/ 672 h 674"/>
              <a:gd name="T12" fmla="*/ 2 w 382"/>
              <a:gd name="T13" fmla="*/ 669 h 674"/>
              <a:gd name="T14" fmla="*/ 380 w 382"/>
              <a:gd name="T15" fmla="*/ 669 h 674"/>
              <a:gd name="T16" fmla="*/ 377 w 382"/>
              <a:gd name="T17" fmla="*/ 672 h 674"/>
              <a:gd name="T18" fmla="*/ 377 w 382"/>
              <a:gd name="T19" fmla="*/ 3 h 674"/>
              <a:gd name="T20" fmla="*/ 380 w 382"/>
              <a:gd name="T21" fmla="*/ 5 h 674"/>
              <a:gd name="T22" fmla="*/ 2 w 382"/>
              <a:gd name="T23" fmla="*/ 5 h 674"/>
              <a:gd name="T24" fmla="*/ 5 w 382"/>
              <a:gd name="T25" fmla="*/ 3 h 674"/>
              <a:gd name="T26" fmla="*/ 5 w 382"/>
              <a:gd name="T27" fmla="*/ 672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74">
                <a:moveTo>
                  <a:pt x="0" y="0"/>
                </a:moveTo>
                <a:lnTo>
                  <a:pt x="382" y="0"/>
                </a:lnTo>
                <a:lnTo>
                  <a:pt x="382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2"/>
                </a:moveTo>
                <a:lnTo>
                  <a:pt x="2" y="669"/>
                </a:lnTo>
                <a:lnTo>
                  <a:pt x="380" y="669"/>
                </a:lnTo>
                <a:lnTo>
                  <a:pt x="377" y="672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7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" name="Rectangle 349"/>
          <p:cNvSpPr>
            <a:spLocks noChangeArrowheads="1"/>
          </p:cNvSpPr>
          <p:nvPr/>
        </p:nvSpPr>
        <p:spPr bwMode="auto">
          <a:xfrm>
            <a:off x="2368550" y="2201863"/>
            <a:ext cx="471488" cy="23193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" name="Line 350"/>
          <p:cNvSpPr>
            <a:spLocks noChangeShapeType="1"/>
          </p:cNvSpPr>
          <p:nvPr/>
        </p:nvSpPr>
        <p:spPr bwMode="auto">
          <a:xfrm>
            <a:off x="2406650" y="3260726"/>
            <a:ext cx="395288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" name="Rectangle 351"/>
          <p:cNvSpPr>
            <a:spLocks noChangeArrowheads="1"/>
          </p:cNvSpPr>
          <p:nvPr/>
        </p:nvSpPr>
        <p:spPr bwMode="auto">
          <a:xfrm>
            <a:off x="2505075" y="2282826"/>
            <a:ext cx="187325" cy="2170113"/>
          </a:xfrm>
          <a:prstGeom prst="rect">
            <a:avLst/>
          </a:prstGeom>
          <a:solidFill>
            <a:srgbClr val="0084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" name="Rectangle 352"/>
          <p:cNvSpPr>
            <a:spLocks noChangeArrowheads="1"/>
          </p:cNvSpPr>
          <p:nvPr/>
        </p:nvSpPr>
        <p:spPr bwMode="auto">
          <a:xfrm>
            <a:off x="2505075" y="2282826"/>
            <a:ext cx="187325" cy="2170113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" name="Line 353"/>
          <p:cNvSpPr>
            <a:spLocks noChangeShapeType="1"/>
          </p:cNvSpPr>
          <p:nvPr/>
        </p:nvSpPr>
        <p:spPr bwMode="auto">
          <a:xfrm>
            <a:off x="2505075" y="23590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" name="Line 354"/>
          <p:cNvSpPr>
            <a:spLocks noChangeShapeType="1"/>
          </p:cNvSpPr>
          <p:nvPr/>
        </p:nvSpPr>
        <p:spPr bwMode="auto">
          <a:xfrm>
            <a:off x="2505075" y="30448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" name="Line 355"/>
          <p:cNvSpPr>
            <a:spLocks noChangeShapeType="1"/>
          </p:cNvSpPr>
          <p:nvPr/>
        </p:nvSpPr>
        <p:spPr bwMode="auto">
          <a:xfrm>
            <a:off x="2505075" y="3590926"/>
            <a:ext cx="177800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" name="Line 356"/>
          <p:cNvSpPr>
            <a:spLocks noChangeShapeType="1"/>
          </p:cNvSpPr>
          <p:nvPr/>
        </p:nvSpPr>
        <p:spPr bwMode="auto">
          <a:xfrm>
            <a:off x="2505075" y="41878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" name="Line 357"/>
          <p:cNvSpPr>
            <a:spLocks noChangeShapeType="1"/>
          </p:cNvSpPr>
          <p:nvPr/>
        </p:nvSpPr>
        <p:spPr bwMode="auto">
          <a:xfrm>
            <a:off x="2505075" y="2651126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" name="Line 358"/>
          <p:cNvSpPr>
            <a:spLocks noChangeShapeType="1"/>
          </p:cNvSpPr>
          <p:nvPr/>
        </p:nvSpPr>
        <p:spPr bwMode="auto">
          <a:xfrm flipV="1">
            <a:off x="2593975" y="2854326"/>
            <a:ext cx="0" cy="8128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" name="Freeform 359"/>
          <p:cNvSpPr>
            <a:spLocks/>
          </p:cNvSpPr>
          <p:nvPr/>
        </p:nvSpPr>
        <p:spPr bwMode="auto">
          <a:xfrm>
            <a:off x="2584450" y="3679826"/>
            <a:ext cx="30163" cy="127000"/>
          </a:xfrm>
          <a:custGeom>
            <a:avLst/>
            <a:gdLst>
              <a:gd name="T0" fmla="*/ 9 w 19"/>
              <a:gd name="T1" fmla="*/ 80 h 80"/>
              <a:gd name="T2" fmla="*/ 19 w 19"/>
              <a:gd name="T3" fmla="*/ 0 h 80"/>
              <a:gd name="T4" fmla="*/ 9 w 19"/>
              <a:gd name="T5" fmla="*/ 0 h 80"/>
              <a:gd name="T6" fmla="*/ 0 w 19"/>
              <a:gd name="T7" fmla="*/ 0 h 80"/>
              <a:gd name="T8" fmla="*/ 9 w 19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80">
                <a:moveTo>
                  <a:pt x="9" y="80"/>
                </a:moveTo>
                <a:lnTo>
                  <a:pt x="19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" name="Freeform 360"/>
          <p:cNvSpPr>
            <a:spLocks/>
          </p:cNvSpPr>
          <p:nvPr/>
        </p:nvSpPr>
        <p:spPr bwMode="auto">
          <a:xfrm>
            <a:off x="2584450" y="3679826"/>
            <a:ext cx="30163" cy="127000"/>
          </a:xfrm>
          <a:custGeom>
            <a:avLst/>
            <a:gdLst>
              <a:gd name="T0" fmla="*/ 9 w 19"/>
              <a:gd name="T1" fmla="*/ 80 h 80"/>
              <a:gd name="T2" fmla="*/ 19 w 19"/>
              <a:gd name="T3" fmla="*/ 0 h 80"/>
              <a:gd name="T4" fmla="*/ 9 w 19"/>
              <a:gd name="T5" fmla="*/ 0 h 80"/>
              <a:gd name="T6" fmla="*/ 0 w 19"/>
              <a:gd name="T7" fmla="*/ 0 h 80"/>
              <a:gd name="T8" fmla="*/ 9 w 19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80">
                <a:moveTo>
                  <a:pt x="9" y="80"/>
                </a:moveTo>
                <a:lnTo>
                  <a:pt x="19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noFill/>
          <a:ln w="476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" name="Freeform 362"/>
          <p:cNvSpPr>
            <a:spLocks noEditPoints="1"/>
          </p:cNvSpPr>
          <p:nvPr/>
        </p:nvSpPr>
        <p:spPr bwMode="auto">
          <a:xfrm>
            <a:off x="2359025" y="2193926"/>
            <a:ext cx="488950" cy="2335213"/>
          </a:xfrm>
          <a:custGeom>
            <a:avLst/>
            <a:gdLst>
              <a:gd name="T0" fmla="*/ 0 w 308"/>
              <a:gd name="T1" fmla="*/ 0 h 1471"/>
              <a:gd name="T2" fmla="*/ 308 w 308"/>
              <a:gd name="T3" fmla="*/ 0 h 1471"/>
              <a:gd name="T4" fmla="*/ 308 w 308"/>
              <a:gd name="T5" fmla="*/ 1471 h 1471"/>
              <a:gd name="T6" fmla="*/ 0 w 308"/>
              <a:gd name="T7" fmla="*/ 1471 h 1471"/>
              <a:gd name="T8" fmla="*/ 0 w 308"/>
              <a:gd name="T9" fmla="*/ 0 h 1471"/>
              <a:gd name="T10" fmla="*/ 6 w 308"/>
              <a:gd name="T11" fmla="*/ 1468 h 1471"/>
              <a:gd name="T12" fmla="*/ 3 w 308"/>
              <a:gd name="T13" fmla="*/ 1466 h 1471"/>
              <a:gd name="T14" fmla="*/ 306 w 308"/>
              <a:gd name="T15" fmla="*/ 1466 h 1471"/>
              <a:gd name="T16" fmla="*/ 303 w 308"/>
              <a:gd name="T17" fmla="*/ 1468 h 1471"/>
              <a:gd name="T18" fmla="*/ 303 w 308"/>
              <a:gd name="T19" fmla="*/ 3 h 1471"/>
              <a:gd name="T20" fmla="*/ 306 w 308"/>
              <a:gd name="T21" fmla="*/ 5 h 1471"/>
              <a:gd name="T22" fmla="*/ 3 w 308"/>
              <a:gd name="T23" fmla="*/ 5 h 1471"/>
              <a:gd name="T24" fmla="*/ 6 w 308"/>
              <a:gd name="T25" fmla="*/ 3 h 1471"/>
              <a:gd name="T26" fmla="*/ 6 w 308"/>
              <a:gd name="T27" fmla="*/ 1468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71">
                <a:moveTo>
                  <a:pt x="0" y="0"/>
                </a:moveTo>
                <a:lnTo>
                  <a:pt x="308" y="0"/>
                </a:lnTo>
                <a:lnTo>
                  <a:pt x="308" y="1471"/>
                </a:lnTo>
                <a:lnTo>
                  <a:pt x="0" y="1471"/>
                </a:lnTo>
                <a:lnTo>
                  <a:pt x="0" y="0"/>
                </a:lnTo>
                <a:close/>
                <a:moveTo>
                  <a:pt x="6" y="1468"/>
                </a:moveTo>
                <a:lnTo>
                  <a:pt x="3" y="1466"/>
                </a:lnTo>
                <a:lnTo>
                  <a:pt x="306" y="1466"/>
                </a:lnTo>
                <a:lnTo>
                  <a:pt x="303" y="1468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6" y="3"/>
                </a:lnTo>
                <a:lnTo>
                  <a:pt x="6" y="146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5" name="Rectangle 363"/>
          <p:cNvSpPr>
            <a:spLocks noChangeArrowheads="1"/>
          </p:cNvSpPr>
          <p:nvPr/>
        </p:nvSpPr>
        <p:spPr bwMode="auto">
          <a:xfrm>
            <a:off x="6475413" y="2227263"/>
            <a:ext cx="473075" cy="22939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" name="Line 364"/>
          <p:cNvSpPr>
            <a:spLocks noChangeShapeType="1"/>
          </p:cNvSpPr>
          <p:nvPr/>
        </p:nvSpPr>
        <p:spPr bwMode="auto">
          <a:xfrm>
            <a:off x="6515100" y="3273426"/>
            <a:ext cx="395288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" name="Rectangle 365"/>
          <p:cNvSpPr>
            <a:spLocks noChangeArrowheads="1"/>
          </p:cNvSpPr>
          <p:nvPr/>
        </p:nvSpPr>
        <p:spPr bwMode="auto">
          <a:xfrm>
            <a:off x="6613525" y="2306638"/>
            <a:ext cx="187325" cy="2147888"/>
          </a:xfrm>
          <a:prstGeom prst="rect">
            <a:avLst/>
          </a:prstGeom>
          <a:solidFill>
            <a:srgbClr val="00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" name="Rectangle 366"/>
          <p:cNvSpPr>
            <a:spLocks noChangeArrowheads="1"/>
          </p:cNvSpPr>
          <p:nvPr/>
        </p:nvSpPr>
        <p:spPr bwMode="auto">
          <a:xfrm>
            <a:off x="6613525" y="2306638"/>
            <a:ext cx="187325" cy="2147888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" name="Line 367"/>
          <p:cNvSpPr>
            <a:spLocks noChangeShapeType="1"/>
          </p:cNvSpPr>
          <p:nvPr/>
        </p:nvSpPr>
        <p:spPr bwMode="auto">
          <a:xfrm>
            <a:off x="6613525" y="2382838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7" name="Line 368"/>
          <p:cNvSpPr>
            <a:spLocks noChangeShapeType="1"/>
          </p:cNvSpPr>
          <p:nvPr/>
        </p:nvSpPr>
        <p:spPr bwMode="auto">
          <a:xfrm>
            <a:off x="6613525" y="3060701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8" name="Line 369"/>
          <p:cNvSpPr>
            <a:spLocks noChangeShapeType="1"/>
          </p:cNvSpPr>
          <p:nvPr/>
        </p:nvSpPr>
        <p:spPr bwMode="auto">
          <a:xfrm>
            <a:off x="6613525" y="3600451"/>
            <a:ext cx="177800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" name="Line 370"/>
          <p:cNvSpPr>
            <a:spLocks noChangeShapeType="1"/>
          </p:cNvSpPr>
          <p:nvPr/>
        </p:nvSpPr>
        <p:spPr bwMode="auto">
          <a:xfrm>
            <a:off x="6613525" y="4191001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" name="Line 371"/>
          <p:cNvSpPr>
            <a:spLocks noChangeShapeType="1"/>
          </p:cNvSpPr>
          <p:nvPr/>
        </p:nvSpPr>
        <p:spPr bwMode="auto">
          <a:xfrm>
            <a:off x="6613525" y="2671763"/>
            <a:ext cx="1825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" name="Line 372"/>
          <p:cNvSpPr>
            <a:spLocks noChangeShapeType="1"/>
          </p:cNvSpPr>
          <p:nvPr/>
        </p:nvSpPr>
        <p:spPr bwMode="auto">
          <a:xfrm flipV="1">
            <a:off x="6702425" y="2871788"/>
            <a:ext cx="0" cy="80327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" name="Freeform 373"/>
          <p:cNvSpPr>
            <a:spLocks/>
          </p:cNvSpPr>
          <p:nvPr/>
        </p:nvSpPr>
        <p:spPr bwMode="auto">
          <a:xfrm>
            <a:off x="6692900" y="3687763"/>
            <a:ext cx="28575" cy="127000"/>
          </a:xfrm>
          <a:custGeom>
            <a:avLst/>
            <a:gdLst>
              <a:gd name="T0" fmla="*/ 9 w 18"/>
              <a:gd name="T1" fmla="*/ 80 h 80"/>
              <a:gd name="T2" fmla="*/ 18 w 18"/>
              <a:gd name="T3" fmla="*/ 0 h 80"/>
              <a:gd name="T4" fmla="*/ 9 w 18"/>
              <a:gd name="T5" fmla="*/ 0 h 80"/>
              <a:gd name="T6" fmla="*/ 0 w 18"/>
              <a:gd name="T7" fmla="*/ 0 h 80"/>
              <a:gd name="T8" fmla="*/ 9 w 18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80">
                <a:moveTo>
                  <a:pt x="9" y="80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" name="Freeform 374"/>
          <p:cNvSpPr>
            <a:spLocks/>
          </p:cNvSpPr>
          <p:nvPr/>
        </p:nvSpPr>
        <p:spPr bwMode="auto">
          <a:xfrm>
            <a:off x="6692900" y="3687763"/>
            <a:ext cx="28575" cy="127000"/>
          </a:xfrm>
          <a:custGeom>
            <a:avLst/>
            <a:gdLst>
              <a:gd name="T0" fmla="*/ 9 w 18"/>
              <a:gd name="T1" fmla="*/ 80 h 80"/>
              <a:gd name="T2" fmla="*/ 18 w 18"/>
              <a:gd name="T3" fmla="*/ 0 h 80"/>
              <a:gd name="T4" fmla="*/ 9 w 18"/>
              <a:gd name="T5" fmla="*/ 0 h 80"/>
              <a:gd name="T6" fmla="*/ 0 w 18"/>
              <a:gd name="T7" fmla="*/ 0 h 80"/>
              <a:gd name="T8" fmla="*/ 9 w 18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80">
                <a:moveTo>
                  <a:pt x="9" y="80"/>
                </a:moveTo>
                <a:lnTo>
                  <a:pt x="18" y="0"/>
                </a:lnTo>
                <a:lnTo>
                  <a:pt x="9" y="0"/>
                </a:lnTo>
                <a:lnTo>
                  <a:pt x="0" y="0"/>
                </a:lnTo>
                <a:lnTo>
                  <a:pt x="9" y="80"/>
                </a:lnTo>
                <a:close/>
              </a:path>
            </a:pathLst>
          </a:custGeom>
          <a:noFill/>
          <a:ln w="4763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" name="Freeform 376"/>
          <p:cNvSpPr>
            <a:spLocks noEditPoints="1"/>
          </p:cNvSpPr>
          <p:nvPr/>
        </p:nvSpPr>
        <p:spPr bwMode="auto">
          <a:xfrm>
            <a:off x="6467475" y="2219326"/>
            <a:ext cx="488950" cy="2309813"/>
          </a:xfrm>
          <a:custGeom>
            <a:avLst/>
            <a:gdLst>
              <a:gd name="T0" fmla="*/ 0 w 308"/>
              <a:gd name="T1" fmla="*/ 0 h 1455"/>
              <a:gd name="T2" fmla="*/ 308 w 308"/>
              <a:gd name="T3" fmla="*/ 0 h 1455"/>
              <a:gd name="T4" fmla="*/ 308 w 308"/>
              <a:gd name="T5" fmla="*/ 1455 h 1455"/>
              <a:gd name="T6" fmla="*/ 0 w 308"/>
              <a:gd name="T7" fmla="*/ 1455 h 1455"/>
              <a:gd name="T8" fmla="*/ 0 w 308"/>
              <a:gd name="T9" fmla="*/ 0 h 1455"/>
              <a:gd name="T10" fmla="*/ 5 w 308"/>
              <a:gd name="T11" fmla="*/ 1452 h 1455"/>
              <a:gd name="T12" fmla="*/ 3 w 308"/>
              <a:gd name="T13" fmla="*/ 1450 h 1455"/>
              <a:gd name="T14" fmla="*/ 306 w 308"/>
              <a:gd name="T15" fmla="*/ 1450 h 1455"/>
              <a:gd name="T16" fmla="*/ 303 w 308"/>
              <a:gd name="T17" fmla="*/ 1452 h 1455"/>
              <a:gd name="T18" fmla="*/ 303 w 308"/>
              <a:gd name="T19" fmla="*/ 3 h 1455"/>
              <a:gd name="T20" fmla="*/ 306 w 308"/>
              <a:gd name="T21" fmla="*/ 5 h 1455"/>
              <a:gd name="T22" fmla="*/ 3 w 308"/>
              <a:gd name="T23" fmla="*/ 5 h 1455"/>
              <a:gd name="T24" fmla="*/ 5 w 308"/>
              <a:gd name="T25" fmla="*/ 3 h 1455"/>
              <a:gd name="T26" fmla="*/ 5 w 308"/>
              <a:gd name="T27" fmla="*/ 1452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55">
                <a:moveTo>
                  <a:pt x="0" y="0"/>
                </a:moveTo>
                <a:lnTo>
                  <a:pt x="308" y="0"/>
                </a:lnTo>
                <a:lnTo>
                  <a:pt x="308" y="1455"/>
                </a:lnTo>
                <a:lnTo>
                  <a:pt x="0" y="1455"/>
                </a:lnTo>
                <a:lnTo>
                  <a:pt x="0" y="0"/>
                </a:lnTo>
                <a:close/>
                <a:moveTo>
                  <a:pt x="5" y="1452"/>
                </a:moveTo>
                <a:lnTo>
                  <a:pt x="3" y="1450"/>
                </a:lnTo>
                <a:lnTo>
                  <a:pt x="306" y="1450"/>
                </a:lnTo>
                <a:lnTo>
                  <a:pt x="303" y="1452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5" y="3"/>
                </a:lnTo>
                <a:lnTo>
                  <a:pt x="5" y="14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" name="Rectangle 381"/>
          <p:cNvSpPr>
            <a:spLocks noChangeArrowheads="1"/>
          </p:cNvSpPr>
          <p:nvPr/>
        </p:nvSpPr>
        <p:spPr bwMode="auto">
          <a:xfrm>
            <a:off x="341313" y="3638551"/>
            <a:ext cx="139700" cy="555625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" name="Rectangle 382"/>
          <p:cNvSpPr>
            <a:spLocks noChangeArrowheads="1"/>
          </p:cNvSpPr>
          <p:nvPr/>
        </p:nvSpPr>
        <p:spPr bwMode="auto">
          <a:xfrm>
            <a:off x="695326" y="3525838"/>
            <a:ext cx="28575" cy="7810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" name="Rectangle 383"/>
          <p:cNvSpPr>
            <a:spLocks noChangeArrowheads="1"/>
          </p:cNvSpPr>
          <p:nvPr/>
        </p:nvSpPr>
        <p:spPr bwMode="auto">
          <a:xfrm>
            <a:off x="695326" y="3525838"/>
            <a:ext cx="28575" cy="781050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" name="Line 384"/>
          <p:cNvSpPr>
            <a:spLocks noChangeShapeType="1"/>
          </p:cNvSpPr>
          <p:nvPr/>
        </p:nvSpPr>
        <p:spPr bwMode="auto">
          <a:xfrm>
            <a:off x="517526" y="4060826"/>
            <a:ext cx="177800" cy="23495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" name="Rectangle 385"/>
          <p:cNvSpPr>
            <a:spLocks noChangeArrowheads="1"/>
          </p:cNvSpPr>
          <p:nvPr/>
        </p:nvSpPr>
        <p:spPr bwMode="auto">
          <a:xfrm>
            <a:off x="274638" y="4295776"/>
            <a:ext cx="449263" cy="412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" name="Rectangle 386"/>
          <p:cNvSpPr>
            <a:spLocks noChangeArrowheads="1"/>
          </p:cNvSpPr>
          <p:nvPr/>
        </p:nvSpPr>
        <p:spPr bwMode="auto">
          <a:xfrm>
            <a:off x="274638" y="4295776"/>
            <a:ext cx="449263" cy="41275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" name="Line 387"/>
          <p:cNvSpPr>
            <a:spLocks noChangeShapeType="1"/>
          </p:cNvSpPr>
          <p:nvPr/>
        </p:nvSpPr>
        <p:spPr bwMode="auto">
          <a:xfrm>
            <a:off x="517526" y="3751263"/>
            <a:ext cx="0" cy="3095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" name="Freeform 388"/>
          <p:cNvSpPr>
            <a:spLocks/>
          </p:cNvSpPr>
          <p:nvPr/>
        </p:nvSpPr>
        <p:spPr bwMode="auto">
          <a:xfrm>
            <a:off x="517526" y="3525838"/>
            <a:ext cx="177800" cy="769938"/>
          </a:xfrm>
          <a:custGeom>
            <a:avLst/>
            <a:gdLst>
              <a:gd name="T0" fmla="*/ 0 w 112"/>
              <a:gd name="T1" fmla="*/ 142 h 485"/>
              <a:gd name="T2" fmla="*/ 112 w 112"/>
              <a:gd name="T3" fmla="*/ 0 h 485"/>
              <a:gd name="T4" fmla="*/ 112 w 112"/>
              <a:gd name="T5" fmla="*/ 485 h 485"/>
              <a:gd name="T6" fmla="*/ 0 w 112"/>
              <a:gd name="T7" fmla="*/ 337 h 485"/>
              <a:gd name="T8" fmla="*/ 0 w 112"/>
              <a:gd name="T9" fmla="*/ 142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485">
                <a:moveTo>
                  <a:pt x="0" y="142"/>
                </a:moveTo>
                <a:lnTo>
                  <a:pt x="112" y="0"/>
                </a:lnTo>
                <a:lnTo>
                  <a:pt x="112" y="485"/>
                </a:lnTo>
                <a:lnTo>
                  <a:pt x="0" y="337"/>
                </a:lnTo>
                <a:lnTo>
                  <a:pt x="0" y="142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" name="Line 389"/>
          <p:cNvSpPr>
            <a:spLocks noChangeShapeType="1"/>
          </p:cNvSpPr>
          <p:nvPr/>
        </p:nvSpPr>
        <p:spPr bwMode="auto">
          <a:xfrm flipV="1">
            <a:off x="517526" y="3525838"/>
            <a:ext cx="177800" cy="225425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" name="Line 390"/>
          <p:cNvSpPr>
            <a:spLocks noChangeShapeType="1"/>
          </p:cNvSpPr>
          <p:nvPr/>
        </p:nvSpPr>
        <p:spPr bwMode="auto">
          <a:xfrm>
            <a:off x="695326" y="3525838"/>
            <a:ext cx="0" cy="769938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" name="Line 391"/>
          <p:cNvSpPr>
            <a:spLocks noChangeShapeType="1"/>
          </p:cNvSpPr>
          <p:nvPr/>
        </p:nvSpPr>
        <p:spPr bwMode="auto">
          <a:xfrm flipH="1" flipV="1">
            <a:off x="517526" y="4060826"/>
            <a:ext cx="177800" cy="23495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6" name="Line 392"/>
          <p:cNvSpPr>
            <a:spLocks noChangeShapeType="1"/>
          </p:cNvSpPr>
          <p:nvPr/>
        </p:nvSpPr>
        <p:spPr bwMode="auto">
          <a:xfrm flipV="1">
            <a:off x="517526" y="3751263"/>
            <a:ext cx="0" cy="3095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" name="Freeform 393"/>
          <p:cNvSpPr>
            <a:spLocks/>
          </p:cNvSpPr>
          <p:nvPr/>
        </p:nvSpPr>
        <p:spPr bwMode="auto">
          <a:xfrm>
            <a:off x="473076" y="3638551"/>
            <a:ext cx="44450" cy="544513"/>
          </a:xfrm>
          <a:custGeom>
            <a:avLst/>
            <a:gdLst>
              <a:gd name="T0" fmla="*/ 0 w 28"/>
              <a:gd name="T1" fmla="*/ 0 h 343"/>
              <a:gd name="T2" fmla="*/ 28 w 28"/>
              <a:gd name="T3" fmla="*/ 71 h 343"/>
              <a:gd name="T4" fmla="*/ 28 w 28"/>
              <a:gd name="T5" fmla="*/ 266 h 343"/>
              <a:gd name="T6" fmla="*/ 0 w 28"/>
              <a:gd name="T7" fmla="*/ 343 h 343"/>
              <a:gd name="T8" fmla="*/ 0 w 28"/>
              <a:gd name="T9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343">
                <a:moveTo>
                  <a:pt x="0" y="0"/>
                </a:moveTo>
                <a:lnTo>
                  <a:pt x="28" y="71"/>
                </a:lnTo>
                <a:lnTo>
                  <a:pt x="28" y="266"/>
                </a:lnTo>
                <a:lnTo>
                  <a:pt x="0" y="343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8" name="Line 394"/>
          <p:cNvSpPr>
            <a:spLocks noChangeShapeType="1"/>
          </p:cNvSpPr>
          <p:nvPr/>
        </p:nvSpPr>
        <p:spPr bwMode="auto">
          <a:xfrm>
            <a:off x="473076" y="3638551"/>
            <a:ext cx="44450" cy="1127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" name="Line 395"/>
          <p:cNvSpPr>
            <a:spLocks noChangeShapeType="1"/>
          </p:cNvSpPr>
          <p:nvPr/>
        </p:nvSpPr>
        <p:spPr bwMode="auto">
          <a:xfrm>
            <a:off x="517526" y="3751263"/>
            <a:ext cx="0" cy="3095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" name="Line 396"/>
          <p:cNvSpPr>
            <a:spLocks noChangeShapeType="1"/>
          </p:cNvSpPr>
          <p:nvPr/>
        </p:nvSpPr>
        <p:spPr bwMode="auto">
          <a:xfrm flipH="1">
            <a:off x="473076" y="4060826"/>
            <a:ext cx="44450" cy="122238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" name="Line 397"/>
          <p:cNvSpPr>
            <a:spLocks noChangeShapeType="1"/>
          </p:cNvSpPr>
          <p:nvPr/>
        </p:nvSpPr>
        <p:spPr bwMode="auto">
          <a:xfrm flipV="1">
            <a:off x="473076" y="3638551"/>
            <a:ext cx="0" cy="544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2" name="Rectangle 398"/>
          <p:cNvSpPr>
            <a:spLocks noChangeArrowheads="1"/>
          </p:cNvSpPr>
          <p:nvPr/>
        </p:nvSpPr>
        <p:spPr bwMode="auto">
          <a:xfrm>
            <a:off x="341313" y="3638551"/>
            <a:ext cx="139700" cy="1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3" name="Rectangle 399"/>
          <p:cNvSpPr>
            <a:spLocks noChangeArrowheads="1"/>
          </p:cNvSpPr>
          <p:nvPr/>
        </p:nvSpPr>
        <p:spPr bwMode="auto">
          <a:xfrm>
            <a:off x="341313" y="3638551"/>
            <a:ext cx="139700" cy="11113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4" name="Rectangle 400"/>
          <p:cNvSpPr>
            <a:spLocks noChangeArrowheads="1"/>
          </p:cNvSpPr>
          <p:nvPr/>
        </p:nvSpPr>
        <p:spPr bwMode="auto">
          <a:xfrm>
            <a:off x="341313" y="3638551"/>
            <a:ext cx="131763" cy="544513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5" name="Line 401"/>
          <p:cNvSpPr>
            <a:spLocks noChangeShapeType="1"/>
          </p:cNvSpPr>
          <p:nvPr/>
        </p:nvSpPr>
        <p:spPr bwMode="auto">
          <a:xfrm>
            <a:off x="341313" y="3638551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" name="Line 402"/>
          <p:cNvSpPr>
            <a:spLocks noChangeShapeType="1"/>
          </p:cNvSpPr>
          <p:nvPr/>
        </p:nvSpPr>
        <p:spPr bwMode="auto">
          <a:xfrm>
            <a:off x="473076" y="3638551"/>
            <a:ext cx="0" cy="544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" name="Line 403"/>
          <p:cNvSpPr>
            <a:spLocks noChangeShapeType="1"/>
          </p:cNvSpPr>
          <p:nvPr/>
        </p:nvSpPr>
        <p:spPr bwMode="auto">
          <a:xfrm flipH="1">
            <a:off x="341313" y="4183063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8" name="Line 404"/>
          <p:cNvSpPr>
            <a:spLocks noChangeShapeType="1"/>
          </p:cNvSpPr>
          <p:nvPr/>
        </p:nvSpPr>
        <p:spPr bwMode="auto">
          <a:xfrm flipV="1">
            <a:off x="341313" y="3638551"/>
            <a:ext cx="0" cy="54451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" name="Rectangle 405"/>
          <p:cNvSpPr>
            <a:spLocks noChangeArrowheads="1"/>
          </p:cNvSpPr>
          <p:nvPr/>
        </p:nvSpPr>
        <p:spPr bwMode="auto">
          <a:xfrm>
            <a:off x="230188" y="3865563"/>
            <a:ext cx="111125" cy="8096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" name="Line 406"/>
          <p:cNvSpPr>
            <a:spLocks noChangeShapeType="1"/>
          </p:cNvSpPr>
          <p:nvPr/>
        </p:nvSpPr>
        <p:spPr bwMode="auto">
          <a:xfrm>
            <a:off x="230188" y="3865563"/>
            <a:ext cx="111125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" name="Line 407"/>
          <p:cNvSpPr>
            <a:spLocks noChangeShapeType="1"/>
          </p:cNvSpPr>
          <p:nvPr/>
        </p:nvSpPr>
        <p:spPr bwMode="auto">
          <a:xfrm>
            <a:off x="341313" y="3865563"/>
            <a:ext cx="0" cy="809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2" name="Line 408"/>
          <p:cNvSpPr>
            <a:spLocks noChangeShapeType="1"/>
          </p:cNvSpPr>
          <p:nvPr/>
        </p:nvSpPr>
        <p:spPr bwMode="auto">
          <a:xfrm flipH="1">
            <a:off x="230188" y="3946526"/>
            <a:ext cx="111125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" name="Line 409"/>
          <p:cNvSpPr>
            <a:spLocks noChangeShapeType="1"/>
          </p:cNvSpPr>
          <p:nvPr/>
        </p:nvSpPr>
        <p:spPr bwMode="auto">
          <a:xfrm flipV="1">
            <a:off x="230188" y="3865563"/>
            <a:ext cx="0" cy="80963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" name="Rectangle 410"/>
          <p:cNvSpPr>
            <a:spLocks noChangeArrowheads="1"/>
          </p:cNvSpPr>
          <p:nvPr/>
        </p:nvSpPr>
        <p:spPr bwMode="auto">
          <a:xfrm>
            <a:off x="304801" y="3987801"/>
            <a:ext cx="396875" cy="6191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" name="Rectangle 411"/>
          <p:cNvSpPr>
            <a:spLocks noChangeArrowheads="1"/>
          </p:cNvSpPr>
          <p:nvPr/>
        </p:nvSpPr>
        <p:spPr bwMode="auto">
          <a:xfrm>
            <a:off x="304801" y="3987801"/>
            <a:ext cx="396875" cy="61913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" name="Rectangle 412"/>
          <p:cNvSpPr>
            <a:spLocks noChangeArrowheads="1"/>
          </p:cNvSpPr>
          <p:nvPr/>
        </p:nvSpPr>
        <p:spPr bwMode="auto">
          <a:xfrm>
            <a:off x="274638" y="3833813"/>
            <a:ext cx="36513" cy="4730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Rectangle 413"/>
          <p:cNvSpPr>
            <a:spLocks noChangeArrowheads="1"/>
          </p:cNvSpPr>
          <p:nvPr/>
        </p:nvSpPr>
        <p:spPr bwMode="auto">
          <a:xfrm>
            <a:off x="274638" y="3833813"/>
            <a:ext cx="36513" cy="473075"/>
          </a:xfrm>
          <a:prstGeom prst="rect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Line 414"/>
          <p:cNvSpPr>
            <a:spLocks noChangeShapeType="1"/>
          </p:cNvSpPr>
          <p:nvPr/>
        </p:nvSpPr>
        <p:spPr bwMode="auto">
          <a:xfrm>
            <a:off x="341313" y="3690938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Line 415"/>
          <p:cNvSpPr>
            <a:spLocks noChangeShapeType="1"/>
          </p:cNvSpPr>
          <p:nvPr/>
        </p:nvSpPr>
        <p:spPr bwMode="auto">
          <a:xfrm>
            <a:off x="341313" y="3771901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" name="Line 416"/>
          <p:cNvSpPr>
            <a:spLocks noChangeShapeType="1"/>
          </p:cNvSpPr>
          <p:nvPr/>
        </p:nvSpPr>
        <p:spPr bwMode="auto">
          <a:xfrm>
            <a:off x="341313" y="3925888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" name="Line 417"/>
          <p:cNvSpPr>
            <a:spLocks noChangeShapeType="1"/>
          </p:cNvSpPr>
          <p:nvPr/>
        </p:nvSpPr>
        <p:spPr bwMode="auto">
          <a:xfrm>
            <a:off x="333376" y="4152901"/>
            <a:ext cx="139700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" name="Line 418"/>
          <p:cNvSpPr>
            <a:spLocks noChangeShapeType="1"/>
          </p:cNvSpPr>
          <p:nvPr/>
        </p:nvSpPr>
        <p:spPr bwMode="auto">
          <a:xfrm>
            <a:off x="341313" y="4090988"/>
            <a:ext cx="131763" cy="0"/>
          </a:xfrm>
          <a:prstGeom prst="line">
            <a:avLst/>
          </a:prstGeom>
          <a:noFill/>
          <a:ln w="1588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" name="Freeform 420"/>
          <p:cNvSpPr>
            <a:spLocks noEditPoints="1"/>
          </p:cNvSpPr>
          <p:nvPr/>
        </p:nvSpPr>
        <p:spPr bwMode="auto">
          <a:xfrm>
            <a:off x="166688" y="3441701"/>
            <a:ext cx="606425" cy="960438"/>
          </a:xfrm>
          <a:custGeom>
            <a:avLst/>
            <a:gdLst>
              <a:gd name="T0" fmla="*/ 0 w 382"/>
              <a:gd name="T1" fmla="*/ 0 h 605"/>
              <a:gd name="T2" fmla="*/ 382 w 382"/>
              <a:gd name="T3" fmla="*/ 0 h 605"/>
              <a:gd name="T4" fmla="*/ 382 w 382"/>
              <a:gd name="T5" fmla="*/ 605 h 605"/>
              <a:gd name="T6" fmla="*/ 0 w 382"/>
              <a:gd name="T7" fmla="*/ 605 h 605"/>
              <a:gd name="T8" fmla="*/ 0 w 382"/>
              <a:gd name="T9" fmla="*/ 0 h 605"/>
              <a:gd name="T10" fmla="*/ 5 w 382"/>
              <a:gd name="T11" fmla="*/ 603 h 605"/>
              <a:gd name="T12" fmla="*/ 2 w 382"/>
              <a:gd name="T13" fmla="*/ 600 h 605"/>
              <a:gd name="T14" fmla="*/ 380 w 382"/>
              <a:gd name="T15" fmla="*/ 600 h 605"/>
              <a:gd name="T16" fmla="*/ 377 w 382"/>
              <a:gd name="T17" fmla="*/ 603 h 605"/>
              <a:gd name="T18" fmla="*/ 377 w 382"/>
              <a:gd name="T19" fmla="*/ 3 h 605"/>
              <a:gd name="T20" fmla="*/ 380 w 382"/>
              <a:gd name="T21" fmla="*/ 5 h 605"/>
              <a:gd name="T22" fmla="*/ 2 w 382"/>
              <a:gd name="T23" fmla="*/ 5 h 605"/>
              <a:gd name="T24" fmla="*/ 5 w 382"/>
              <a:gd name="T25" fmla="*/ 3 h 605"/>
              <a:gd name="T26" fmla="*/ 5 w 382"/>
              <a:gd name="T27" fmla="*/ 60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05">
                <a:moveTo>
                  <a:pt x="0" y="0"/>
                </a:moveTo>
                <a:lnTo>
                  <a:pt x="382" y="0"/>
                </a:lnTo>
                <a:lnTo>
                  <a:pt x="382" y="605"/>
                </a:lnTo>
                <a:lnTo>
                  <a:pt x="0" y="605"/>
                </a:lnTo>
                <a:lnTo>
                  <a:pt x="0" y="0"/>
                </a:lnTo>
                <a:close/>
                <a:moveTo>
                  <a:pt x="5" y="603"/>
                </a:moveTo>
                <a:lnTo>
                  <a:pt x="2" y="600"/>
                </a:lnTo>
                <a:lnTo>
                  <a:pt x="380" y="600"/>
                </a:lnTo>
                <a:lnTo>
                  <a:pt x="377" y="603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0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" name="Rectangle 421"/>
          <p:cNvSpPr>
            <a:spLocks noChangeArrowheads="1"/>
          </p:cNvSpPr>
          <p:nvPr/>
        </p:nvSpPr>
        <p:spPr bwMode="auto">
          <a:xfrm>
            <a:off x="3092450" y="2260601"/>
            <a:ext cx="498475" cy="954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" name="Rectangle 422"/>
          <p:cNvSpPr>
            <a:spLocks noChangeArrowheads="1"/>
          </p:cNvSpPr>
          <p:nvPr/>
        </p:nvSpPr>
        <p:spPr bwMode="auto">
          <a:xfrm>
            <a:off x="3338513" y="2452688"/>
            <a:ext cx="119063" cy="5588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" name="Rectangle 423"/>
          <p:cNvSpPr>
            <a:spLocks noChangeArrowheads="1"/>
          </p:cNvSpPr>
          <p:nvPr/>
        </p:nvSpPr>
        <p:spPr bwMode="auto">
          <a:xfrm>
            <a:off x="3135313" y="2338388"/>
            <a:ext cx="23813" cy="7874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Rectangle 424"/>
          <p:cNvSpPr>
            <a:spLocks noChangeArrowheads="1"/>
          </p:cNvSpPr>
          <p:nvPr/>
        </p:nvSpPr>
        <p:spPr bwMode="auto">
          <a:xfrm>
            <a:off x="3135313" y="2338388"/>
            <a:ext cx="23813" cy="78740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" name="Line 425"/>
          <p:cNvSpPr>
            <a:spLocks noChangeShapeType="1"/>
          </p:cNvSpPr>
          <p:nvPr/>
        </p:nvSpPr>
        <p:spPr bwMode="auto">
          <a:xfrm flipH="1">
            <a:off x="3152776" y="2876551"/>
            <a:ext cx="149225" cy="2381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" name="Rectangle 426"/>
          <p:cNvSpPr>
            <a:spLocks noChangeArrowheads="1"/>
          </p:cNvSpPr>
          <p:nvPr/>
        </p:nvSpPr>
        <p:spPr bwMode="auto">
          <a:xfrm>
            <a:off x="3135313" y="3114676"/>
            <a:ext cx="377825" cy="41275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427"/>
          <p:cNvSpPr>
            <a:spLocks noChangeArrowheads="1"/>
          </p:cNvSpPr>
          <p:nvPr/>
        </p:nvSpPr>
        <p:spPr bwMode="auto">
          <a:xfrm>
            <a:off x="3135313" y="3114676"/>
            <a:ext cx="377825" cy="41275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" name="Line 428"/>
          <p:cNvSpPr>
            <a:spLocks noChangeShapeType="1"/>
          </p:cNvSpPr>
          <p:nvPr/>
        </p:nvSpPr>
        <p:spPr bwMode="auto">
          <a:xfrm>
            <a:off x="3302001" y="2565401"/>
            <a:ext cx="0" cy="3111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" name="Freeform 429"/>
          <p:cNvSpPr>
            <a:spLocks/>
          </p:cNvSpPr>
          <p:nvPr/>
        </p:nvSpPr>
        <p:spPr bwMode="auto">
          <a:xfrm>
            <a:off x="3152776" y="2338388"/>
            <a:ext cx="149225" cy="776288"/>
          </a:xfrm>
          <a:custGeom>
            <a:avLst/>
            <a:gdLst>
              <a:gd name="T0" fmla="*/ 94 w 94"/>
              <a:gd name="T1" fmla="*/ 143 h 489"/>
              <a:gd name="T2" fmla="*/ 0 w 94"/>
              <a:gd name="T3" fmla="*/ 0 h 489"/>
              <a:gd name="T4" fmla="*/ 0 w 94"/>
              <a:gd name="T5" fmla="*/ 489 h 489"/>
              <a:gd name="T6" fmla="*/ 94 w 94"/>
              <a:gd name="T7" fmla="*/ 339 h 489"/>
              <a:gd name="T8" fmla="*/ 94 w 94"/>
              <a:gd name="T9" fmla="*/ 143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489">
                <a:moveTo>
                  <a:pt x="94" y="143"/>
                </a:moveTo>
                <a:lnTo>
                  <a:pt x="0" y="0"/>
                </a:lnTo>
                <a:lnTo>
                  <a:pt x="0" y="489"/>
                </a:lnTo>
                <a:lnTo>
                  <a:pt x="94" y="339"/>
                </a:lnTo>
                <a:lnTo>
                  <a:pt x="94" y="14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" name="Line 430"/>
          <p:cNvSpPr>
            <a:spLocks noChangeShapeType="1"/>
          </p:cNvSpPr>
          <p:nvPr/>
        </p:nvSpPr>
        <p:spPr bwMode="auto">
          <a:xfrm flipH="1" flipV="1">
            <a:off x="3152776" y="2338388"/>
            <a:ext cx="149225" cy="22701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" name="Line 431"/>
          <p:cNvSpPr>
            <a:spLocks noChangeShapeType="1"/>
          </p:cNvSpPr>
          <p:nvPr/>
        </p:nvSpPr>
        <p:spPr bwMode="auto">
          <a:xfrm>
            <a:off x="3152776" y="2338388"/>
            <a:ext cx="0" cy="7762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" name="Line 432"/>
          <p:cNvSpPr>
            <a:spLocks noChangeShapeType="1"/>
          </p:cNvSpPr>
          <p:nvPr/>
        </p:nvSpPr>
        <p:spPr bwMode="auto">
          <a:xfrm flipV="1">
            <a:off x="3152776" y="2876551"/>
            <a:ext cx="149225" cy="2381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" name="Line 433"/>
          <p:cNvSpPr>
            <a:spLocks noChangeShapeType="1"/>
          </p:cNvSpPr>
          <p:nvPr/>
        </p:nvSpPr>
        <p:spPr bwMode="auto">
          <a:xfrm flipV="1">
            <a:off x="3302001" y="2565401"/>
            <a:ext cx="0" cy="3111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" name="Freeform 434"/>
          <p:cNvSpPr>
            <a:spLocks/>
          </p:cNvSpPr>
          <p:nvPr/>
        </p:nvSpPr>
        <p:spPr bwMode="auto">
          <a:xfrm>
            <a:off x="3302001" y="2452688"/>
            <a:ext cx="36513" cy="547688"/>
          </a:xfrm>
          <a:custGeom>
            <a:avLst/>
            <a:gdLst>
              <a:gd name="T0" fmla="*/ 23 w 23"/>
              <a:gd name="T1" fmla="*/ 0 h 345"/>
              <a:gd name="T2" fmla="*/ 0 w 23"/>
              <a:gd name="T3" fmla="*/ 71 h 345"/>
              <a:gd name="T4" fmla="*/ 0 w 23"/>
              <a:gd name="T5" fmla="*/ 267 h 345"/>
              <a:gd name="T6" fmla="*/ 23 w 23"/>
              <a:gd name="T7" fmla="*/ 345 h 345"/>
              <a:gd name="T8" fmla="*/ 23 w 23"/>
              <a:gd name="T9" fmla="*/ 0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345">
                <a:moveTo>
                  <a:pt x="23" y="0"/>
                </a:moveTo>
                <a:lnTo>
                  <a:pt x="0" y="71"/>
                </a:lnTo>
                <a:lnTo>
                  <a:pt x="0" y="267"/>
                </a:lnTo>
                <a:lnTo>
                  <a:pt x="23" y="345"/>
                </a:lnTo>
                <a:lnTo>
                  <a:pt x="23" y="0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" name="Line 435"/>
          <p:cNvSpPr>
            <a:spLocks noChangeShapeType="1"/>
          </p:cNvSpPr>
          <p:nvPr/>
        </p:nvSpPr>
        <p:spPr bwMode="auto">
          <a:xfrm flipH="1">
            <a:off x="3302001" y="2452688"/>
            <a:ext cx="36513" cy="112713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" name="Line 436"/>
          <p:cNvSpPr>
            <a:spLocks noChangeShapeType="1"/>
          </p:cNvSpPr>
          <p:nvPr/>
        </p:nvSpPr>
        <p:spPr bwMode="auto">
          <a:xfrm>
            <a:off x="3302001" y="2565401"/>
            <a:ext cx="0" cy="3111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" name="Line 437"/>
          <p:cNvSpPr>
            <a:spLocks noChangeShapeType="1"/>
          </p:cNvSpPr>
          <p:nvPr/>
        </p:nvSpPr>
        <p:spPr bwMode="auto">
          <a:xfrm>
            <a:off x="3302001" y="2876551"/>
            <a:ext cx="36513" cy="12382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" name="Line 438"/>
          <p:cNvSpPr>
            <a:spLocks noChangeShapeType="1"/>
          </p:cNvSpPr>
          <p:nvPr/>
        </p:nvSpPr>
        <p:spPr bwMode="auto">
          <a:xfrm flipV="1">
            <a:off x="3338513" y="2452688"/>
            <a:ext cx="0" cy="5476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" name="Rectangle 439"/>
          <p:cNvSpPr>
            <a:spLocks noChangeArrowheads="1"/>
          </p:cNvSpPr>
          <p:nvPr/>
        </p:nvSpPr>
        <p:spPr bwMode="auto">
          <a:xfrm>
            <a:off x="3338513" y="2452688"/>
            <a:ext cx="119063" cy="9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" name="Rectangle 440"/>
          <p:cNvSpPr>
            <a:spLocks noChangeArrowheads="1"/>
          </p:cNvSpPr>
          <p:nvPr/>
        </p:nvSpPr>
        <p:spPr bwMode="auto">
          <a:xfrm>
            <a:off x="3338513" y="2452688"/>
            <a:ext cx="119063" cy="9525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" name="Rectangle 441"/>
          <p:cNvSpPr>
            <a:spLocks noChangeArrowheads="1"/>
          </p:cNvSpPr>
          <p:nvPr/>
        </p:nvSpPr>
        <p:spPr bwMode="auto">
          <a:xfrm>
            <a:off x="3338513" y="2452688"/>
            <a:ext cx="112713" cy="547688"/>
          </a:xfrm>
          <a:prstGeom prst="rect">
            <a:avLst/>
          </a:prstGeom>
          <a:solidFill>
            <a:srgbClr val="D6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" name="Line 442"/>
          <p:cNvSpPr>
            <a:spLocks noChangeShapeType="1"/>
          </p:cNvSpPr>
          <p:nvPr/>
        </p:nvSpPr>
        <p:spPr bwMode="auto">
          <a:xfrm flipH="1">
            <a:off x="3338513" y="2452688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" name="Line 443"/>
          <p:cNvSpPr>
            <a:spLocks noChangeShapeType="1"/>
          </p:cNvSpPr>
          <p:nvPr/>
        </p:nvSpPr>
        <p:spPr bwMode="auto">
          <a:xfrm>
            <a:off x="3338513" y="2452688"/>
            <a:ext cx="0" cy="5476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" name="Line 444"/>
          <p:cNvSpPr>
            <a:spLocks noChangeShapeType="1"/>
          </p:cNvSpPr>
          <p:nvPr/>
        </p:nvSpPr>
        <p:spPr bwMode="auto">
          <a:xfrm>
            <a:off x="3338513" y="3000376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" name="Line 445"/>
          <p:cNvSpPr>
            <a:spLocks noChangeShapeType="1"/>
          </p:cNvSpPr>
          <p:nvPr/>
        </p:nvSpPr>
        <p:spPr bwMode="auto">
          <a:xfrm flipV="1">
            <a:off x="3451226" y="2452688"/>
            <a:ext cx="0" cy="54768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" name="Rectangle 446"/>
          <p:cNvSpPr>
            <a:spLocks noChangeArrowheads="1"/>
          </p:cNvSpPr>
          <p:nvPr/>
        </p:nvSpPr>
        <p:spPr bwMode="auto">
          <a:xfrm>
            <a:off x="3451226" y="2679701"/>
            <a:ext cx="92075" cy="825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" name="Line 447"/>
          <p:cNvSpPr>
            <a:spLocks noChangeShapeType="1"/>
          </p:cNvSpPr>
          <p:nvPr/>
        </p:nvSpPr>
        <p:spPr bwMode="auto">
          <a:xfrm flipH="1">
            <a:off x="3451226" y="2679701"/>
            <a:ext cx="9207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" name="Line 448"/>
          <p:cNvSpPr>
            <a:spLocks noChangeShapeType="1"/>
          </p:cNvSpPr>
          <p:nvPr/>
        </p:nvSpPr>
        <p:spPr bwMode="auto">
          <a:xfrm>
            <a:off x="3451226" y="2679701"/>
            <a:ext cx="0" cy="825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" name="Line 449"/>
          <p:cNvSpPr>
            <a:spLocks noChangeShapeType="1"/>
          </p:cNvSpPr>
          <p:nvPr/>
        </p:nvSpPr>
        <p:spPr bwMode="auto">
          <a:xfrm>
            <a:off x="3451226" y="2762251"/>
            <a:ext cx="9207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" name="Line 450"/>
          <p:cNvSpPr>
            <a:spLocks noChangeShapeType="1"/>
          </p:cNvSpPr>
          <p:nvPr/>
        </p:nvSpPr>
        <p:spPr bwMode="auto">
          <a:xfrm flipV="1">
            <a:off x="3543301" y="2679701"/>
            <a:ext cx="0" cy="8255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" name="Rectangle 451"/>
          <p:cNvSpPr>
            <a:spLocks noChangeArrowheads="1"/>
          </p:cNvSpPr>
          <p:nvPr/>
        </p:nvSpPr>
        <p:spPr bwMode="auto">
          <a:xfrm>
            <a:off x="3152776" y="2805113"/>
            <a:ext cx="334963" cy="6191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" name="Rectangle 452"/>
          <p:cNvSpPr>
            <a:spLocks noChangeArrowheads="1"/>
          </p:cNvSpPr>
          <p:nvPr/>
        </p:nvSpPr>
        <p:spPr bwMode="auto">
          <a:xfrm>
            <a:off x="3152776" y="2805113"/>
            <a:ext cx="334963" cy="61913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" name="Rectangle 453"/>
          <p:cNvSpPr>
            <a:spLocks noChangeArrowheads="1"/>
          </p:cNvSpPr>
          <p:nvPr/>
        </p:nvSpPr>
        <p:spPr bwMode="auto">
          <a:xfrm>
            <a:off x="3481388" y="2649538"/>
            <a:ext cx="31750" cy="47625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" name="Rectangle 454"/>
          <p:cNvSpPr>
            <a:spLocks noChangeArrowheads="1"/>
          </p:cNvSpPr>
          <p:nvPr/>
        </p:nvSpPr>
        <p:spPr bwMode="auto">
          <a:xfrm>
            <a:off x="3481388" y="2649538"/>
            <a:ext cx="31750" cy="47625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" name="Line 455"/>
          <p:cNvSpPr>
            <a:spLocks noChangeShapeType="1"/>
          </p:cNvSpPr>
          <p:nvPr/>
        </p:nvSpPr>
        <p:spPr bwMode="auto">
          <a:xfrm flipH="1">
            <a:off x="3338513" y="2503488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" name="Line 456"/>
          <p:cNvSpPr>
            <a:spLocks noChangeShapeType="1"/>
          </p:cNvSpPr>
          <p:nvPr/>
        </p:nvSpPr>
        <p:spPr bwMode="auto">
          <a:xfrm flipH="1">
            <a:off x="3338513" y="2586038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" name="Line 457"/>
          <p:cNvSpPr>
            <a:spLocks noChangeShapeType="1"/>
          </p:cNvSpPr>
          <p:nvPr/>
        </p:nvSpPr>
        <p:spPr bwMode="auto">
          <a:xfrm flipH="1">
            <a:off x="3338513" y="2741613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" name="Line 458"/>
          <p:cNvSpPr>
            <a:spLocks noChangeShapeType="1"/>
          </p:cNvSpPr>
          <p:nvPr/>
        </p:nvSpPr>
        <p:spPr bwMode="auto">
          <a:xfrm flipH="1">
            <a:off x="3338513" y="2970213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" name="Line 459"/>
          <p:cNvSpPr>
            <a:spLocks noChangeShapeType="1"/>
          </p:cNvSpPr>
          <p:nvPr/>
        </p:nvSpPr>
        <p:spPr bwMode="auto">
          <a:xfrm flipH="1">
            <a:off x="3338513" y="2908301"/>
            <a:ext cx="11271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" name="Freeform 461"/>
          <p:cNvSpPr>
            <a:spLocks noEditPoints="1"/>
          </p:cNvSpPr>
          <p:nvPr/>
        </p:nvSpPr>
        <p:spPr bwMode="auto">
          <a:xfrm>
            <a:off x="3084513" y="2252663"/>
            <a:ext cx="514350" cy="969963"/>
          </a:xfrm>
          <a:custGeom>
            <a:avLst/>
            <a:gdLst>
              <a:gd name="T0" fmla="*/ 0 w 324"/>
              <a:gd name="T1" fmla="*/ 0 h 611"/>
              <a:gd name="T2" fmla="*/ 324 w 324"/>
              <a:gd name="T3" fmla="*/ 0 h 611"/>
              <a:gd name="T4" fmla="*/ 324 w 324"/>
              <a:gd name="T5" fmla="*/ 611 h 611"/>
              <a:gd name="T6" fmla="*/ 0 w 324"/>
              <a:gd name="T7" fmla="*/ 611 h 611"/>
              <a:gd name="T8" fmla="*/ 0 w 324"/>
              <a:gd name="T9" fmla="*/ 0 h 611"/>
              <a:gd name="T10" fmla="*/ 5 w 324"/>
              <a:gd name="T11" fmla="*/ 608 h 611"/>
              <a:gd name="T12" fmla="*/ 3 w 324"/>
              <a:gd name="T13" fmla="*/ 606 h 611"/>
              <a:gd name="T14" fmla="*/ 322 w 324"/>
              <a:gd name="T15" fmla="*/ 606 h 611"/>
              <a:gd name="T16" fmla="*/ 319 w 324"/>
              <a:gd name="T17" fmla="*/ 608 h 611"/>
              <a:gd name="T18" fmla="*/ 319 w 324"/>
              <a:gd name="T19" fmla="*/ 3 h 611"/>
              <a:gd name="T20" fmla="*/ 322 w 324"/>
              <a:gd name="T21" fmla="*/ 5 h 611"/>
              <a:gd name="T22" fmla="*/ 3 w 324"/>
              <a:gd name="T23" fmla="*/ 5 h 611"/>
              <a:gd name="T24" fmla="*/ 5 w 324"/>
              <a:gd name="T25" fmla="*/ 3 h 611"/>
              <a:gd name="T26" fmla="*/ 5 w 324"/>
              <a:gd name="T27" fmla="*/ 608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4" h="611">
                <a:moveTo>
                  <a:pt x="0" y="0"/>
                </a:moveTo>
                <a:lnTo>
                  <a:pt x="324" y="0"/>
                </a:lnTo>
                <a:lnTo>
                  <a:pt x="324" y="611"/>
                </a:lnTo>
                <a:lnTo>
                  <a:pt x="0" y="611"/>
                </a:lnTo>
                <a:lnTo>
                  <a:pt x="0" y="0"/>
                </a:lnTo>
                <a:close/>
                <a:moveTo>
                  <a:pt x="5" y="608"/>
                </a:moveTo>
                <a:lnTo>
                  <a:pt x="3" y="606"/>
                </a:lnTo>
                <a:lnTo>
                  <a:pt x="322" y="606"/>
                </a:lnTo>
                <a:lnTo>
                  <a:pt x="319" y="608"/>
                </a:lnTo>
                <a:lnTo>
                  <a:pt x="319" y="3"/>
                </a:lnTo>
                <a:lnTo>
                  <a:pt x="322" y="5"/>
                </a:lnTo>
                <a:lnTo>
                  <a:pt x="3" y="5"/>
                </a:lnTo>
                <a:lnTo>
                  <a:pt x="5" y="3"/>
                </a:lnTo>
                <a:lnTo>
                  <a:pt x="5" y="60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019927" y="4005263"/>
            <a:ext cx="1439863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50%</a:t>
            </a:r>
          </a:p>
        </p:txBody>
      </p:sp>
      <p:grpSp>
        <p:nvGrpSpPr>
          <p:cNvPr id="489" name="Group 488"/>
          <p:cNvGrpSpPr/>
          <p:nvPr/>
        </p:nvGrpSpPr>
        <p:grpSpPr>
          <a:xfrm>
            <a:off x="6103144" y="1565276"/>
            <a:ext cx="1192634" cy="3881824"/>
            <a:chOff x="6103144" y="1565276"/>
            <a:chExt cx="1192634" cy="3881824"/>
          </a:xfrm>
        </p:grpSpPr>
        <p:sp>
          <p:nvSpPr>
            <p:cNvPr id="242" name="Rectangle 237"/>
            <p:cNvSpPr>
              <a:spLocks noChangeArrowheads="1"/>
            </p:cNvSpPr>
            <p:nvPr/>
          </p:nvSpPr>
          <p:spPr bwMode="auto">
            <a:xfrm>
              <a:off x="6103144" y="1565276"/>
              <a:ext cx="119263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Passive DH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46" name="Rectangle 241"/>
            <p:cNvSpPr>
              <a:spLocks noChangeArrowheads="1"/>
            </p:cNvSpPr>
            <p:nvPr/>
          </p:nvSpPr>
          <p:spPr bwMode="auto">
            <a:xfrm>
              <a:off x="6298711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49" name="Rectangle 244"/>
            <p:cNvSpPr>
              <a:spLocks noChangeArrowheads="1"/>
            </p:cNvSpPr>
            <p:nvPr/>
          </p:nvSpPr>
          <p:spPr bwMode="auto">
            <a:xfrm>
              <a:off x="6411722" y="1979613"/>
              <a:ext cx="57547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76" name="Rectangle 271"/>
            <p:cNvSpPr>
              <a:spLocks noChangeArrowheads="1"/>
            </p:cNvSpPr>
            <p:nvPr/>
          </p:nvSpPr>
          <p:spPr bwMode="auto">
            <a:xfrm>
              <a:off x="6417333" y="4643438"/>
              <a:ext cx="56425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78" name="Rectangle 273"/>
            <p:cNvSpPr>
              <a:spLocks noChangeArrowheads="1"/>
            </p:cNvSpPr>
            <p:nvPr/>
          </p:nvSpPr>
          <p:spPr bwMode="auto">
            <a:xfrm>
              <a:off x="6298711" y="48958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73" name="Rectangle 47"/>
            <p:cNvSpPr>
              <a:spLocks noChangeArrowheads="1"/>
            </p:cNvSpPr>
            <p:nvPr/>
          </p:nvSpPr>
          <p:spPr bwMode="auto">
            <a:xfrm>
              <a:off x="6115166" y="5148263"/>
              <a:ext cx="116859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(PD Wheel Speed RPM) -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74" name="Rectangle 48"/>
            <p:cNvSpPr>
              <a:spLocks noChangeArrowheads="1"/>
            </p:cNvSpPr>
            <p:nvPr/>
          </p:nvSpPr>
          <p:spPr bwMode="auto">
            <a:xfrm>
              <a:off x="6592060" y="5308601"/>
              <a:ext cx="2148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0.61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grpSp>
        <p:nvGrpSpPr>
          <p:cNvPr id="475" name="Group 474"/>
          <p:cNvGrpSpPr/>
          <p:nvPr/>
        </p:nvGrpSpPr>
        <p:grpSpPr>
          <a:xfrm>
            <a:off x="4814094" y="1948250"/>
            <a:ext cx="236538" cy="1358900"/>
            <a:chOff x="4132263" y="3641727"/>
            <a:chExt cx="236538" cy="1358900"/>
          </a:xfrm>
        </p:grpSpPr>
        <p:sp>
          <p:nvSpPr>
            <p:cNvPr id="476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77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78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79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480" name="Group 479"/>
          <p:cNvGrpSpPr/>
          <p:nvPr/>
        </p:nvGrpSpPr>
        <p:grpSpPr>
          <a:xfrm>
            <a:off x="284163" y="1600200"/>
            <a:ext cx="8655058" cy="4114800"/>
            <a:chOff x="284163" y="1600200"/>
            <a:chExt cx="8655058" cy="4114800"/>
          </a:xfrm>
        </p:grpSpPr>
        <p:sp>
          <p:nvSpPr>
            <p:cNvPr id="481" name="Rectangle 8"/>
            <p:cNvSpPr>
              <a:spLocks noChangeArrowheads="1"/>
            </p:cNvSpPr>
            <p:nvPr/>
          </p:nvSpPr>
          <p:spPr bwMode="auto">
            <a:xfrm>
              <a:off x="284163" y="1600200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82" name="Rectangle 481"/>
            <p:cNvSpPr>
              <a:spLocks noChangeArrowheads="1"/>
            </p:cNvSpPr>
            <p:nvPr/>
          </p:nvSpPr>
          <p:spPr bwMode="auto">
            <a:xfrm>
              <a:off x="7993070" y="5468937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83" name="Rectangle 482"/>
            <p:cNvSpPr>
              <a:spLocks noChangeArrowheads="1"/>
            </p:cNvSpPr>
            <p:nvPr/>
          </p:nvSpPr>
          <p:spPr bwMode="auto">
            <a:xfrm>
              <a:off x="7966083" y="1600200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484" name="Rectangle 483"/>
            <p:cNvSpPr>
              <a:spLocks noChangeArrowheads="1"/>
            </p:cNvSpPr>
            <p:nvPr/>
          </p:nvSpPr>
          <p:spPr bwMode="auto">
            <a:xfrm>
              <a:off x="304800" y="5468937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 rot="10800000" flipV="1">
            <a:off x="1692275" y="2565401"/>
            <a:ext cx="2470150" cy="1511300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Boxed Book" panose="02000506040000020004" pitchFamily="2" charset="0"/>
              </a:rPr>
              <a:t>OUTDOOR DEPENDENT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364165" y="2584451"/>
            <a:ext cx="2592387" cy="1511300"/>
          </a:xfrm>
          <a:prstGeom prst="rightArrow">
            <a:avLst/>
          </a:prstGeom>
          <a:solidFill>
            <a:srgbClr val="66F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Boxed Book" panose="02000506040000020004" pitchFamily="2" charset="0"/>
              </a:rPr>
              <a:t>SPACE DEPENDENT</a:t>
            </a:r>
          </a:p>
        </p:txBody>
      </p:sp>
      <p:grpSp>
        <p:nvGrpSpPr>
          <p:cNvPr id="491" name="Group 490"/>
          <p:cNvGrpSpPr/>
          <p:nvPr/>
        </p:nvGrpSpPr>
        <p:grpSpPr>
          <a:xfrm>
            <a:off x="1100063" y="3771027"/>
            <a:ext cx="1125888" cy="1105773"/>
            <a:chOff x="1100063" y="3771027"/>
            <a:chExt cx="1125888" cy="1105773"/>
          </a:xfrm>
        </p:grpSpPr>
        <p:sp>
          <p:nvSpPr>
            <p:cNvPr id="262" name="Rectangle 257"/>
            <p:cNvSpPr>
              <a:spLocks noChangeArrowheads="1"/>
            </p:cNvSpPr>
            <p:nvPr/>
          </p:nvSpPr>
          <p:spPr bwMode="auto">
            <a:xfrm>
              <a:off x="1100063" y="3972640"/>
              <a:ext cx="50013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88.5°db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63" name="Rectangle 258"/>
            <p:cNvSpPr>
              <a:spLocks noChangeArrowheads="1"/>
            </p:cNvSpPr>
            <p:nvPr/>
          </p:nvSpPr>
          <p:spPr bwMode="auto">
            <a:xfrm>
              <a:off x="1638300" y="3972640"/>
              <a:ext cx="7854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/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64" name="Rectangle 259"/>
            <p:cNvSpPr>
              <a:spLocks noChangeArrowheads="1"/>
            </p:cNvSpPr>
            <p:nvPr/>
          </p:nvSpPr>
          <p:spPr bwMode="auto">
            <a:xfrm>
              <a:off x="1704975" y="3980578"/>
              <a:ext cx="52097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75.0°wb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99" name="Rectangle 294"/>
            <p:cNvSpPr>
              <a:spLocks noChangeArrowheads="1"/>
            </p:cNvSpPr>
            <p:nvPr/>
          </p:nvSpPr>
          <p:spPr bwMode="auto">
            <a:xfrm>
              <a:off x="1266825" y="3771027"/>
              <a:ext cx="75982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10,366 CFM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300" name="Rectangle 295"/>
            <p:cNvSpPr>
              <a:spLocks noChangeArrowheads="1"/>
            </p:cNvSpPr>
            <p:nvPr/>
          </p:nvSpPr>
          <p:spPr bwMode="auto">
            <a:xfrm>
              <a:off x="1393825" y="4175840"/>
              <a:ext cx="52738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109.5 gr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301" name="Rectangle 296"/>
            <p:cNvSpPr>
              <a:spLocks noChangeArrowheads="1"/>
            </p:cNvSpPr>
            <p:nvPr/>
          </p:nvSpPr>
          <p:spPr bwMode="auto">
            <a:xfrm>
              <a:off x="1284288" y="4377452"/>
              <a:ext cx="77425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38.5 BTU/</a:t>
              </a:r>
              <a:r>
                <a:rPr kumimoji="0" lang="en-US" altLang="en-US" sz="11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lb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grpSp>
          <p:nvGrpSpPr>
            <p:cNvPr id="485" name="Group 484"/>
            <p:cNvGrpSpPr/>
            <p:nvPr/>
          </p:nvGrpSpPr>
          <p:grpSpPr>
            <a:xfrm>
              <a:off x="1247025" y="4621927"/>
              <a:ext cx="734175" cy="254873"/>
              <a:chOff x="1055688" y="4440238"/>
              <a:chExt cx="734175" cy="254873"/>
            </a:xfrm>
          </p:grpSpPr>
          <p:sp>
            <p:nvSpPr>
              <p:cNvPr id="486" name="Rectangle 36"/>
              <p:cNvSpPr>
                <a:spLocks noChangeArrowheads="1"/>
              </p:cNvSpPr>
              <p:nvPr/>
            </p:nvSpPr>
            <p:spPr bwMode="auto">
              <a:xfrm>
                <a:off x="1055688" y="4440238"/>
                <a:ext cx="734175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Boxed Book" panose="02000506040000020004" pitchFamily="2" charset="0"/>
                  </a:rPr>
                  <a:t>TE Purge/Seals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xed Book" panose="02000506040000020004" pitchFamily="2" charset="0"/>
                </a:endParaRPr>
              </a:p>
            </p:txBody>
          </p:sp>
          <p:sp>
            <p:nvSpPr>
              <p:cNvPr id="487" name="Rectangle 37"/>
              <p:cNvSpPr>
                <a:spLocks noChangeArrowheads="1"/>
              </p:cNvSpPr>
              <p:nvPr/>
            </p:nvSpPr>
            <p:spPr bwMode="auto">
              <a:xfrm>
                <a:off x="1181523" y="4572000"/>
                <a:ext cx="48250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Boxed Book" panose="02000506040000020004" pitchFamily="2" charset="0"/>
                  </a:rPr>
                  <a:t>(828 CFM)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xed Book" panose="02000506040000020004" pitchFamily="2" charset="0"/>
                </a:endParaRPr>
              </a:p>
            </p:txBody>
          </p:sp>
        </p:grpSp>
      </p:grpSp>
      <p:grpSp>
        <p:nvGrpSpPr>
          <p:cNvPr id="492" name="Group 491"/>
          <p:cNvGrpSpPr/>
          <p:nvPr/>
        </p:nvGrpSpPr>
        <p:grpSpPr>
          <a:xfrm>
            <a:off x="5181600" y="3779679"/>
            <a:ext cx="1121067" cy="1097121"/>
            <a:chOff x="5181600" y="3779679"/>
            <a:chExt cx="1121067" cy="1097121"/>
          </a:xfrm>
        </p:grpSpPr>
        <p:sp>
          <p:nvSpPr>
            <p:cNvPr id="265" name="Rectangle 260"/>
            <p:cNvSpPr>
              <a:spLocks noChangeArrowheads="1"/>
            </p:cNvSpPr>
            <p:nvPr/>
          </p:nvSpPr>
          <p:spPr bwMode="auto">
            <a:xfrm>
              <a:off x="5181600" y="3981292"/>
              <a:ext cx="4792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63.1°db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66" name="Rectangle 261"/>
            <p:cNvSpPr>
              <a:spLocks noChangeArrowheads="1"/>
            </p:cNvSpPr>
            <p:nvPr/>
          </p:nvSpPr>
          <p:spPr bwMode="auto">
            <a:xfrm>
              <a:off x="5711825" y="3981292"/>
              <a:ext cx="7854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/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67" name="Rectangle 262"/>
            <p:cNvSpPr>
              <a:spLocks noChangeArrowheads="1"/>
            </p:cNvSpPr>
            <p:nvPr/>
          </p:nvSpPr>
          <p:spPr bwMode="auto">
            <a:xfrm>
              <a:off x="5780088" y="3981292"/>
              <a:ext cx="52257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60.7°wb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90" name="Rectangle 285"/>
            <p:cNvSpPr>
              <a:spLocks noChangeArrowheads="1"/>
            </p:cNvSpPr>
            <p:nvPr/>
          </p:nvSpPr>
          <p:spPr bwMode="auto">
            <a:xfrm>
              <a:off x="5467350" y="3779679"/>
              <a:ext cx="69570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9,538 CFM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91" name="Rectangle 286"/>
            <p:cNvSpPr>
              <a:spLocks noChangeArrowheads="1"/>
            </p:cNvSpPr>
            <p:nvPr/>
          </p:nvSpPr>
          <p:spPr bwMode="auto">
            <a:xfrm>
              <a:off x="5594350" y="4184492"/>
              <a:ext cx="43762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75.7 gr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92" name="Rectangle 287"/>
            <p:cNvSpPr>
              <a:spLocks noChangeArrowheads="1"/>
            </p:cNvSpPr>
            <p:nvPr/>
          </p:nvSpPr>
          <p:spPr bwMode="auto">
            <a:xfrm>
              <a:off x="5459413" y="4386104"/>
              <a:ext cx="77585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26.9 BTU/</a:t>
              </a:r>
              <a:r>
                <a:rPr kumimoji="0" lang="en-US" altLang="en-US" sz="11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lb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88" name="Rectangle 38"/>
            <p:cNvSpPr>
              <a:spLocks noChangeArrowheads="1"/>
            </p:cNvSpPr>
            <p:nvPr/>
          </p:nvSpPr>
          <p:spPr bwMode="auto">
            <a:xfrm>
              <a:off x="5420391" y="4630579"/>
              <a:ext cx="75180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PD Purge/Seals</a:t>
              </a:r>
            </a:p>
            <a:p>
              <a:pPr algn="ctr"/>
              <a:r>
                <a:rPr lang="en-US" altLang="en-US" sz="800" dirty="0">
                  <a:solidFill>
                    <a:srgbClr val="000080"/>
                  </a:solidFill>
                  <a:latin typeface="Boxed Book" panose="02000506040000020004" pitchFamily="2" charset="0"/>
                </a:rPr>
                <a:t>(538 CFM</a:t>
              </a:r>
              <a:r>
                <a:rPr lang="en-US" altLang="en-US" sz="800" dirty="0" smtClean="0">
                  <a:solidFill>
                    <a:srgbClr val="000080"/>
                  </a:solidFill>
                  <a:latin typeface="Boxed Book" panose="02000506040000020004" pitchFamily="2" charset="0"/>
                </a:rPr>
                <a:t>)</a:t>
              </a:r>
              <a:endParaRPr lang="en-US" altLang="en-US" sz="800" dirty="0">
                <a:latin typeface="Boxed Book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9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55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SEMCO Pinnacle – Part Load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999538" y="3133726"/>
            <a:ext cx="168275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587875" y="1784351"/>
            <a:ext cx="75822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Cooling Coil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154113" y="2359026"/>
            <a:ext cx="49051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70.0°db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609725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1676400" y="2359026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70.0°wb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692525" y="2359026"/>
            <a:ext cx="46647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67.1°db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4148138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4216400" y="2359026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64.2°wb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5227638" y="2359026"/>
            <a:ext cx="47769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51.3°db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5683250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5751513" y="2359026"/>
            <a:ext cx="5354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50.9°wb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7851775" y="2359026"/>
            <a:ext cx="50174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8315325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8391525" y="2359026"/>
            <a:ext cx="53059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52.8°wb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1154113" y="3790951"/>
            <a:ext cx="5033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68.6°db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1609725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1676400" y="3790951"/>
            <a:ext cx="53380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68.3°wb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5227638" y="3790951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63.1°db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5683250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5751513" y="3790951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60.7°wb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7851775" y="3790951"/>
            <a:ext cx="4889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8315325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8391525" y="3790951"/>
            <a:ext cx="53219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62.5°wb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grpSp>
        <p:nvGrpSpPr>
          <p:cNvPr id="255" name="Group 254"/>
          <p:cNvGrpSpPr/>
          <p:nvPr/>
        </p:nvGrpSpPr>
        <p:grpSpPr>
          <a:xfrm>
            <a:off x="6088856" y="1565276"/>
            <a:ext cx="1192634" cy="3881824"/>
            <a:chOff x="6088856" y="1565276"/>
            <a:chExt cx="1192634" cy="3881824"/>
          </a:xfrm>
        </p:grpSpPr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6088856" y="1565276"/>
              <a:ext cx="119263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Passive DH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284423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6397434" y="1979613"/>
              <a:ext cx="57547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6403045" y="4643438"/>
              <a:ext cx="56425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 bwMode="auto">
            <a:xfrm>
              <a:off x="6284423" y="48958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 bwMode="auto">
            <a:xfrm>
              <a:off x="6100878" y="5148263"/>
              <a:ext cx="116859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(PD Wheel Speed RPM) -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 bwMode="auto">
            <a:xfrm>
              <a:off x="6577772" y="5308601"/>
              <a:ext cx="2148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0.61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1943646" y="1565276"/>
            <a:ext cx="1256754" cy="3881824"/>
            <a:chOff x="2090738" y="1565276"/>
            <a:chExt cx="1256754" cy="3881824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090738" y="1565276"/>
              <a:ext cx="125675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Total Energy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318365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2430575" y="1979613"/>
              <a:ext cx="5770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2546792" y="4618038"/>
              <a:ext cx="34464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0.797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2192529" y="4870451"/>
              <a:ext cx="105317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TE Effectiveness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 bwMode="auto">
            <a:xfrm>
              <a:off x="2436185" y="5148263"/>
              <a:ext cx="56586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 bwMode="auto">
            <a:xfrm>
              <a:off x="2318365" y="530860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53" name="Rectangle 50"/>
          <p:cNvSpPr>
            <a:spLocks noChangeArrowheads="1"/>
          </p:cNvSpPr>
          <p:nvPr/>
        </p:nvSpPr>
        <p:spPr bwMode="auto">
          <a:xfrm>
            <a:off x="5405438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5565775" y="2560638"/>
            <a:ext cx="44082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54.7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5" name="Rectangle 52"/>
          <p:cNvSpPr>
            <a:spLocks noChangeArrowheads="1"/>
          </p:cNvSpPr>
          <p:nvPr/>
        </p:nvSpPr>
        <p:spPr bwMode="auto">
          <a:xfrm>
            <a:off x="5430838" y="2762251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20.8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6" name="Rectangle 53"/>
          <p:cNvSpPr>
            <a:spLocks noChangeArrowheads="1"/>
          </p:cNvSpPr>
          <p:nvPr/>
        </p:nvSpPr>
        <p:spPr bwMode="auto">
          <a:xfrm>
            <a:off x="8164513" y="2560638"/>
            <a:ext cx="4552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7" name="Rectangle 54"/>
          <p:cNvSpPr>
            <a:spLocks noChangeArrowheads="1"/>
          </p:cNvSpPr>
          <p:nvPr/>
        </p:nvSpPr>
        <p:spPr bwMode="auto">
          <a:xfrm>
            <a:off x="8029575" y="4195763"/>
            <a:ext cx="7710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28.2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8" name="Rectangle 55"/>
          <p:cNvSpPr>
            <a:spLocks noChangeArrowheads="1"/>
          </p:cNvSpPr>
          <p:nvPr/>
        </p:nvSpPr>
        <p:spPr bwMode="auto">
          <a:xfrm>
            <a:off x="5438775" y="3589338"/>
            <a:ext cx="6957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9" name="Rectangle 56"/>
          <p:cNvSpPr>
            <a:spLocks noChangeArrowheads="1"/>
          </p:cNvSpPr>
          <p:nvPr/>
        </p:nvSpPr>
        <p:spPr bwMode="auto">
          <a:xfrm>
            <a:off x="5565775" y="3994151"/>
            <a:ext cx="43762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0" name="Rectangle 57"/>
          <p:cNvSpPr>
            <a:spLocks noChangeArrowheads="1"/>
          </p:cNvSpPr>
          <p:nvPr/>
        </p:nvSpPr>
        <p:spPr bwMode="auto">
          <a:xfrm>
            <a:off x="5430838" y="4195763"/>
            <a:ext cx="7758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26.9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8037513" y="3589338"/>
            <a:ext cx="70051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2" name="Rectangle 59"/>
          <p:cNvSpPr>
            <a:spLocks noChangeArrowheads="1"/>
          </p:cNvSpPr>
          <p:nvPr/>
        </p:nvSpPr>
        <p:spPr bwMode="auto">
          <a:xfrm>
            <a:off x="8164513" y="3994151"/>
            <a:ext cx="46647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3" name="Rectangle 60"/>
          <p:cNvSpPr>
            <a:spLocks noChangeArrowheads="1"/>
          </p:cNvSpPr>
          <p:nvPr/>
        </p:nvSpPr>
        <p:spPr bwMode="auto">
          <a:xfrm>
            <a:off x="1238250" y="2155826"/>
            <a:ext cx="7357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4" name="Rectangle 61"/>
          <p:cNvSpPr>
            <a:spLocks noChangeArrowheads="1"/>
          </p:cNvSpPr>
          <p:nvPr/>
        </p:nvSpPr>
        <p:spPr bwMode="auto">
          <a:xfrm>
            <a:off x="1365250" y="2560638"/>
            <a:ext cx="5033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110.8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5" name="Rectangle 62"/>
          <p:cNvSpPr>
            <a:spLocks noChangeArrowheads="1"/>
          </p:cNvSpPr>
          <p:nvPr/>
        </p:nvSpPr>
        <p:spPr bwMode="auto">
          <a:xfrm>
            <a:off x="8004175" y="2155826"/>
            <a:ext cx="76142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6" name="Rectangle 63"/>
          <p:cNvSpPr>
            <a:spLocks noChangeArrowheads="1"/>
          </p:cNvSpPr>
          <p:nvPr/>
        </p:nvSpPr>
        <p:spPr bwMode="auto">
          <a:xfrm>
            <a:off x="8029575" y="2762251"/>
            <a:ext cx="75180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21.9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1238250" y="3589338"/>
            <a:ext cx="75982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8" name="Rectangle 65"/>
          <p:cNvSpPr>
            <a:spLocks noChangeArrowheads="1"/>
          </p:cNvSpPr>
          <p:nvPr/>
        </p:nvSpPr>
        <p:spPr bwMode="auto">
          <a:xfrm>
            <a:off x="1365250" y="3994151"/>
            <a:ext cx="51296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103.7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9" name="Rectangle 66"/>
          <p:cNvSpPr>
            <a:spLocks noChangeArrowheads="1"/>
          </p:cNvSpPr>
          <p:nvPr/>
        </p:nvSpPr>
        <p:spPr bwMode="auto">
          <a:xfrm>
            <a:off x="1255713" y="4195763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32.6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0" name="Rectangle 67"/>
          <p:cNvSpPr>
            <a:spLocks noChangeArrowheads="1"/>
          </p:cNvSpPr>
          <p:nvPr/>
        </p:nvSpPr>
        <p:spPr bwMode="auto">
          <a:xfrm>
            <a:off x="1255713" y="2762251"/>
            <a:ext cx="74219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34.1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1" name="Rectangle 68"/>
          <p:cNvSpPr>
            <a:spLocks noChangeArrowheads="1"/>
          </p:cNvSpPr>
          <p:nvPr/>
        </p:nvSpPr>
        <p:spPr bwMode="auto">
          <a:xfrm>
            <a:off x="3760788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2" name="Rectangle 69"/>
          <p:cNvSpPr>
            <a:spLocks noChangeArrowheads="1"/>
          </p:cNvSpPr>
          <p:nvPr/>
        </p:nvSpPr>
        <p:spPr bwMode="auto">
          <a:xfrm>
            <a:off x="3921125" y="2560638"/>
            <a:ext cx="4632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85.5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3" name="Rectangle 70"/>
          <p:cNvSpPr>
            <a:spLocks noChangeArrowheads="1"/>
          </p:cNvSpPr>
          <p:nvPr/>
        </p:nvSpPr>
        <p:spPr bwMode="auto">
          <a:xfrm>
            <a:off x="3786188" y="2762251"/>
            <a:ext cx="7646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29.4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4" name="Line 71"/>
          <p:cNvSpPr>
            <a:spLocks noChangeShapeType="1"/>
          </p:cNvSpPr>
          <p:nvPr/>
        </p:nvSpPr>
        <p:spPr bwMode="auto">
          <a:xfrm>
            <a:off x="107950" y="3335338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72"/>
          <p:cNvSpPr>
            <a:spLocks noChangeArrowheads="1"/>
          </p:cNvSpPr>
          <p:nvPr/>
        </p:nvSpPr>
        <p:spPr bwMode="auto">
          <a:xfrm>
            <a:off x="107950" y="3335338"/>
            <a:ext cx="890746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73"/>
          <p:cNvSpPr>
            <a:spLocks noChangeShapeType="1"/>
          </p:cNvSpPr>
          <p:nvPr/>
        </p:nvSpPr>
        <p:spPr bwMode="auto">
          <a:xfrm>
            <a:off x="107950" y="3352801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Rectangle 74"/>
          <p:cNvSpPr>
            <a:spLocks noChangeArrowheads="1"/>
          </p:cNvSpPr>
          <p:nvPr/>
        </p:nvSpPr>
        <p:spPr bwMode="auto">
          <a:xfrm>
            <a:off x="107950" y="3352801"/>
            <a:ext cx="890746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75"/>
          <p:cNvSpPr>
            <a:spLocks noChangeArrowheads="1"/>
          </p:cNvSpPr>
          <p:nvPr/>
        </p:nvSpPr>
        <p:spPr bwMode="auto">
          <a:xfrm>
            <a:off x="7070725" y="2176463"/>
            <a:ext cx="590550" cy="1062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9" name="Group 84"/>
          <p:cNvGrpSpPr>
            <a:grpSpLocks/>
          </p:cNvGrpSpPr>
          <p:nvPr/>
        </p:nvGrpSpPr>
        <p:grpSpPr bwMode="auto">
          <a:xfrm>
            <a:off x="7127875" y="2273301"/>
            <a:ext cx="485775" cy="882650"/>
            <a:chOff x="4490" y="1432"/>
            <a:chExt cx="306" cy="556"/>
          </a:xfrm>
        </p:grpSpPr>
        <p:sp>
          <p:nvSpPr>
            <p:cNvPr id="227" name="Freeform 76"/>
            <p:cNvSpPr>
              <a:spLocks/>
            </p:cNvSpPr>
            <p:nvPr/>
          </p:nvSpPr>
          <p:spPr bwMode="auto">
            <a:xfrm>
              <a:off x="4490" y="1432"/>
              <a:ext cx="306" cy="556"/>
            </a:xfrm>
            <a:custGeom>
              <a:avLst/>
              <a:gdLst>
                <a:gd name="T0" fmla="*/ 306 w 306"/>
                <a:gd name="T1" fmla="*/ 266 h 556"/>
                <a:gd name="T2" fmla="*/ 167 w 306"/>
                <a:gd name="T3" fmla="*/ 0 h 556"/>
                <a:gd name="T4" fmla="*/ 167 w 306"/>
                <a:gd name="T5" fmla="*/ 91 h 556"/>
                <a:gd name="T6" fmla="*/ 0 w 306"/>
                <a:gd name="T7" fmla="*/ 91 h 556"/>
                <a:gd name="T8" fmla="*/ 0 w 306"/>
                <a:gd name="T9" fmla="*/ 481 h 556"/>
                <a:gd name="T10" fmla="*/ 167 w 306"/>
                <a:gd name="T11" fmla="*/ 481 h 556"/>
                <a:gd name="T12" fmla="*/ 167 w 306"/>
                <a:gd name="T13" fmla="*/ 556 h 556"/>
                <a:gd name="T14" fmla="*/ 167 w 306"/>
                <a:gd name="T15" fmla="*/ 556 h 556"/>
                <a:gd name="T16" fmla="*/ 306 w 306"/>
                <a:gd name="T17" fmla="*/ 26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" h="556">
                  <a:moveTo>
                    <a:pt x="306" y="266"/>
                  </a:moveTo>
                  <a:lnTo>
                    <a:pt x="167" y="0"/>
                  </a:lnTo>
                  <a:lnTo>
                    <a:pt x="167" y="91"/>
                  </a:lnTo>
                  <a:lnTo>
                    <a:pt x="0" y="91"/>
                  </a:lnTo>
                  <a:lnTo>
                    <a:pt x="0" y="481"/>
                  </a:lnTo>
                  <a:lnTo>
                    <a:pt x="167" y="481"/>
                  </a:lnTo>
                  <a:lnTo>
                    <a:pt x="167" y="556"/>
                  </a:lnTo>
                  <a:lnTo>
                    <a:pt x="167" y="556"/>
                  </a:lnTo>
                  <a:lnTo>
                    <a:pt x="306" y="266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Line 77"/>
            <p:cNvSpPr>
              <a:spLocks noChangeShapeType="1"/>
            </p:cNvSpPr>
            <p:nvPr/>
          </p:nvSpPr>
          <p:spPr bwMode="auto">
            <a:xfrm flipH="1" flipV="1">
              <a:off x="4657" y="1432"/>
              <a:ext cx="139" cy="26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Line 78"/>
            <p:cNvSpPr>
              <a:spLocks noChangeShapeType="1"/>
            </p:cNvSpPr>
            <p:nvPr/>
          </p:nvSpPr>
          <p:spPr bwMode="auto">
            <a:xfrm>
              <a:off x="4657" y="1432"/>
              <a:ext cx="0" cy="9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Line 79"/>
            <p:cNvSpPr>
              <a:spLocks noChangeShapeType="1"/>
            </p:cNvSpPr>
            <p:nvPr/>
          </p:nvSpPr>
          <p:spPr bwMode="auto">
            <a:xfrm flipH="1">
              <a:off x="4490" y="1523"/>
              <a:ext cx="16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Line 80"/>
            <p:cNvSpPr>
              <a:spLocks noChangeShapeType="1"/>
            </p:cNvSpPr>
            <p:nvPr/>
          </p:nvSpPr>
          <p:spPr bwMode="auto">
            <a:xfrm>
              <a:off x="4490" y="1523"/>
              <a:ext cx="0" cy="39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Line 81"/>
            <p:cNvSpPr>
              <a:spLocks noChangeShapeType="1"/>
            </p:cNvSpPr>
            <p:nvPr/>
          </p:nvSpPr>
          <p:spPr bwMode="auto">
            <a:xfrm>
              <a:off x="4490" y="1913"/>
              <a:ext cx="16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Line 82"/>
            <p:cNvSpPr>
              <a:spLocks noChangeShapeType="1"/>
            </p:cNvSpPr>
            <p:nvPr/>
          </p:nvSpPr>
          <p:spPr bwMode="auto">
            <a:xfrm>
              <a:off x="4657" y="1913"/>
              <a:ext cx="0" cy="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83"/>
            <p:cNvSpPr>
              <a:spLocks noChangeShapeType="1"/>
            </p:cNvSpPr>
            <p:nvPr/>
          </p:nvSpPr>
          <p:spPr bwMode="auto">
            <a:xfrm flipV="1">
              <a:off x="4657" y="1698"/>
              <a:ext cx="139" cy="29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0" name="Freeform 85"/>
          <p:cNvSpPr>
            <a:spLocks noEditPoints="1"/>
          </p:cNvSpPr>
          <p:nvPr/>
        </p:nvSpPr>
        <p:spPr bwMode="auto">
          <a:xfrm>
            <a:off x="7062788" y="2168526"/>
            <a:ext cx="608013" cy="1079500"/>
          </a:xfrm>
          <a:custGeom>
            <a:avLst/>
            <a:gdLst>
              <a:gd name="T0" fmla="*/ 0 w 383"/>
              <a:gd name="T1" fmla="*/ 0 h 680"/>
              <a:gd name="T2" fmla="*/ 383 w 383"/>
              <a:gd name="T3" fmla="*/ 0 h 680"/>
              <a:gd name="T4" fmla="*/ 383 w 383"/>
              <a:gd name="T5" fmla="*/ 680 h 680"/>
              <a:gd name="T6" fmla="*/ 0 w 383"/>
              <a:gd name="T7" fmla="*/ 680 h 680"/>
              <a:gd name="T8" fmla="*/ 0 w 383"/>
              <a:gd name="T9" fmla="*/ 0 h 680"/>
              <a:gd name="T10" fmla="*/ 5 w 383"/>
              <a:gd name="T11" fmla="*/ 677 h 680"/>
              <a:gd name="T12" fmla="*/ 3 w 383"/>
              <a:gd name="T13" fmla="*/ 674 h 680"/>
              <a:gd name="T14" fmla="*/ 380 w 383"/>
              <a:gd name="T15" fmla="*/ 674 h 680"/>
              <a:gd name="T16" fmla="*/ 377 w 383"/>
              <a:gd name="T17" fmla="*/ 677 h 680"/>
              <a:gd name="T18" fmla="*/ 377 w 383"/>
              <a:gd name="T19" fmla="*/ 3 h 680"/>
              <a:gd name="T20" fmla="*/ 380 w 383"/>
              <a:gd name="T21" fmla="*/ 5 h 680"/>
              <a:gd name="T22" fmla="*/ 3 w 383"/>
              <a:gd name="T23" fmla="*/ 5 h 680"/>
              <a:gd name="T24" fmla="*/ 5 w 383"/>
              <a:gd name="T25" fmla="*/ 3 h 680"/>
              <a:gd name="T26" fmla="*/ 5 w 383"/>
              <a:gd name="T27" fmla="*/ 677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3" h="680">
                <a:moveTo>
                  <a:pt x="0" y="0"/>
                </a:moveTo>
                <a:lnTo>
                  <a:pt x="383" y="0"/>
                </a:lnTo>
                <a:lnTo>
                  <a:pt x="383" y="680"/>
                </a:lnTo>
                <a:lnTo>
                  <a:pt x="0" y="680"/>
                </a:lnTo>
                <a:lnTo>
                  <a:pt x="0" y="0"/>
                </a:lnTo>
                <a:close/>
                <a:moveTo>
                  <a:pt x="5" y="677"/>
                </a:moveTo>
                <a:lnTo>
                  <a:pt x="3" y="674"/>
                </a:lnTo>
                <a:lnTo>
                  <a:pt x="380" y="674"/>
                </a:lnTo>
                <a:lnTo>
                  <a:pt x="377" y="677"/>
                </a:lnTo>
                <a:lnTo>
                  <a:pt x="377" y="3"/>
                </a:lnTo>
                <a:lnTo>
                  <a:pt x="380" y="5"/>
                </a:lnTo>
                <a:lnTo>
                  <a:pt x="3" y="5"/>
                </a:lnTo>
                <a:lnTo>
                  <a:pt x="5" y="3"/>
                </a:lnTo>
                <a:lnTo>
                  <a:pt x="5" y="67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86"/>
          <p:cNvSpPr>
            <a:spLocks noChangeArrowheads="1"/>
          </p:cNvSpPr>
          <p:nvPr/>
        </p:nvSpPr>
        <p:spPr bwMode="auto">
          <a:xfrm>
            <a:off x="7070725" y="3408363"/>
            <a:ext cx="625475" cy="1044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2" name="Group 95"/>
          <p:cNvGrpSpPr>
            <a:grpSpLocks/>
          </p:cNvGrpSpPr>
          <p:nvPr/>
        </p:nvGrpSpPr>
        <p:grpSpPr bwMode="auto">
          <a:xfrm>
            <a:off x="7124700" y="3503613"/>
            <a:ext cx="523875" cy="866775"/>
            <a:chOff x="4488" y="2207"/>
            <a:chExt cx="330" cy="546"/>
          </a:xfrm>
        </p:grpSpPr>
        <p:sp>
          <p:nvSpPr>
            <p:cNvPr id="219" name="Freeform 87"/>
            <p:cNvSpPr>
              <a:spLocks/>
            </p:cNvSpPr>
            <p:nvPr/>
          </p:nvSpPr>
          <p:spPr bwMode="auto">
            <a:xfrm>
              <a:off x="4488" y="2207"/>
              <a:ext cx="330" cy="546"/>
            </a:xfrm>
            <a:custGeom>
              <a:avLst/>
              <a:gdLst>
                <a:gd name="T0" fmla="*/ 0 w 330"/>
                <a:gd name="T1" fmla="*/ 261 h 546"/>
                <a:gd name="T2" fmla="*/ 150 w 330"/>
                <a:gd name="T3" fmla="*/ 0 h 546"/>
                <a:gd name="T4" fmla="*/ 150 w 330"/>
                <a:gd name="T5" fmla="*/ 89 h 546"/>
                <a:gd name="T6" fmla="*/ 330 w 330"/>
                <a:gd name="T7" fmla="*/ 89 h 546"/>
                <a:gd name="T8" fmla="*/ 330 w 330"/>
                <a:gd name="T9" fmla="*/ 473 h 546"/>
                <a:gd name="T10" fmla="*/ 150 w 330"/>
                <a:gd name="T11" fmla="*/ 473 h 546"/>
                <a:gd name="T12" fmla="*/ 150 w 330"/>
                <a:gd name="T13" fmla="*/ 546 h 546"/>
                <a:gd name="T14" fmla="*/ 150 w 330"/>
                <a:gd name="T15" fmla="*/ 546 h 546"/>
                <a:gd name="T16" fmla="*/ 0 w 330"/>
                <a:gd name="T17" fmla="*/ 261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546">
                  <a:moveTo>
                    <a:pt x="0" y="261"/>
                  </a:moveTo>
                  <a:lnTo>
                    <a:pt x="150" y="0"/>
                  </a:lnTo>
                  <a:lnTo>
                    <a:pt x="150" y="89"/>
                  </a:lnTo>
                  <a:lnTo>
                    <a:pt x="330" y="89"/>
                  </a:lnTo>
                  <a:lnTo>
                    <a:pt x="330" y="473"/>
                  </a:lnTo>
                  <a:lnTo>
                    <a:pt x="150" y="473"/>
                  </a:lnTo>
                  <a:lnTo>
                    <a:pt x="150" y="546"/>
                  </a:lnTo>
                  <a:lnTo>
                    <a:pt x="150" y="546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Line 88"/>
            <p:cNvSpPr>
              <a:spLocks noChangeShapeType="1"/>
            </p:cNvSpPr>
            <p:nvPr/>
          </p:nvSpPr>
          <p:spPr bwMode="auto">
            <a:xfrm flipV="1">
              <a:off x="4488" y="2207"/>
              <a:ext cx="150" cy="2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Line 89"/>
            <p:cNvSpPr>
              <a:spLocks noChangeShapeType="1"/>
            </p:cNvSpPr>
            <p:nvPr/>
          </p:nvSpPr>
          <p:spPr bwMode="auto">
            <a:xfrm>
              <a:off x="4638" y="2207"/>
              <a:ext cx="0" cy="8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Line 90"/>
            <p:cNvSpPr>
              <a:spLocks noChangeShapeType="1"/>
            </p:cNvSpPr>
            <p:nvPr/>
          </p:nvSpPr>
          <p:spPr bwMode="auto">
            <a:xfrm>
              <a:off x="4638" y="2296"/>
              <a:ext cx="180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Line 91"/>
            <p:cNvSpPr>
              <a:spLocks noChangeShapeType="1"/>
            </p:cNvSpPr>
            <p:nvPr/>
          </p:nvSpPr>
          <p:spPr bwMode="auto">
            <a:xfrm>
              <a:off x="4818" y="2296"/>
              <a:ext cx="0" cy="38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Line 92"/>
            <p:cNvSpPr>
              <a:spLocks noChangeShapeType="1"/>
            </p:cNvSpPr>
            <p:nvPr/>
          </p:nvSpPr>
          <p:spPr bwMode="auto">
            <a:xfrm flipH="1">
              <a:off x="4638" y="2680"/>
              <a:ext cx="180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Line 93"/>
            <p:cNvSpPr>
              <a:spLocks noChangeShapeType="1"/>
            </p:cNvSpPr>
            <p:nvPr/>
          </p:nvSpPr>
          <p:spPr bwMode="auto">
            <a:xfrm>
              <a:off x="4638" y="2680"/>
              <a:ext cx="0" cy="7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Line 94"/>
            <p:cNvSpPr>
              <a:spLocks noChangeShapeType="1"/>
            </p:cNvSpPr>
            <p:nvPr/>
          </p:nvSpPr>
          <p:spPr bwMode="auto">
            <a:xfrm flipH="1" flipV="1">
              <a:off x="4488" y="2468"/>
              <a:ext cx="150" cy="28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" name="Freeform 96"/>
          <p:cNvSpPr>
            <a:spLocks noEditPoints="1"/>
          </p:cNvSpPr>
          <p:nvPr/>
        </p:nvSpPr>
        <p:spPr bwMode="auto">
          <a:xfrm>
            <a:off x="7062788" y="3398838"/>
            <a:ext cx="641350" cy="1062038"/>
          </a:xfrm>
          <a:custGeom>
            <a:avLst/>
            <a:gdLst>
              <a:gd name="T0" fmla="*/ 0 w 404"/>
              <a:gd name="T1" fmla="*/ 0 h 669"/>
              <a:gd name="T2" fmla="*/ 404 w 404"/>
              <a:gd name="T3" fmla="*/ 0 h 669"/>
              <a:gd name="T4" fmla="*/ 404 w 404"/>
              <a:gd name="T5" fmla="*/ 669 h 669"/>
              <a:gd name="T6" fmla="*/ 0 w 404"/>
              <a:gd name="T7" fmla="*/ 669 h 669"/>
              <a:gd name="T8" fmla="*/ 0 w 404"/>
              <a:gd name="T9" fmla="*/ 0 h 669"/>
              <a:gd name="T10" fmla="*/ 5 w 404"/>
              <a:gd name="T11" fmla="*/ 667 h 669"/>
              <a:gd name="T12" fmla="*/ 3 w 404"/>
              <a:gd name="T13" fmla="*/ 664 h 669"/>
              <a:gd name="T14" fmla="*/ 401 w 404"/>
              <a:gd name="T15" fmla="*/ 664 h 669"/>
              <a:gd name="T16" fmla="*/ 399 w 404"/>
              <a:gd name="T17" fmla="*/ 667 h 669"/>
              <a:gd name="T18" fmla="*/ 399 w 404"/>
              <a:gd name="T19" fmla="*/ 3 h 669"/>
              <a:gd name="T20" fmla="*/ 401 w 404"/>
              <a:gd name="T21" fmla="*/ 6 h 669"/>
              <a:gd name="T22" fmla="*/ 3 w 404"/>
              <a:gd name="T23" fmla="*/ 6 h 669"/>
              <a:gd name="T24" fmla="*/ 5 w 404"/>
              <a:gd name="T25" fmla="*/ 3 h 669"/>
              <a:gd name="T26" fmla="*/ 5 w 404"/>
              <a:gd name="T27" fmla="*/ 667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4" h="669">
                <a:moveTo>
                  <a:pt x="0" y="0"/>
                </a:moveTo>
                <a:lnTo>
                  <a:pt x="404" y="0"/>
                </a:lnTo>
                <a:lnTo>
                  <a:pt x="404" y="669"/>
                </a:lnTo>
                <a:lnTo>
                  <a:pt x="0" y="669"/>
                </a:lnTo>
                <a:lnTo>
                  <a:pt x="0" y="0"/>
                </a:lnTo>
                <a:close/>
                <a:moveTo>
                  <a:pt x="5" y="667"/>
                </a:moveTo>
                <a:lnTo>
                  <a:pt x="3" y="664"/>
                </a:lnTo>
                <a:lnTo>
                  <a:pt x="401" y="664"/>
                </a:lnTo>
                <a:lnTo>
                  <a:pt x="399" y="667"/>
                </a:lnTo>
                <a:lnTo>
                  <a:pt x="399" y="3"/>
                </a:lnTo>
                <a:lnTo>
                  <a:pt x="401" y="6"/>
                </a:lnTo>
                <a:lnTo>
                  <a:pt x="3" y="6"/>
                </a:lnTo>
                <a:lnTo>
                  <a:pt x="5" y="3"/>
                </a:lnTo>
                <a:lnTo>
                  <a:pt x="5" y="66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97"/>
          <p:cNvSpPr>
            <a:spLocks noChangeArrowheads="1"/>
          </p:cNvSpPr>
          <p:nvPr/>
        </p:nvSpPr>
        <p:spPr bwMode="auto">
          <a:xfrm>
            <a:off x="3460750" y="3416301"/>
            <a:ext cx="750888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5" name="Group 106"/>
          <p:cNvGrpSpPr>
            <a:grpSpLocks/>
          </p:cNvGrpSpPr>
          <p:nvPr/>
        </p:nvGrpSpPr>
        <p:grpSpPr bwMode="auto">
          <a:xfrm>
            <a:off x="3524250" y="3511551"/>
            <a:ext cx="631825" cy="876300"/>
            <a:chOff x="2220" y="2212"/>
            <a:chExt cx="398" cy="552"/>
          </a:xfrm>
        </p:grpSpPr>
        <p:sp>
          <p:nvSpPr>
            <p:cNvPr id="211" name="Freeform 98"/>
            <p:cNvSpPr>
              <a:spLocks/>
            </p:cNvSpPr>
            <p:nvPr/>
          </p:nvSpPr>
          <p:spPr bwMode="auto">
            <a:xfrm>
              <a:off x="2220" y="2212"/>
              <a:ext cx="398" cy="552"/>
            </a:xfrm>
            <a:custGeom>
              <a:avLst/>
              <a:gdLst>
                <a:gd name="T0" fmla="*/ 0 w 398"/>
                <a:gd name="T1" fmla="*/ 264 h 552"/>
                <a:gd name="T2" fmla="*/ 181 w 398"/>
                <a:gd name="T3" fmla="*/ 0 h 552"/>
                <a:gd name="T4" fmla="*/ 181 w 398"/>
                <a:gd name="T5" fmla="*/ 91 h 552"/>
                <a:gd name="T6" fmla="*/ 398 w 398"/>
                <a:gd name="T7" fmla="*/ 91 h 552"/>
                <a:gd name="T8" fmla="*/ 398 w 398"/>
                <a:gd name="T9" fmla="*/ 477 h 552"/>
                <a:gd name="T10" fmla="*/ 181 w 398"/>
                <a:gd name="T11" fmla="*/ 477 h 552"/>
                <a:gd name="T12" fmla="*/ 181 w 398"/>
                <a:gd name="T13" fmla="*/ 552 h 552"/>
                <a:gd name="T14" fmla="*/ 181 w 398"/>
                <a:gd name="T15" fmla="*/ 552 h 552"/>
                <a:gd name="T16" fmla="*/ 0 w 398"/>
                <a:gd name="T17" fmla="*/ 26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8" h="552">
                  <a:moveTo>
                    <a:pt x="0" y="264"/>
                  </a:moveTo>
                  <a:lnTo>
                    <a:pt x="181" y="0"/>
                  </a:lnTo>
                  <a:lnTo>
                    <a:pt x="181" y="91"/>
                  </a:lnTo>
                  <a:lnTo>
                    <a:pt x="398" y="91"/>
                  </a:lnTo>
                  <a:lnTo>
                    <a:pt x="398" y="477"/>
                  </a:lnTo>
                  <a:lnTo>
                    <a:pt x="181" y="477"/>
                  </a:lnTo>
                  <a:lnTo>
                    <a:pt x="181" y="552"/>
                  </a:lnTo>
                  <a:lnTo>
                    <a:pt x="181" y="552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Line 99"/>
            <p:cNvSpPr>
              <a:spLocks noChangeShapeType="1"/>
            </p:cNvSpPr>
            <p:nvPr/>
          </p:nvSpPr>
          <p:spPr bwMode="auto">
            <a:xfrm flipV="1">
              <a:off x="2220" y="2212"/>
              <a:ext cx="181" cy="26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Line 100"/>
            <p:cNvSpPr>
              <a:spLocks noChangeShapeType="1"/>
            </p:cNvSpPr>
            <p:nvPr/>
          </p:nvSpPr>
          <p:spPr bwMode="auto">
            <a:xfrm>
              <a:off x="2401" y="2212"/>
              <a:ext cx="0" cy="9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Line 101"/>
            <p:cNvSpPr>
              <a:spLocks noChangeShapeType="1"/>
            </p:cNvSpPr>
            <p:nvPr/>
          </p:nvSpPr>
          <p:spPr bwMode="auto">
            <a:xfrm>
              <a:off x="2401" y="2303"/>
              <a:ext cx="21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Line 102"/>
            <p:cNvSpPr>
              <a:spLocks noChangeShapeType="1"/>
            </p:cNvSpPr>
            <p:nvPr/>
          </p:nvSpPr>
          <p:spPr bwMode="auto">
            <a:xfrm>
              <a:off x="2618" y="2303"/>
              <a:ext cx="0" cy="38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Line 103"/>
            <p:cNvSpPr>
              <a:spLocks noChangeShapeType="1"/>
            </p:cNvSpPr>
            <p:nvPr/>
          </p:nvSpPr>
          <p:spPr bwMode="auto">
            <a:xfrm flipH="1">
              <a:off x="2401" y="2689"/>
              <a:ext cx="21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Line 104"/>
            <p:cNvSpPr>
              <a:spLocks noChangeShapeType="1"/>
            </p:cNvSpPr>
            <p:nvPr/>
          </p:nvSpPr>
          <p:spPr bwMode="auto">
            <a:xfrm>
              <a:off x="2401" y="2689"/>
              <a:ext cx="0" cy="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Line 105"/>
            <p:cNvSpPr>
              <a:spLocks noChangeShapeType="1"/>
            </p:cNvSpPr>
            <p:nvPr/>
          </p:nvSpPr>
          <p:spPr bwMode="auto">
            <a:xfrm flipH="1" flipV="1">
              <a:off x="2220" y="2476"/>
              <a:ext cx="181" cy="288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" name="Freeform 107"/>
          <p:cNvSpPr>
            <a:spLocks noEditPoints="1"/>
          </p:cNvSpPr>
          <p:nvPr/>
        </p:nvSpPr>
        <p:spPr bwMode="auto">
          <a:xfrm>
            <a:off x="3452813" y="3408363"/>
            <a:ext cx="766763" cy="1069975"/>
          </a:xfrm>
          <a:custGeom>
            <a:avLst/>
            <a:gdLst>
              <a:gd name="T0" fmla="*/ 0 w 483"/>
              <a:gd name="T1" fmla="*/ 0 h 674"/>
              <a:gd name="T2" fmla="*/ 483 w 483"/>
              <a:gd name="T3" fmla="*/ 0 h 674"/>
              <a:gd name="T4" fmla="*/ 483 w 483"/>
              <a:gd name="T5" fmla="*/ 674 h 674"/>
              <a:gd name="T6" fmla="*/ 0 w 483"/>
              <a:gd name="T7" fmla="*/ 674 h 674"/>
              <a:gd name="T8" fmla="*/ 0 w 483"/>
              <a:gd name="T9" fmla="*/ 0 h 674"/>
              <a:gd name="T10" fmla="*/ 5 w 483"/>
              <a:gd name="T11" fmla="*/ 671 h 674"/>
              <a:gd name="T12" fmla="*/ 3 w 483"/>
              <a:gd name="T13" fmla="*/ 669 h 674"/>
              <a:gd name="T14" fmla="*/ 481 w 483"/>
              <a:gd name="T15" fmla="*/ 669 h 674"/>
              <a:gd name="T16" fmla="*/ 478 w 483"/>
              <a:gd name="T17" fmla="*/ 671 h 674"/>
              <a:gd name="T18" fmla="*/ 478 w 483"/>
              <a:gd name="T19" fmla="*/ 2 h 674"/>
              <a:gd name="T20" fmla="*/ 481 w 483"/>
              <a:gd name="T21" fmla="*/ 5 h 674"/>
              <a:gd name="T22" fmla="*/ 3 w 483"/>
              <a:gd name="T23" fmla="*/ 5 h 674"/>
              <a:gd name="T24" fmla="*/ 5 w 483"/>
              <a:gd name="T25" fmla="*/ 2 h 674"/>
              <a:gd name="T26" fmla="*/ 5 w 483"/>
              <a:gd name="T27" fmla="*/ 671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3" h="674">
                <a:moveTo>
                  <a:pt x="0" y="0"/>
                </a:moveTo>
                <a:lnTo>
                  <a:pt x="483" y="0"/>
                </a:lnTo>
                <a:lnTo>
                  <a:pt x="483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1"/>
                </a:moveTo>
                <a:lnTo>
                  <a:pt x="3" y="669"/>
                </a:lnTo>
                <a:lnTo>
                  <a:pt x="481" y="669"/>
                </a:lnTo>
                <a:lnTo>
                  <a:pt x="478" y="671"/>
                </a:lnTo>
                <a:lnTo>
                  <a:pt x="478" y="2"/>
                </a:lnTo>
                <a:lnTo>
                  <a:pt x="481" y="5"/>
                </a:lnTo>
                <a:lnTo>
                  <a:pt x="3" y="5"/>
                </a:lnTo>
                <a:lnTo>
                  <a:pt x="5" y="2"/>
                </a:lnTo>
                <a:lnTo>
                  <a:pt x="5" y="67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108"/>
          <p:cNvSpPr>
            <a:spLocks noChangeArrowheads="1"/>
          </p:cNvSpPr>
          <p:nvPr/>
        </p:nvSpPr>
        <p:spPr bwMode="auto">
          <a:xfrm>
            <a:off x="255588" y="2176463"/>
            <a:ext cx="590550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8" name="Group 117"/>
          <p:cNvGrpSpPr>
            <a:grpSpLocks/>
          </p:cNvGrpSpPr>
          <p:nvPr/>
        </p:nvGrpSpPr>
        <p:grpSpPr bwMode="auto">
          <a:xfrm>
            <a:off x="311150" y="2273301"/>
            <a:ext cx="487363" cy="874713"/>
            <a:chOff x="196" y="1432"/>
            <a:chExt cx="307" cy="551"/>
          </a:xfrm>
        </p:grpSpPr>
        <p:sp>
          <p:nvSpPr>
            <p:cNvPr id="203" name="Freeform 109"/>
            <p:cNvSpPr>
              <a:spLocks/>
            </p:cNvSpPr>
            <p:nvPr/>
          </p:nvSpPr>
          <p:spPr bwMode="auto">
            <a:xfrm>
              <a:off x="196" y="1432"/>
              <a:ext cx="307" cy="551"/>
            </a:xfrm>
            <a:custGeom>
              <a:avLst/>
              <a:gdLst>
                <a:gd name="T0" fmla="*/ 307 w 307"/>
                <a:gd name="T1" fmla="*/ 263 h 551"/>
                <a:gd name="T2" fmla="*/ 167 w 307"/>
                <a:gd name="T3" fmla="*/ 0 h 551"/>
                <a:gd name="T4" fmla="*/ 167 w 307"/>
                <a:gd name="T5" fmla="*/ 90 h 551"/>
                <a:gd name="T6" fmla="*/ 0 w 307"/>
                <a:gd name="T7" fmla="*/ 90 h 551"/>
                <a:gd name="T8" fmla="*/ 0 w 307"/>
                <a:gd name="T9" fmla="*/ 477 h 551"/>
                <a:gd name="T10" fmla="*/ 167 w 307"/>
                <a:gd name="T11" fmla="*/ 477 h 551"/>
                <a:gd name="T12" fmla="*/ 167 w 307"/>
                <a:gd name="T13" fmla="*/ 551 h 551"/>
                <a:gd name="T14" fmla="*/ 167 w 307"/>
                <a:gd name="T15" fmla="*/ 551 h 551"/>
                <a:gd name="T16" fmla="*/ 307 w 307"/>
                <a:gd name="T17" fmla="*/ 263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551">
                  <a:moveTo>
                    <a:pt x="307" y="263"/>
                  </a:moveTo>
                  <a:lnTo>
                    <a:pt x="167" y="0"/>
                  </a:lnTo>
                  <a:lnTo>
                    <a:pt x="167" y="90"/>
                  </a:lnTo>
                  <a:lnTo>
                    <a:pt x="0" y="90"/>
                  </a:lnTo>
                  <a:lnTo>
                    <a:pt x="0" y="477"/>
                  </a:lnTo>
                  <a:lnTo>
                    <a:pt x="167" y="477"/>
                  </a:lnTo>
                  <a:lnTo>
                    <a:pt x="167" y="551"/>
                  </a:lnTo>
                  <a:lnTo>
                    <a:pt x="167" y="551"/>
                  </a:lnTo>
                  <a:lnTo>
                    <a:pt x="307" y="263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Line 110"/>
            <p:cNvSpPr>
              <a:spLocks noChangeShapeType="1"/>
            </p:cNvSpPr>
            <p:nvPr/>
          </p:nvSpPr>
          <p:spPr bwMode="auto">
            <a:xfrm flipH="1" flipV="1">
              <a:off x="363" y="1432"/>
              <a:ext cx="140" cy="26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Line 111"/>
            <p:cNvSpPr>
              <a:spLocks noChangeShapeType="1"/>
            </p:cNvSpPr>
            <p:nvPr/>
          </p:nvSpPr>
          <p:spPr bwMode="auto">
            <a:xfrm>
              <a:off x="363" y="1432"/>
              <a:ext cx="0" cy="9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Line 112"/>
            <p:cNvSpPr>
              <a:spLocks noChangeShapeType="1"/>
            </p:cNvSpPr>
            <p:nvPr/>
          </p:nvSpPr>
          <p:spPr bwMode="auto">
            <a:xfrm flipH="1">
              <a:off x="196" y="1522"/>
              <a:ext cx="167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Line 113"/>
            <p:cNvSpPr>
              <a:spLocks noChangeShapeType="1"/>
            </p:cNvSpPr>
            <p:nvPr/>
          </p:nvSpPr>
          <p:spPr bwMode="auto">
            <a:xfrm>
              <a:off x="196" y="1522"/>
              <a:ext cx="0" cy="387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Line 114"/>
            <p:cNvSpPr>
              <a:spLocks noChangeShapeType="1"/>
            </p:cNvSpPr>
            <p:nvPr/>
          </p:nvSpPr>
          <p:spPr bwMode="auto">
            <a:xfrm>
              <a:off x="196" y="1909"/>
              <a:ext cx="167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Line 115"/>
            <p:cNvSpPr>
              <a:spLocks noChangeShapeType="1"/>
            </p:cNvSpPr>
            <p:nvPr/>
          </p:nvSpPr>
          <p:spPr bwMode="auto">
            <a:xfrm>
              <a:off x="363" y="1909"/>
              <a:ext cx="0" cy="74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Line 116"/>
            <p:cNvSpPr>
              <a:spLocks noChangeShapeType="1"/>
            </p:cNvSpPr>
            <p:nvPr/>
          </p:nvSpPr>
          <p:spPr bwMode="auto">
            <a:xfrm flipV="1">
              <a:off x="363" y="1695"/>
              <a:ext cx="140" cy="288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Freeform 118"/>
          <p:cNvSpPr>
            <a:spLocks noEditPoints="1"/>
          </p:cNvSpPr>
          <p:nvPr/>
        </p:nvSpPr>
        <p:spPr bwMode="auto">
          <a:xfrm>
            <a:off x="247650" y="2168526"/>
            <a:ext cx="606425" cy="1069975"/>
          </a:xfrm>
          <a:custGeom>
            <a:avLst/>
            <a:gdLst>
              <a:gd name="T0" fmla="*/ 0 w 382"/>
              <a:gd name="T1" fmla="*/ 0 h 674"/>
              <a:gd name="T2" fmla="*/ 382 w 382"/>
              <a:gd name="T3" fmla="*/ 0 h 674"/>
              <a:gd name="T4" fmla="*/ 382 w 382"/>
              <a:gd name="T5" fmla="*/ 674 h 674"/>
              <a:gd name="T6" fmla="*/ 0 w 382"/>
              <a:gd name="T7" fmla="*/ 674 h 674"/>
              <a:gd name="T8" fmla="*/ 0 w 382"/>
              <a:gd name="T9" fmla="*/ 0 h 674"/>
              <a:gd name="T10" fmla="*/ 5 w 382"/>
              <a:gd name="T11" fmla="*/ 672 h 674"/>
              <a:gd name="T12" fmla="*/ 2 w 382"/>
              <a:gd name="T13" fmla="*/ 669 h 674"/>
              <a:gd name="T14" fmla="*/ 380 w 382"/>
              <a:gd name="T15" fmla="*/ 669 h 674"/>
              <a:gd name="T16" fmla="*/ 377 w 382"/>
              <a:gd name="T17" fmla="*/ 672 h 674"/>
              <a:gd name="T18" fmla="*/ 377 w 382"/>
              <a:gd name="T19" fmla="*/ 3 h 674"/>
              <a:gd name="T20" fmla="*/ 380 w 382"/>
              <a:gd name="T21" fmla="*/ 5 h 674"/>
              <a:gd name="T22" fmla="*/ 2 w 382"/>
              <a:gd name="T23" fmla="*/ 5 h 674"/>
              <a:gd name="T24" fmla="*/ 5 w 382"/>
              <a:gd name="T25" fmla="*/ 3 h 674"/>
              <a:gd name="T26" fmla="*/ 5 w 382"/>
              <a:gd name="T27" fmla="*/ 672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74">
                <a:moveTo>
                  <a:pt x="0" y="0"/>
                </a:moveTo>
                <a:lnTo>
                  <a:pt x="382" y="0"/>
                </a:lnTo>
                <a:lnTo>
                  <a:pt x="382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2"/>
                </a:moveTo>
                <a:lnTo>
                  <a:pt x="2" y="669"/>
                </a:lnTo>
                <a:lnTo>
                  <a:pt x="380" y="669"/>
                </a:lnTo>
                <a:lnTo>
                  <a:pt x="377" y="672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7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119"/>
          <p:cNvSpPr>
            <a:spLocks noChangeArrowheads="1"/>
          </p:cNvSpPr>
          <p:nvPr/>
        </p:nvSpPr>
        <p:spPr bwMode="auto">
          <a:xfrm>
            <a:off x="2339975" y="2201863"/>
            <a:ext cx="471488" cy="23193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1" name="Group 131"/>
          <p:cNvGrpSpPr>
            <a:grpSpLocks/>
          </p:cNvGrpSpPr>
          <p:nvPr/>
        </p:nvGrpSpPr>
        <p:grpSpPr bwMode="auto">
          <a:xfrm>
            <a:off x="2378075" y="2282826"/>
            <a:ext cx="395288" cy="2170113"/>
            <a:chOff x="1498" y="1438"/>
            <a:chExt cx="249" cy="1367"/>
          </a:xfrm>
        </p:grpSpPr>
        <p:sp>
          <p:nvSpPr>
            <p:cNvPr id="192" name="Line 120"/>
            <p:cNvSpPr>
              <a:spLocks noChangeShapeType="1"/>
            </p:cNvSpPr>
            <p:nvPr/>
          </p:nvSpPr>
          <p:spPr bwMode="auto">
            <a:xfrm>
              <a:off x="1498" y="2054"/>
              <a:ext cx="249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121"/>
            <p:cNvSpPr>
              <a:spLocks noChangeArrowheads="1"/>
            </p:cNvSpPr>
            <p:nvPr/>
          </p:nvSpPr>
          <p:spPr bwMode="auto">
            <a:xfrm>
              <a:off x="1560" y="1438"/>
              <a:ext cx="118" cy="1367"/>
            </a:xfrm>
            <a:prstGeom prst="rect">
              <a:avLst/>
            </a:prstGeom>
            <a:solidFill>
              <a:srgbClr val="008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122"/>
            <p:cNvSpPr>
              <a:spLocks noChangeArrowheads="1"/>
            </p:cNvSpPr>
            <p:nvPr/>
          </p:nvSpPr>
          <p:spPr bwMode="auto">
            <a:xfrm>
              <a:off x="1560" y="1438"/>
              <a:ext cx="118" cy="1367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123"/>
            <p:cNvSpPr>
              <a:spLocks noChangeShapeType="1"/>
            </p:cNvSpPr>
            <p:nvPr/>
          </p:nvSpPr>
          <p:spPr bwMode="auto">
            <a:xfrm>
              <a:off x="1560" y="1486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124"/>
            <p:cNvSpPr>
              <a:spLocks noChangeShapeType="1"/>
            </p:cNvSpPr>
            <p:nvPr/>
          </p:nvSpPr>
          <p:spPr bwMode="auto">
            <a:xfrm>
              <a:off x="1560" y="1918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Line 125"/>
            <p:cNvSpPr>
              <a:spLocks noChangeShapeType="1"/>
            </p:cNvSpPr>
            <p:nvPr/>
          </p:nvSpPr>
          <p:spPr bwMode="auto">
            <a:xfrm>
              <a:off x="1560" y="2262"/>
              <a:ext cx="112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Line 126"/>
            <p:cNvSpPr>
              <a:spLocks noChangeShapeType="1"/>
            </p:cNvSpPr>
            <p:nvPr/>
          </p:nvSpPr>
          <p:spPr bwMode="auto">
            <a:xfrm>
              <a:off x="1560" y="2638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Line 127"/>
            <p:cNvSpPr>
              <a:spLocks noChangeShapeType="1"/>
            </p:cNvSpPr>
            <p:nvPr/>
          </p:nvSpPr>
          <p:spPr bwMode="auto">
            <a:xfrm>
              <a:off x="1560" y="1670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Line 128"/>
            <p:cNvSpPr>
              <a:spLocks noChangeShapeType="1"/>
            </p:cNvSpPr>
            <p:nvPr/>
          </p:nvSpPr>
          <p:spPr bwMode="auto">
            <a:xfrm flipV="1">
              <a:off x="1616" y="1798"/>
              <a:ext cx="0" cy="5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29"/>
            <p:cNvSpPr>
              <a:spLocks/>
            </p:cNvSpPr>
            <p:nvPr/>
          </p:nvSpPr>
          <p:spPr bwMode="auto">
            <a:xfrm>
              <a:off x="1610" y="2318"/>
              <a:ext cx="19" cy="80"/>
            </a:xfrm>
            <a:custGeom>
              <a:avLst/>
              <a:gdLst>
                <a:gd name="T0" fmla="*/ 9 w 19"/>
                <a:gd name="T1" fmla="*/ 80 h 80"/>
                <a:gd name="T2" fmla="*/ 19 w 19"/>
                <a:gd name="T3" fmla="*/ 0 h 80"/>
                <a:gd name="T4" fmla="*/ 9 w 19"/>
                <a:gd name="T5" fmla="*/ 0 h 80"/>
                <a:gd name="T6" fmla="*/ 0 w 19"/>
                <a:gd name="T7" fmla="*/ 0 h 80"/>
                <a:gd name="T8" fmla="*/ 9 w 19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0">
                  <a:moveTo>
                    <a:pt x="9" y="80"/>
                  </a:moveTo>
                  <a:lnTo>
                    <a:pt x="19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30"/>
            <p:cNvSpPr>
              <a:spLocks/>
            </p:cNvSpPr>
            <p:nvPr/>
          </p:nvSpPr>
          <p:spPr bwMode="auto">
            <a:xfrm>
              <a:off x="1610" y="2318"/>
              <a:ext cx="19" cy="80"/>
            </a:xfrm>
            <a:custGeom>
              <a:avLst/>
              <a:gdLst>
                <a:gd name="T0" fmla="*/ 9 w 19"/>
                <a:gd name="T1" fmla="*/ 80 h 80"/>
                <a:gd name="T2" fmla="*/ 19 w 19"/>
                <a:gd name="T3" fmla="*/ 0 h 80"/>
                <a:gd name="T4" fmla="*/ 9 w 19"/>
                <a:gd name="T5" fmla="*/ 0 h 80"/>
                <a:gd name="T6" fmla="*/ 0 w 19"/>
                <a:gd name="T7" fmla="*/ 0 h 80"/>
                <a:gd name="T8" fmla="*/ 9 w 19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0">
                  <a:moveTo>
                    <a:pt x="9" y="80"/>
                  </a:moveTo>
                  <a:lnTo>
                    <a:pt x="19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Freeform 132"/>
          <p:cNvSpPr>
            <a:spLocks noEditPoints="1"/>
          </p:cNvSpPr>
          <p:nvPr/>
        </p:nvSpPr>
        <p:spPr bwMode="auto">
          <a:xfrm>
            <a:off x="2330450" y="2193926"/>
            <a:ext cx="488950" cy="2335213"/>
          </a:xfrm>
          <a:custGeom>
            <a:avLst/>
            <a:gdLst>
              <a:gd name="T0" fmla="*/ 0 w 308"/>
              <a:gd name="T1" fmla="*/ 0 h 1471"/>
              <a:gd name="T2" fmla="*/ 308 w 308"/>
              <a:gd name="T3" fmla="*/ 0 h 1471"/>
              <a:gd name="T4" fmla="*/ 308 w 308"/>
              <a:gd name="T5" fmla="*/ 1471 h 1471"/>
              <a:gd name="T6" fmla="*/ 0 w 308"/>
              <a:gd name="T7" fmla="*/ 1471 h 1471"/>
              <a:gd name="T8" fmla="*/ 0 w 308"/>
              <a:gd name="T9" fmla="*/ 0 h 1471"/>
              <a:gd name="T10" fmla="*/ 6 w 308"/>
              <a:gd name="T11" fmla="*/ 1468 h 1471"/>
              <a:gd name="T12" fmla="*/ 3 w 308"/>
              <a:gd name="T13" fmla="*/ 1466 h 1471"/>
              <a:gd name="T14" fmla="*/ 306 w 308"/>
              <a:gd name="T15" fmla="*/ 1466 h 1471"/>
              <a:gd name="T16" fmla="*/ 303 w 308"/>
              <a:gd name="T17" fmla="*/ 1468 h 1471"/>
              <a:gd name="T18" fmla="*/ 303 w 308"/>
              <a:gd name="T19" fmla="*/ 3 h 1471"/>
              <a:gd name="T20" fmla="*/ 306 w 308"/>
              <a:gd name="T21" fmla="*/ 5 h 1471"/>
              <a:gd name="T22" fmla="*/ 3 w 308"/>
              <a:gd name="T23" fmla="*/ 5 h 1471"/>
              <a:gd name="T24" fmla="*/ 6 w 308"/>
              <a:gd name="T25" fmla="*/ 3 h 1471"/>
              <a:gd name="T26" fmla="*/ 6 w 308"/>
              <a:gd name="T27" fmla="*/ 1468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71">
                <a:moveTo>
                  <a:pt x="0" y="0"/>
                </a:moveTo>
                <a:lnTo>
                  <a:pt x="308" y="0"/>
                </a:lnTo>
                <a:lnTo>
                  <a:pt x="308" y="1471"/>
                </a:lnTo>
                <a:lnTo>
                  <a:pt x="0" y="1471"/>
                </a:lnTo>
                <a:lnTo>
                  <a:pt x="0" y="0"/>
                </a:lnTo>
                <a:close/>
                <a:moveTo>
                  <a:pt x="6" y="1468"/>
                </a:moveTo>
                <a:lnTo>
                  <a:pt x="3" y="1466"/>
                </a:lnTo>
                <a:lnTo>
                  <a:pt x="306" y="1466"/>
                </a:lnTo>
                <a:lnTo>
                  <a:pt x="303" y="1468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6" y="3"/>
                </a:lnTo>
                <a:lnTo>
                  <a:pt x="6" y="146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133"/>
          <p:cNvSpPr>
            <a:spLocks noChangeArrowheads="1"/>
          </p:cNvSpPr>
          <p:nvPr/>
        </p:nvSpPr>
        <p:spPr bwMode="auto">
          <a:xfrm>
            <a:off x="6446838" y="2227263"/>
            <a:ext cx="473075" cy="22939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4" name="Group 145"/>
          <p:cNvGrpSpPr>
            <a:grpSpLocks/>
          </p:cNvGrpSpPr>
          <p:nvPr/>
        </p:nvGrpSpPr>
        <p:grpSpPr bwMode="auto">
          <a:xfrm>
            <a:off x="6486525" y="2306638"/>
            <a:ext cx="395288" cy="2147888"/>
            <a:chOff x="4086" y="1453"/>
            <a:chExt cx="249" cy="1353"/>
          </a:xfrm>
        </p:grpSpPr>
        <p:sp>
          <p:nvSpPr>
            <p:cNvPr id="181" name="Line 134"/>
            <p:cNvSpPr>
              <a:spLocks noChangeShapeType="1"/>
            </p:cNvSpPr>
            <p:nvPr/>
          </p:nvSpPr>
          <p:spPr bwMode="auto">
            <a:xfrm>
              <a:off x="4086" y="2062"/>
              <a:ext cx="249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4148" y="1453"/>
              <a:ext cx="118" cy="1353"/>
            </a:xfrm>
            <a:prstGeom prst="rect">
              <a:avLst/>
            </a:prstGeom>
            <a:solidFill>
              <a:srgbClr val="009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136"/>
            <p:cNvSpPr>
              <a:spLocks noChangeArrowheads="1"/>
            </p:cNvSpPr>
            <p:nvPr/>
          </p:nvSpPr>
          <p:spPr bwMode="auto">
            <a:xfrm>
              <a:off x="4148" y="1453"/>
              <a:ext cx="118" cy="135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137"/>
            <p:cNvSpPr>
              <a:spLocks noChangeShapeType="1"/>
            </p:cNvSpPr>
            <p:nvPr/>
          </p:nvSpPr>
          <p:spPr bwMode="auto">
            <a:xfrm>
              <a:off x="4148" y="1501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138"/>
            <p:cNvSpPr>
              <a:spLocks noChangeShapeType="1"/>
            </p:cNvSpPr>
            <p:nvPr/>
          </p:nvSpPr>
          <p:spPr bwMode="auto">
            <a:xfrm>
              <a:off x="4148" y="1928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139"/>
            <p:cNvSpPr>
              <a:spLocks noChangeShapeType="1"/>
            </p:cNvSpPr>
            <p:nvPr/>
          </p:nvSpPr>
          <p:spPr bwMode="auto">
            <a:xfrm>
              <a:off x="4148" y="2268"/>
              <a:ext cx="112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140"/>
            <p:cNvSpPr>
              <a:spLocks noChangeShapeType="1"/>
            </p:cNvSpPr>
            <p:nvPr/>
          </p:nvSpPr>
          <p:spPr bwMode="auto">
            <a:xfrm>
              <a:off x="4148" y="2640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141"/>
            <p:cNvSpPr>
              <a:spLocks noChangeShapeType="1"/>
            </p:cNvSpPr>
            <p:nvPr/>
          </p:nvSpPr>
          <p:spPr bwMode="auto">
            <a:xfrm>
              <a:off x="4148" y="1683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142"/>
            <p:cNvSpPr>
              <a:spLocks noChangeShapeType="1"/>
            </p:cNvSpPr>
            <p:nvPr/>
          </p:nvSpPr>
          <p:spPr bwMode="auto">
            <a:xfrm flipV="1">
              <a:off x="4204" y="1809"/>
              <a:ext cx="0" cy="506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43"/>
            <p:cNvSpPr>
              <a:spLocks/>
            </p:cNvSpPr>
            <p:nvPr/>
          </p:nvSpPr>
          <p:spPr bwMode="auto">
            <a:xfrm>
              <a:off x="4198" y="2323"/>
              <a:ext cx="18" cy="80"/>
            </a:xfrm>
            <a:custGeom>
              <a:avLst/>
              <a:gdLst>
                <a:gd name="T0" fmla="*/ 9 w 18"/>
                <a:gd name="T1" fmla="*/ 80 h 80"/>
                <a:gd name="T2" fmla="*/ 18 w 18"/>
                <a:gd name="T3" fmla="*/ 0 h 80"/>
                <a:gd name="T4" fmla="*/ 9 w 18"/>
                <a:gd name="T5" fmla="*/ 0 h 80"/>
                <a:gd name="T6" fmla="*/ 0 w 18"/>
                <a:gd name="T7" fmla="*/ 0 h 80"/>
                <a:gd name="T8" fmla="*/ 9 w 18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0">
                  <a:moveTo>
                    <a:pt x="9" y="80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44"/>
            <p:cNvSpPr>
              <a:spLocks/>
            </p:cNvSpPr>
            <p:nvPr/>
          </p:nvSpPr>
          <p:spPr bwMode="auto">
            <a:xfrm>
              <a:off x="4198" y="2323"/>
              <a:ext cx="18" cy="80"/>
            </a:xfrm>
            <a:custGeom>
              <a:avLst/>
              <a:gdLst>
                <a:gd name="T0" fmla="*/ 9 w 18"/>
                <a:gd name="T1" fmla="*/ 80 h 80"/>
                <a:gd name="T2" fmla="*/ 18 w 18"/>
                <a:gd name="T3" fmla="*/ 0 h 80"/>
                <a:gd name="T4" fmla="*/ 9 w 18"/>
                <a:gd name="T5" fmla="*/ 0 h 80"/>
                <a:gd name="T6" fmla="*/ 0 w 18"/>
                <a:gd name="T7" fmla="*/ 0 h 80"/>
                <a:gd name="T8" fmla="*/ 9 w 18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0">
                  <a:moveTo>
                    <a:pt x="9" y="80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5" name="Freeform 146"/>
          <p:cNvSpPr>
            <a:spLocks noEditPoints="1"/>
          </p:cNvSpPr>
          <p:nvPr/>
        </p:nvSpPr>
        <p:spPr bwMode="auto">
          <a:xfrm>
            <a:off x="6438900" y="2219326"/>
            <a:ext cx="488950" cy="2309813"/>
          </a:xfrm>
          <a:custGeom>
            <a:avLst/>
            <a:gdLst>
              <a:gd name="T0" fmla="*/ 0 w 308"/>
              <a:gd name="T1" fmla="*/ 0 h 1455"/>
              <a:gd name="T2" fmla="*/ 308 w 308"/>
              <a:gd name="T3" fmla="*/ 0 h 1455"/>
              <a:gd name="T4" fmla="*/ 308 w 308"/>
              <a:gd name="T5" fmla="*/ 1455 h 1455"/>
              <a:gd name="T6" fmla="*/ 0 w 308"/>
              <a:gd name="T7" fmla="*/ 1455 h 1455"/>
              <a:gd name="T8" fmla="*/ 0 w 308"/>
              <a:gd name="T9" fmla="*/ 0 h 1455"/>
              <a:gd name="T10" fmla="*/ 5 w 308"/>
              <a:gd name="T11" fmla="*/ 1452 h 1455"/>
              <a:gd name="T12" fmla="*/ 3 w 308"/>
              <a:gd name="T13" fmla="*/ 1450 h 1455"/>
              <a:gd name="T14" fmla="*/ 306 w 308"/>
              <a:gd name="T15" fmla="*/ 1450 h 1455"/>
              <a:gd name="T16" fmla="*/ 303 w 308"/>
              <a:gd name="T17" fmla="*/ 1452 h 1455"/>
              <a:gd name="T18" fmla="*/ 303 w 308"/>
              <a:gd name="T19" fmla="*/ 3 h 1455"/>
              <a:gd name="T20" fmla="*/ 306 w 308"/>
              <a:gd name="T21" fmla="*/ 5 h 1455"/>
              <a:gd name="T22" fmla="*/ 3 w 308"/>
              <a:gd name="T23" fmla="*/ 5 h 1455"/>
              <a:gd name="T24" fmla="*/ 5 w 308"/>
              <a:gd name="T25" fmla="*/ 3 h 1455"/>
              <a:gd name="T26" fmla="*/ 5 w 308"/>
              <a:gd name="T27" fmla="*/ 1452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55">
                <a:moveTo>
                  <a:pt x="0" y="0"/>
                </a:moveTo>
                <a:lnTo>
                  <a:pt x="308" y="0"/>
                </a:lnTo>
                <a:lnTo>
                  <a:pt x="308" y="1455"/>
                </a:lnTo>
                <a:lnTo>
                  <a:pt x="0" y="1455"/>
                </a:lnTo>
                <a:lnTo>
                  <a:pt x="0" y="0"/>
                </a:lnTo>
                <a:close/>
                <a:moveTo>
                  <a:pt x="5" y="1452"/>
                </a:moveTo>
                <a:lnTo>
                  <a:pt x="3" y="1450"/>
                </a:lnTo>
                <a:lnTo>
                  <a:pt x="306" y="1450"/>
                </a:lnTo>
                <a:lnTo>
                  <a:pt x="303" y="1452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5" y="3"/>
                </a:lnTo>
                <a:lnTo>
                  <a:pt x="5" y="14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0" name="Group 189"/>
          <p:cNvGrpSpPr>
            <a:grpSpLocks/>
          </p:cNvGrpSpPr>
          <p:nvPr/>
        </p:nvGrpSpPr>
        <p:grpSpPr bwMode="auto">
          <a:xfrm>
            <a:off x="201613" y="3525838"/>
            <a:ext cx="493713" cy="811213"/>
            <a:chOff x="127" y="2221"/>
            <a:chExt cx="311" cy="511"/>
          </a:xfrm>
        </p:grpSpPr>
        <p:sp>
          <p:nvSpPr>
            <p:cNvPr id="143" name="Rectangle 151"/>
            <p:cNvSpPr>
              <a:spLocks noChangeArrowheads="1"/>
            </p:cNvSpPr>
            <p:nvPr/>
          </p:nvSpPr>
          <p:spPr bwMode="auto">
            <a:xfrm>
              <a:off x="197" y="2292"/>
              <a:ext cx="88" cy="350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52"/>
            <p:cNvSpPr>
              <a:spLocks noChangeArrowheads="1"/>
            </p:cNvSpPr>
            <p:nvPr/>
          </p:nvSpPr>
          <p:spPr bwMode="auto">
            <a:xfrm>
              <a:off x="420" y="2221"/>
              <a:ext cx="18" cy="492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53"/>
            <p:cNvSpPr>
              <a:spLocks noChangeArrowheads="1"/>
            </p:cNvSpPr>
            <p:nvPr/>
          </p:nvSpPr>
          <p:spPr bwMode="auto">
            <a:xfrm>
              <a:off x="420" y="2221"/>
              <a:ext cx="18" cy="492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154"/>
            <p:cNvSpPr>
              <a:spLocks noChangeShapeType="1"/>
            </p:cNvSpPr>
            <p:nvPr/>
          </p:nvSpPr>
          <p:spPr bwMode="auto">
            <a:xfrm>
              <a:off x="308" y="2558"/>
              <a:ext cx="112" cy="148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55"/>
            <p:cNvSpPr>
              <a:spLocks noChangeArrowheads="1"/>
            </p:cNvSpPr>
            <p:nvPr/>
          </p:nvSpPr>
          <p:spPr bwMode="auto">
            <a:xfrm>
              <a:off x="155" y="2706"/>
              <a:ext cx="283" cy="26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56"/>
            <p:cNvSpPr>
              <a:spLocks noChangeArrowheads="1"/>
            </p:cNvSpPr>
            <p:nvPr/>
          </p:nvSpPr>
          <p:spPr bwMode="auto">
            <a:xfrm>
              <a:off x="155" y="2706"/>
              <a:ext cx="283" cy="26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157"/>
            <p:cNvSpPr>
              <a:spLocks noChangeShapeType="1"/>
            </p:cNvSpPr>
            <p:nvPr/>
          </p:nvSpPr>
          <p:spPr bwMode="auto">
            <a:xfrm>
              <a:off x="308" y="2363"/>
              <a:ext cx="0" cy="19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8"/>
            <p:cNvSpPr>
              <a:spLocks/>
            </p:cNvSpPr>
            <p:nvPr/>
          </p:nvSpPr>
          <p:spPr bwMode="auto">
            <a:xfrm>
              <a:off x="308" y="2221"/>
              <a:ext cx="112" cy="485"/>
            </a:xfrm>
            <a:custGeom>
              <a:avLst/>
              <a:gdLst>
                <a:gd name="T0" fmla="*/ 0 w 112"/>
                <a:gd name="T1" fmla="*/ 142 h 485"/>
                <a:gd name="T2" fmla="*/ 112 w 112"/>
                <a:gd name="T3" fmla="*/ 0 h 485"/>
                <a:gd name="T4" fmla="*/ 112 w 112"/>
                <a:gd name="T5" fmla="*/ 485 h 485"/>
                <a:gd name="T6" fmla="*/ 0 w 112"/>
                <a:gd name="T7" fmla="*/ 337 h 485"/>
                <a:gd name="T8" fmla="*/ 0 w 112"/>
                <a:gd name="T9" fmla="*/ 142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485">
                  <a:moveTo>
                    <a:pt x="0" y="142"/>
                  </a:moveTo>
                  <a:lnTo>
                    <a:pt x="112" y="0"/>
                  </a:lnTo>
                  <a:lnTo>
                    <a:pt x="112" y="485"/>
                  </a:lnTo>
                  <a:lnTo>
                    <a:pt x="0" y="337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159"/>
            <p:cNvSpPr>
              <a:spLocks noChangeShapeType="1"/>
            </p:cNvSpPr>
            <p:nvPr/>
          </p:nvSpPr>
          <p:spPr bwMode="auto">
            <a:xfrm flipV="1">
              <a:off x="308" y="2221"/>
              <a:ext cx="112" cy="142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60"/>
            <p:cNvSpPr>
              <a:spLocks noChangeShapeType="1"/>
            </p:cNvSpPr>
            <p:nvPr/>
          </p:nvSpPr>
          <p:spPr bwMode="auto">
            <a:xfrm>
              <a:off x="420" y="2221"/>
              <a:ext cx="0" cy="48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161"/>
            <p:cNvSpPr>
              <a:spLocks noChangeShapeType="1"/>
            </p:cNvSpPr>
            <p:nvPr/>
          </p:nvSpPr>
          <p:spPr bwMode="auto">
            <a:xfrm flipH="1" flipV="1">
              <a:off x="308" y="2558"/>
              <a:ext cx="112" cy="148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162"/>
            <p:cNvSpPr>
              <a:spLocks noChangeShapeType="1"/>
            </p:cNvSpPr>
            <p:nvPr/>
          </p:nvSpPr>
          <p:spPr bwMode="auto">
            <a:xfrm flipV="1">
              <a:off x="308" y="2363"/>
              <a:ext cx="0" cy="19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63"/>
            <p:cNvSpPr>
              <a:spLocks/>
            </p:cNvSpPr>
            <p:nvPr/>
          </p:nvSpPr>
          <p:spPr bwMode="auto">
            <a:xfrm>
              <a:off x="280" y="2292"/>
              <a:ext cx="28" cy="343"/>
            </a:xfrm>
            <a:custGeom>
              <a:avLst/>
              <a:gdLst>
                <a:gd name="T0" fmla="*/ 0 w 28"/>
                <a:gd name="T1" fmla="*/ 0 h 343"/>
                <a:gd name="T2" fmla="*/ 28 w 28"/>
                <a:gd name="T3" fmla="*/ 71 h 343"/>
                <a:gd name="T4" fmla="*/ 28 w 28"/>
                <a:gd name="T5" fmla="*/ 266 h 343"/>
                <a:gd name="T6" fmla="*/ 0 w 28"/>
                <a:gd name="T7" fmla="*/ 343 h 343"/>
                <a:gd name="T8" fmla="*/ 0 w 28"/>
                <a:gd name="T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3">
                  <a:moveTo>
                    <a:pt x="0" y="0"/>
                  </a:moveTo>
                  <a:lnTo>
                    <a:pt x="28" y="71"/>
                  </a:lnTo>
                  <a:lnTo>
                    <a:pt x="28" y="266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164"/>
            <p:cNvSpPr>
              <a:spLocks noChangeShapeType="1"/>
            </p:cNvSpPr>
            <p:nvPr/>
          </p:nvSpPr>
          <p:spPr bwMode="auto">
            <a:xfrm>
              <a:off x="280" y="2292"/>
              <a:ext cx="28" cy="71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165"/>
            <p:cNvSpPr>
              <a:spLocks noChangeShapeType="1"/>
            </p:cNvSpPr>
            <p:nvPr/>
          </p:nvSpPr>
          <p:spPr bwMode="auto">
            <a:xfrm>
              <a:off x="308" y="2363"/>
              <a:ext cx="0" cy="19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166"/>
            <p:cNvSpPr>
              <a:spLocks noChangeShapeType="1"/>
            </p:cNvSpPr>
            <p:nvPr/>
          </p:nvSpPr>
          <p:spPr bwMode="auto">
            <a:xfrm flipH="1">
              <a:off x="280" y="2558"/>
              <a:ext cx="28" cy="77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167"/>
            <p:cNvSpPr>
              <a:spLocks noChangeShapeType="1"/>
            </p:cNvSpPr>
            <p:nvPr/>
          </p:nvSpPr>
          <p:spPr bwMode="auto">
            <a:xfrm flipV="1">
              <a:off x="280" y="2292"/>
              <a:ext cx="0" cy="34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68"/>
            <p:cNvSpPr>
              <a:spLocks noChangeArrowheads="1"/>
            </p:cNvSpPr>
            <p:nvPr/>
          </p:nvSpPr>
          <p:spPr bwMode="auto">
            <a:xfrm>
              <a:off x="197" y="2292"/>
              <a:ext cx="88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69"/>
            <p:cNvSpPr>
              <a:spLocks noChangeArrowheads="1"/>
            </p:cNvSpPr>
            <p:nvPr/>
          </p:nvSpPr>
          <p:spPr bwMode="auto">
            <a:xfrm>
              <a:off x="197" y="2292"/>
              <a:ext cx="88" cy="7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70"/>
            <p:cNvSpPr>
              <a:spLocks noChangeArrowheads="1"/>
            </p:cNvSpPr>
            <p:nvPr/>
          </p:nvSpPr>
          <p:spPr bwMode="auto">
            <a:xfrm>
              <a:off x="197" y="2292"/>
              <a:ext cx="83" cy="343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171"/>
            <p:cNvSpPr>
              <a:spLocks noChangeShapeType="1"/>
            </p:cNvSpPr>
            <p:nvPr/>
          </p:nvSpPr>
          <p:spPr bwMode="auto">
            <a:xfrm>
              <a:off x="197" y="2292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172"/>
            <p:cNvSpPr>
              <a:spLocks noChangeShapeType="1"/>
            </p:cNvSpPr>
            <p:nvPr/>
          </p:nvSpPr>
          <p:spPr bwMode="auto">
            <a:xfrm>
              <a:off x="280" y="2292"/>
              <a:ext cx="0" cy="34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173"/>
            <p:cNvSpPr>
              <a:spLocks noChangeShapeType="1"/>
            </p:cNvSpPr>
            <p:nvPr/>
          </p:nvSpPr>
          <p:spPr bwMode="auto">
            <a:xfrm flipH="1">
              <a:off x="197" y="2635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174"/>
            <p:cNvSpPr>
              <a:spLocks noChangeShapeType="1"/>
            </p:cNvSpPr>
            <p:nvPr/>
          </p:nvSpPr>
          <p:spPr bwMode="auto">
            <a:xfrm flipV="1">
              <a:off x="197" y="2292"/>
              <a:ext cx="0" cy="34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175"/>
            <p:cNvSpPr>
              <a:spLocks noChangeArrowheads="1"/>
            </p:cNvSpPr>
            <p:nvPr/>
          </p:nvSpPr>
          <p:spPr bwMode="auto">
            <a:xfrm>
              <a:off x="127" y="2435"/>
              <a:ext cx="70" cy="51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176"/>
            <p:cNvSpPr>
              <a:spLocks noChangeShapeType="1"/>
            </p:cNvSpPr>
            <p:nvPr/>
          </p:nvSpPr>
          <p:spPr bwMode="auto">
            <a:xfrm>
              <a:off x="127" y="2435"/>
              <a:ext cx="7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177"/>
            <p:cNvSpPr>
              <a:spLocks noChangeShapeType="1"/>
            </p:cNvSpPr>
            <p:nvPr/>
          </p:nvSpPr>
          <p:spPr bwMode="auto">
            <a:xfrm>
              <a:off x="197" y="2435"/>
              <a:ext cx="0" cy="51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178"/>
            <p:cNvSpPr>
              <a:spLocks noChangeShapeType="1"/>
            </p:cNvSpPr>
            <p:nvPr/>
          </p:nvSpPr>
          <p:spPr bwMode="auto">
            <a:xfrm flipH="1">
              <a:off x="127" y="2486"/>
              <a:ext cx="7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179"/>
            <p:cNvSpPr>
              <a:spLocks noChangeShapeType="1"/>
            </p:cNvSpPr>
            <p:nvPr/>
          </p:nvSpPr>
          <p:spPr bwMode="auto">
            <a:xfrm flipV="1">
              <a:off x="127" y="2435"/>
              <a:ext cx="0" cy="51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180"/>
            <p:cNvSpPr>
              <a:spLocks noChangeArrowheads="1"/>
            </p:cNvSpPr>
            <p:nvPr/>
          </p:nvSpPr>
          <p:spPr bwMode="auto">
            <a:xfrm>
              <a:off x="174" y="2512"/>
              <a:ext cx="250" cy="39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81"/>
            <p:cNvSpPr>
              <a:spLocks noChangeArrowheads="1"/>
            </p:cNvSpPr>
            <p:nvPr/>
          </p:nvSpPr>
          <p:spPr bwMode="auto">
            <a:xfrm>
              <a:off x="174" y="2512"/>
              <a:ext cx="250" cy="39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82"/>
            <p:cNvSpPr>
              <a:spLocks noChangeArrowheads="1"/>
            </p:cNvSpPr>
            <p:nvPr/>
          </p:nvSpPr>
          <p:spPr bwMode="auto">
            <a:xfrm>
              <a:off x="155" y="2415"/>
              <a:ext cx="23" cy="298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183"/>
            <p:cNvSpPr>
              <a:spLocks noChangeArrowheads="1"/>
            </p:cNvSpPr>
            <p:nvPr/>
          </p:nvSpPr>
          <p:spPr bwMode="auto">
            <a:xfrm>
              <a:off x="155" y="2415"/>
              <a:ext cx="23" cy="298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184"/>
            <p:cNvSpPr>
              <a:spLocks noChangeShapeType="1"/>
            </p:cNvSpPr>
            <p:nvPr/>
          </p:nvSpPr>
          <p:spPr bwMode="auto">
            <a:xfrm>
              <a:off x="197" y="2325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185"/>
            <p:cNvSpPr>
              <a:spLocks noChangeShapeType="1"/>
            </p:cNvSpPr>
            <p:nvPr/>
          </p:nvSpPr>
          <p:spPr bwMode="auto">
            <a:xfrm>
              <a:off x="197" y="2376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186"/>
            <p:cNvSpPr>
              <a:spLocks noChangeShapeType="1"/>
            </p:cNvSpPr>
            <p:nvPr/>
          </p:nvSpPr>
          <p:spPr bwMode="auto">
            <a:xfrm>
              <a:off x="197" y="2473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187"/>
            <p:cNvSpPr>
              <a:spLocks noChangeShapeType="1"/>
            </p:cNvSpPr>
            <p:nvPr/>
          </p:nvSpPr>
          <p:spPr bwMode="auto">
            <a:xfrm>
              <a:off x="192" y="2616"/>
              <a:ext cx="88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188"/>
            <p:cNvSpPr>
              <a:spLocks noChangeShapeType="1"/>
            </p:cNvSpPr>
            <p:nvPr/>
          </p:nvSpPr>
          <p:spPr bwMode="auto">
            <a:xfrm>
              <a:off x="197" y="2577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" name="Freeform 190"/>
          <p:cNvSpPr>
            <a:spLocks noEditPoints="1"/>
          </p:cNvSpPr>
          <p:nvPr/>
        </p:nvSpPr>
        <p:spPr bwMode="auto">
          <a:xfrm>
            <a:off x="138113" y="3441701"/>
            <a:ext cx="606425" cy="960438"/>
          </a:xfrm>
          <a:custGeom>
            <a:avLst/>
            <a:gdLst>
              <a:gd name="T0" fmla="*/ 0 w 382"/>
              <a:gd name="T1" fmla="*/ 0 h 605"/>
              <a:gd name="T2" fmla="*/ 382 w 382"/>
              <a:gd name="T3" fmla="*/ 0 h 605"/>
              <a:gd name="T4" fmla="*/ 382 w 382"/>
              <a:gd name="T5" fmla="*/ 605 h 605"/>
              <a:gd name="T6" fmla="*/ 0 w 382"/>
              <a:gd name="T7" fmla="*/ 605 h 605"/>
              <a:gd name="T8" fmla="*/ 0 w 382"/>
              <a:gd name="T9" fmla="*/ 0 h 605"/>
              <a:gd name="T10" fmla="*/ 5 w 382"/>
              <a:gd name="T11" fmla="*/ 603 h 605"/>
              <a:gd name="T12" fmla="*/ 2 w 382"/>
              <a:gd name="T13" fmla="*/ 600 h 605"/>
              <a:gd name="T14" fmla="*/ 380 w 382"/>
              <a:gd name="T15" fmla="*/ 600 h 605"/>
              <a:gd name="T16" fmla="*/ 377 w 382"/>
              <a:gd name="T17" fmla="*/ 603 h 605"/>
              <a:gd name="T18" fmla="*/ 377 w 382"/>
              <a:gd name="T19" fmla="*/ 3 h 605"/>
              <a:gd name="T20" fmla="*/ 380 w 382"/>
              <a:gd name="T21" fmla="*/ 5 h 605"/>
              <a:gd name="T22" fmla="*/ 2 w 382"/>
              <a:gd name="T23" fmla="*/ 5 h 605"/>
              <a:gd name="T24" fmla="*/ 5 w 382"/>
              <a:gd name="T25" fmla="*/ 3 h 605"/>
              <a:gd name="T26" fmla="*/ 5 w 382"/>
              <a:gd name="T27" fmla="*/ 60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05">
                <a:moveTo>
                  <a:pt x="0" y="0"/>
                </a:moveTo>
                <a:lnTo>
                  <a:pt x="382" y="0"/>
                </a:lnTo>
                <a:lnTo>
                  <a:pt x="382" y="605"/>
                </a:lnTo>
                <a:lnTo>
                  <a:pt x="0" y="605"/>
                </a:lnTo>
                <a:lnTo>
                  <a:pt x="0" y="0"/>
                </a:lnTo>
                <a:close/>
                <a:moveTo>
                  <a:pt x="5" y="603"/>
                </a:moveTo>
                <a:lnTo>
                  <a:pt x="2" y="600"/>
                </a:lnTo>
                <a:lnTo>
                  <a:pt x="380" y="600"/>
                </a:lnTo>
                <a:lnTo>
                  <a:pt x="377" y="603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0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191"/>
          <p:cNvSpPr>
            <a:spLocks noChangeArrowheads="1"/>
          </p:cNvSpPr>
          <p:nvPr/>
        </p:nvSpPr>
        <p:spPr bwMode="auto">
          <a:xfrm>
            <a:off x="3063875" y="2260601"/>
            <a:ext cx="498475" cy="954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3" name="Group 230"/>
          <p:cNvGrpSpPr>
            <a:grpSpLocks/>
          </p:cNvGrpSpPr>
          <p:nvPr/>
        </p:nvGrpSpPr>
        <p:grpSpPr bwMode="auto">
          <a:xfrm>
            <a:off x="3106738" y="2338388"/>
            <a:ext cx="407988" cy="817563"/>
            <a:chOff x="1957" y="1473"/>
            <a:chExt cx="257" cy="515"/>
          </a:xfrm>
        </p:grpSpPr>
        <p:sp>
          <p:nvSpPr>
            <p:cNvPr id="105" name="Rectangle 192"/>
            <p:cNvSpPr>
              <a:spLocks noChangeArrowheads="1"/>
            </p:cNvSpPr>
            <p:nvPr/>
          </p:nvSpPr>
          <p:spPr bwMode="auto">
            <a:xfrm>
              <a:off x="2085" y="1545"/>
              <a:ext cx="75" cy="352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93"/>
            <p:cNvSpPr>
              <a:spLocks noChangeArrowheads="1"/>
            </p:cNvSpPr>
            <p:nvPr/>
          </p:nvSpPr>
          <p:spPr bwMode="auto">
            <a:xfrm>
              <a:off x="1957" y="1473"/>
              <a:ext cx="15" cy="496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94"/>
            <p:cNvSpPr>
              <a:spLocks noChangeArrowheads="1"/>
            </p:cNvSpPr>
            <p:nvPr/>
          </p:nvSpPr>
          <p:spPr bwMode="auto">
            <a:xfrm>
              <a:off x="1957" y="1473"/>
              <a:ext cx="15" cy="496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195"/>
            <p:cNvSpPr>
              <a:spLocks noChangeShapeType="1"/>
            </p:cNvSpPr>
            <p:nvPr/>
          </p:nvSpPr>
          <p:spPr bwMode="auto">
            <a:xfrm flipH="1">
              <a:off x="1968" y="1812"/>
              <a:ext cx="94" cy="15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96"/>
            <p:cNvSpPr>
              <a:spLocks noChangeArrowheads="1"/>
            </p:cNvSpPr>
            <p:nvPr/>
          </p:nvSpPr>
          <p:spPr bwMode="auto">
            <a:xfrm>
              <a:off x="1957" y="1962"/>
              <a:ext cx="238" cy="26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97"/>
            <p:cNvSpPr>
              <a:spLocks noChangeArrowheads="1"/>
            </p:cNvSpPr>
            <p:nvPr/>
          </p:nvSpPr>
          <p:spPr bwMode="auto">
            <a:xfrm>
              <a:off x="1957" y="1962"/>
              <a:ext cx="238" cy="26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98"/>
            <p:cNvSpPr>
              <a:spLocks noChangeShapeType="1"/>
            </p:cNvSpPr>
            <p:nvPr/>
          </p:nvSpPr>
          <p:spPr bwMode="auto">
            <a:xfrm>
              <a:off x="2062" y="1616"/>
              <a:ext cx="0" cy="19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99"/>
            <p:cNvSpPr>
              <a:spLocks/>
            </p:cNvSpPr>
            <p:nvPr/>
          </p:nvSpPr>
          <p:spPr bwMode="auto">
            <a:xfrm>
              <a:off x="1968" y="1473"/>
              <a:ext cx="94" cy="489"/>
            </a:xfrm>
            <a:custGeom>
              <a:avLst/>
              <a:gdLst>
                <a:gd name="T0" fmla="*/ 94 w 94"/>
                <a:gd name="T1" fmla="*/ 143 h 489"/>
                <a:gd name="T2" fmla="*/ 0 w 94"/>
                <a:gd name="T3" fmla="*/ 0 h 489"/>
                <a:gd name="T4" fmla="*/ 0 w 94"/>
                <a:gd name="T5" fmla="*/ 489 h 489"/>
                <a:gd name="T6" fmla="*/ 94 w 94"/>
                <a:gd name="T7" fmla="*/ 339 h 489"/>
                <a:gd name="T8" fmla="*/ 94 w 94"/>
                <a:gd name="T9" fmla="*/ 143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89">
                  <a:moveTo>
                    <a:pt x="94" y="143"/>
                  </a:moveTo>
                  <a:lnTo>
                    <a:pt x="0" y="0"/>
                  </a:lnTo>
                  <a:lnTo>
                    <a:pt x="0" y="489"/>
                  </a:lnTo>
                  <a:lnTo>
                    <a:pt x="94" y="339"/>
                  </a:lnTo>
                  <a:lnTo>
                    <a:pt x="94" y="143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200"/>
            <p:cNvSpPr>
              <a:spLocks noChangeShapeType="1"/>
            </p:cNvSpPr>
            <p:nvPr/>
          </p:nvSpPr>
          <p:spPr bwMode="auto">
            <a:xfrm flipH="1" flipV="1">
              <a:off x="1968" y="1473"/>
              <a:ext cx="94" cy="14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201"/>
            <p:cNvSpPr>
              <a:spLocks noChangeShapeType="1"/>
            </p:cNvSpPr>
            <p:nvPr/>
          </p:nvSpPr>
          <p:spPr bwMode="auto">
            <a:xfrm>
              <a:off x="1968" y="1473"/>
              <a:ext cx="0" cy="48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202"/>
            <p:cNvSpPr>
              <a:spLocks noChangeShapeType="1"/>
            </p:cNvSpPr>
            <p:nvPr/>
          </p:nvSpPr>
          <p:spPr bwMode="auto">
            <a:xfrm flipV="1">
              <a:off x="1968" y="1812"/>
              <a:ext cx="94" cy="15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203"/>
            <p:cNvSpPr>
              <a:spLocks noChangeShapeType="1"/>
            </p:cNvSpPr>
            <p:nvPr/>
          </p:nvSpPr>
          <p:spPr bwMode="auto">
            <a:xfrm flipV="1">
              <a:off x="2062" y="1616"/>
              <a:ext cx="0" cy="19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04"/>
            <p:cNvSpPr>
              <a:spLocks/>
            </p:cNvSpPr>
            <p:nvPr/>
          </p:nvSpPr>
          <p:spPr bwMode="auto">
            <a:xfrm>
              <a:off x="2062" y="1545"/>
              <a:ext cx="23" cy="345"/>
            </a:xfrm>
            <a:custGeom>
              <a:avLst/>
              <a:gdLst>
                <a:gd name="T0" fmla="*/ 23 w 23"/>
                <a:gd name="T1" fmla="*/ 0 h 345"/>
                <a:gd name="T2" fmla="*/ 0 w 23"/>
                <a:gd name="T3" fmla="*/ 71 h 345"/>
                <a:gd name="T4" fmla="*/ 0 w 23"/>
                <a:gd name="T5" fmla="*/ 267 h 345"/>
                <a:gd name="T6" fmla="*/ 23 w 23"/>
                <a:gd name="T7" fmla="*/ 345 h 345"/>
                <a:gd name="T8" fmla="*/ 23 w 23"/>
                <a:gd name="T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45">
                  <a:moveTo>
                    <a:pt x="23" y="0"/>
                  </a:moveTo>
                  <a:lnTo>
                    <a:pt x="0" y="71"/>
                  </a:lnTo>
                  <a:lnTo>
                    <a:pt x="0" y="267"/>
                  </a:lnTo>
                  <a:lnTo>
                    <a:pt x="23" y="3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205"/>
            <p:cNvSpPr>
              <a:spLocks noChangeShapeType="1"/>
            </p:cNvSpPr>
            <p:nvPr/>
          </p:nvSpPr>
          <p:spPr bwMode="auto">
            <a:xfrm flipH="1">
              <a:off x="2062" y="1545"/>
              <a:ext cx="23" cy="7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206"/>
            <p:cNvSpPr>
              <a:spLocks noChangeShapeType="1"/>
            </p:cNvSpPr>
            <p:nvPr/>
          </p:nvSpPr>
          <p:spPr bwMode="auto">
            <a:xfrm>
              <a:off x="2062" y="1616"/>
              <a:ext cx="0" cy="19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207"/>
            <p:cNvSpPr>
              <a:spLocks noChangeShapeType="1"/>
            </p:cNvSpPr>
            <p:nvPr/>
          </p:nvSpPr>
          <p:spPr bwMode="auto">
            <a:xfrm>
              <a:off x="2062" y="1812"/>
              <a:ext cx="23" cy="78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208"/>
            <p:cNvSpPr>
              <a:spLocks noChangeShapeType="1"/>
            </p:cNvSpPr>
            <p:nvPr/>
          </p:nvSpPr>
          <p:spPr bwMode="auto">
            <a:xfrm flipV="1">
              <a:off x="2085" y="1545"/>
              <a:ext cx="0" cy="34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209"/>
            <p:cNvSpPr>
              <a:spLocks noChangeArrowheads="1"/>
            </p:cNvSpPr>
            <p:nvPr/>
          </p:nvSpPr>
          <p:spPr bwMode="auto">
            <a:xfrm>
              <a:off x="2085" y="1545"/>
              <a:ext cx="75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210"/>
            <p:cNvSpPr>
              <a:spLocks noChangeArrowheads="1"/>
            </p:cNvSpPr>
            <p:nvPr/>
          </p:nvSpPr>
          <p:spPr bwMode="auto">
            <a:xfrm>
              <a:off x="2085" y="1545"/>
              <a:ext cx="75" cy="6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211"/>
            <p:cNvSpPr>
              <a:spLocks noChangeArrowheads="1"/>
            </p:cNvSpPr>
            <p:nvPr/>
          </p:nvSpPr>
          <p:spPr bwMode="auto">
            <a:xfrm>
              <a:off x="2085" y="1545"/>
              <a:ext cx="71" cy="34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212"/>
            <p:cNvSpPr>
              <a:spLocks noChangeShapeType="1"/>
            </p:cNvSpPr>
            <p:nvPr/>
          </p:nvSpPr>
          <p:spPr bwMode="auto">
            <a:xfrm flipH="1">
              <a:off x="2085" y="1545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213"/>
            <p:cNvSpPr>
              <a:spLocks noChangeShapeType="1"/>
            </p:cNvSpPr>
            <p:nvPr/>
          </p:nvSpPr>
          <p:spPr bwMode="auto">
            <a:xfrm>
              <a:off x="2085" y="1545"/>
              <a:ext cx="0" cy="34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214"/>
            <p:cNvSpPr>
              <a:spLocks noChangeShapeType="1"/>
            </p:cNvSpPr>
            <p:nvPr/>
          </p:nvSpPr>
          <p:spPr bwMode="auto">
            <a:xfrm>
              <a:off x="2085" y="1890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215"/>
            <p:cNvSpPr>
              <a:spLocks noChangeShapeType="1"/>
            </p:cNvSpPr>
            <p:nvPr/>
          </p:nvSpPr>
          <p:spPr bwMode="auto">
            <a:xfrm flipV="1">
              <a:off x="2156" y="1545"/>
              <a:ext cx="0" cy="34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216"/>
            <p:cNvSpPr>
              <a:spLocks noChangeArrowheads="1"/>
            </p:cNvSpPr>
            <p:nvPr/>
          </p:nvSpPr>
          <p:spPr bwMode="auto">
            <a:xfrm>
              <a:off x="2156" y="1688"/>
              <a:ext cx="58" cy="52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217"/>
            <p:cNvSpPr>
              <a:spLocks noChangeShapeType="1"/>
            </p:cNvSpPr>
            <p:nvPr/>
          </p:nvSpPr>
          <p:spPr bwMode="auto">
            <a:xfrm flipH="1">
              <a:off x="2156" y="1688"/>
              <a:ext cx="58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218"/>
            <p:cNvSpPr>
              <a:spLocks noChangeShapeType="1"/>
            </p:cNvSpPr>
            <p:nvPr/>
          </p:nvSpPr>
          <p:spPr bwMode="auto">
            <a:xfrm>
              <a:off x="2156" y="1688"/>
              <a:ext cx="0" cy="5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219"/>
            <p:cNvSpPr>
              <a:spLocks noChangeShapeType="1"/>
            </p:cNvSpPr>
            <p:nvPr/>
          </p:nvSpPr>
          <p:spPr bwMode="auto">
            <a:xfrm>
              <a:off x="2156" y="1740"/>
              <a:ext cx="58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220"/>
            <p:cNvSpPr>
              <a:spLocks noChangeShapeType="1"/>
            </p:cNvSpPr>
            <p:nvPr/>
          </p:nvSpPr>
          <p:spPr bwMode="auto">
            <a:xfrm flipV="1">
              <a:off x="2214" y="1688"/>
              <a:ext cx="0" cy="5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221"/>
            <p:cNvSpPr>
              <a:spLocks noChangeArrowheads="1"/>
            </p:cNvSpPr>
            <p:nvPr/>
          </p:nvSpPr>
          <p:spPr bwMode="auto">
            <a:xfrm>
              <a:off x="1968" y="1767"/>
              <a:ext cx="211" cy="39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222"/>
            <p:cNvSpPr>
              <a:spLocks noChangeArrowheads="1"/>
            </p:cNvSpPr>
            <p:nvPr/>
          </p:nvSpPr>
          <p:spPr bwMode="auto">
            <a:xfrm>
              <a:off x="1968" y="1767"/>
              <a:ext cx="211" cy="39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223"/>
            <p:cNvSpPr>
              <a:spLocks noChangeArrowheads="1"/>
            </p:cNvSpPr>
            <p:nvPr/>
          </p:nvSpPr>
          <p:spPr bwMode="auto">
            <a:xfrm>
              <a:off x="2175" y="1669"/>
              <a:ext cx="20" cy="3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224"/>
            <p:cNvSpPr>
              <a:spLocks noChangeArrowheads="1"/>
            </p:cNvSpPr>
            <p:nvPr/>
          </p:nvSpPr>
          <p:spPr bwMode="auto">
            <a:xfrm>
              <a:off x="2175" y="1669"/>
              <a:ext cx="20" cy="300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225"/>
            <p:cNvSpPr>
              <a:spLocks noChangeShapeType="1"/>
            </p:cNvSpPr>
            <p:nvPr/>
          </p:nvSpPr>
          <p:spPr bwMode="auto">
            <a:xfrm flipH="1">
              <a:off x="2085" y="1577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226"/>
            <p:cNvSpPr>
              <a:spLocks noChangeShapeType="1"/>
            </p:cNvSpPr>
            <p:nvPr/>
          </p:nvSpPr>
          <p:spPr bwMode="auto">
            <a:xfrm flipH="1">
              <a:off x="2085" y="1629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227"/>
            <p:cNvSpPr>
              <a:spLocks noChangeShapeType="1"/>
            </p:cNvSpPr>
            <p:nvPr/>
          </p:nvSpPr>
          <p:spPr bwMode="auto">
            <a:xfrm flipH="1">
              <a:off x="2085" y="1727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228"/>
            <p:cNvSpPr>
              <a:spLocks noChangeShapeType="1"/>
            </p:cNvSpPr>
            <p:nvPr/>
          </p:nvSpPr>
          <p:spPr bwMode="auto">
            <a:xfrm flipH="1">
              <a:off x="2085" y="1871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229"/>
            <p:cNvSpPr>
              <a:spLocks noChangeShapeType="1"/>
            </p:cNvSpPr>
            <p:nvPr/>
          </p:nvSpPr>
          <p:spPr bwMode="auto">
            <a:xfrm flipH="1">
              <a:off x="2085" y="1832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" name="Freeform 231"/>
          <p:cNvSpPr>
            <a:spLocks noEditPoints="1"/>
          </p:cNvSpPr>
          <p:nvPr/>
        </p:nvSpPr>
        <p:spPr bwMode="auto">
          <a:xfrm>
            <a:off x="3055938" y="2252663"/>
            <a:ext cx="514350" cy="969963"/>
          </a:xfrm>
          <a:custGeom>
            <a:avLst/>
            <a:gdLst>
              <a:gd name="T0" fmla="*/ 0 w 324"/>
              <a:gd name="T1" fmla="*/ 0 h 611"/>
              <a:gd name="T2" fmla="*/ 324 w 324"/>
              <a:gd name="T3" fmla="*/ 0 h 611"/>
              <a:gd name="T4" fmla="*/ 324 w 324"/>
              <a:gd name="T5" fmla="*/ 611 h 611"/>
              <a:gd name="T6" fmla="*/ 0 w 324"/>
              <a:gd name="T7" fmla="*/ 611 h 611"/>
              <a:gd name="T8" fmla="*/ 0 w 324"/>
              <a:gd name="T9" fmla="*/ 0 h 611"/>
              <a:gd name="T10" fmla="*/ 5 w 324"/>
              <a:gd name="T11" fmla="*/ 608 h 611"/>
              <a:gd name="T12" fmla="*/ 3 w 324"/>
              <a:gd name="T13" fmla="*/ 606 h 611"/>
              <a:gd name="T14" fmla="*/ 322 w 324"/>
              <a:gd name="T15" fmla="*/ 606 h 611"/>
              <a:gd name="T16" fmla="*/ 319 w 324"/>
              <a:gd name="T17" fmla="*/ 608 h 611"/>
              <a:gd name="T18" fmla="*/ 319 w 324"/>
              <a:gd name="T19" fmla="*/ 3 h 611"/>
              <a:gd name="T20" fmla="*/ 322 w 324"/>
              <a:gd name="T21" fmla="*/ 5 h 611"/>
              <a:gd name="T22" fmla="*/ 3 w 324"/>
              <a:gd name="T23" fmla="*/ 5 h 611"/>
              <a:gd name="T24" fmla="*/ 5 w 324"/>
              <a:gd name="T25" fmla="*/ 3 h 611"/>
              <a:gd name="T26" fmla="*/ 5 w 324"/>
              <a:gd name="T27" fmla="*/ 608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4" h="611">
                <a:moveTo>
                  <a:pt x="0" y="0"/>
                </a:moveTo>
                <a:lnTo>
                  <a:pt x="324" y="0"/>
                </a:lnTo>
                <a:lnTo>
                  <a:pt x="324" y="611"/>
                </a:lnTo>
                <a:lnTo>
                  <a:pt x="0" y="611"/>
                </a:lnTo>
                <a:lnTo>
                  <a:pt x="0" y="0"/>
                </a:lnTo>
                <a:close/>
                <a:moveTo>
                  <a:pt x="5" y="608"/>
                </a:moveTo>
                <a:lnTo>
                  <a:pt x="3" y="606"/>
                </a:lnTo>
                <a:lnTo>
                  <a:pt x="322" y="606"/>
                </a:lnTo>
                <a:lnTo>
                  <a:pt x="319" y="608"/>
                </a:lnTo>
                <a:lnTo>
                  <a:pt x="319" y="3"/>
                </a:lnTo>
                <a:lnTo>
                  <a:pt x="322" y="5"/>
                </a:lnTo>
                <a:lnTo>
                  <a:pt x="3" y="5"/>
                </a:lnTo>
                <a:lnTo>
                  <a:pt x="5" y="3"/>
                </a:lnTo>
                <a:lnTo>
                  <a:pt x="5" y="60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7019927" y="4005263"/>
            <a:ext cx="1439863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50%</a:t>
            </a:r>
          </a:p>
        </p:txBody>
      </p:sp>
      <p:grpSp>
        <p:nvGrpSpPr>
          <p:cNvPr id="240" name="Group 239"/>
          <p:cNvGrpSpPr/>
          <p:nvPr/>
        </p:nvGrpSpPr>
        <p:grpSpPr>
          <a:xfrm>
            <a:off x="4814094" y="1948250"/>
            <a:ext cx="236538" cy="1358900"/>
            <a:chOff x="4132263" y="3641727"/>
            <a:chExt cx="236538" cy="1358900"/>
          </a:xfrm>
        </p:grpSpPr>
        <p:sp>
          <p:nvSpPr>
            <p:cNvPr id="241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2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3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4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284163" y="1600200"/>
            <a:ext cx="8655058" cy="4114800"/>
            <a:chOff x="284163" y="1600200"/>
            <a:chExt cx="8655058" cy="4114800"/>
          </a:xfrm>
        </p:grpSpPr>
        <p:sp>
          <p:nvSpPr>
            <p:cNvPr id="246" name="Rectangle 8"/>
            <p:cNvSpPr>
              <a:spLocks noChangeArrowheads="1"/>
            </p:cNvSpPr>
            <p:nvPr/>
          </p:nvSpPr>
          <p:spPr bwMode="auto">
            <a:xfrm>
              <a:off x="284163" y="1600200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7" name="Rectangle 246"/>
            <p:cNvSpPr>
              <a:spLocks noChangeArrowheads="1"/>
            </p:cNvSpPr>
            <p:nvPr/>
          </p:nvSpPr>
          <p:spPr bwMode="auto">
            <a:xfrm>
              <a:off x="7993070" y="5468937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8" name="Rectangle 247"/>
            <p:cNvSpPr>
              <a:spLocks noChangeArrowheads="1"/>
            </p:cNvSpPr>
            <p:nvPr/>
          </p:nvSpPr>
          <p:spPr bwMode="auto">
            <a:xfrm>
              <a:off x="7966083" y="1600200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9" name="Rectangle 248"/>
            <p:cNvSpPr>
              <a:spLocks noChangeArrowheads="1"/>
            </p:cNvSpPr>
            <p:nvPr/>
          </p:nvSpPr>
          <p:spPr bwMode="auto">
            <a:xfrm>
              <a:off x="304800" y="5468937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1247025" y="4440238"/>
            <a:ext cx="734175" cy="254873"/>
            <a:chOff x="1055688" y="4440238"/>
            <a:chExt cx="734175" cy="254873"/>
          </a:xfrm>
        </p:grpSpPr>
        <p:sp>
          <p:nvSpPr>
            <p:cNvPr id="251" name="Rectangle 36"/>
            <p:cNvSpPr>
              <a:spLocks noChangeArrowheads="1"/>
            </p:cNvSpPr>
            <p:nvPr/>
          </p:nvSpPr>
          <p:spPr bwMode="auto">
            <a:xfrm>
              <a:off x="1055688" y="4440238"/>
              <a:ext cx="73417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TE Purge/Seals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52" name="Rectangle 37"/>
            <p:cNvSpPr>
              <a:spLocks noChangeArrowheads="1"/>
            </p:cNvSpPr>
            <p:nvPr/>
          </p:nvSpPr>
          <p:spPr bwMode="auto">
            <a:xfrm>
              <a:off x="1181523" y="4572000"/>
              <a:ext cx="482504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(828 CFM)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253" name="Rectangle 38"/>
          <p:cNvSpPr>
            <a:spLocks noChangeArrowheads="1"/>
          </p:cNvSpPr>
          <p:nvPr/>
        </p:nvSpPr>
        <p:spPr bwMode="auto">
          <a:xfrm>
            <a:off x="5420391" y="4440238"/>
            <a:ext cx="7518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Boxed Book" panose="02000506040000020004" pitchFamily="2" charset="0"/>
              </a:rPr>
              <a:t>PD Purge/Seals</a:t>
            </a:r>
          </a:p>
          <a:p>
            <a:pPr algn="ctr"/>
            <a:r>
              <a:rPr lang="en-US" altLang="en-US" sz="800" dirty="0">
                <a:solidFill>
                  <a:srgbClr val="000080"/>
                </a:solidFill>
                <a:latin typeface="Boxed Book" panose="02000506040000020004" pitchFamily="2" charset="0"/>
              </a:rPr>
              <a:t>(538 CFM</a:t>
            </a:r>
            <a:r>
              <a:rPr lang="en-US" altLang="en-US" sz="800" dirty="0" smtClean="0">
                <a:solidFill>
                  <a:srgbClr val="000080"/>
                </a:solidFill>
                <a:latin typeface="Boxed Book" panose="02000506040000020004" pitchFamily="2" charset="0"/>
              </a:rPr>
              <a:t>)</a:t>
            </a:r>
            <a:endParaRPr lang="en-US" altLang="en-US" sz="800" dirty="0">
              <a:latin typeface="Boxed Book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56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SEMCO Pinnacle – Part Load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105400" y="1905000"/>
            <a:ext cx="1219200" cy="1219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739856" y="1981200"/>
            <a:ext cx="1219200" cy="1219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587875" y="1784351"/>
            <a:ext cx="75822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Cooling Coil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1154113" y="2359026"/>
            <a:ext cx="49051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70.0°db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609725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1676400" y="2359026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70.0°wb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3692525" y="2359026"/>
            <a:ext cx="46647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67.1°db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4148138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4216400" y="2359026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64.2°wb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5227638" y="2359026"/>
            <a:ext cx="47769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51.3°db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5683250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5751513" y="2359026"/>
            <a:ext cx="5354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50.9°wb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7851775" y="2359026"/>
            <a:ext cx="50174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8315325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8391525" y="2359026"/>
            <a:ext cx="53059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52.8°wb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3" name="Rectangle 27"/>
          <p:cNvSpPr>
            <a:spLocks noChangeArrowheads="1"/>
          </p:cNvSpPr>
          <p:nvPr/>
        </p:nvSpPr>
        <p:spPr bwMode="auto">
          <a:xfrm>
            <a:off x="1154113" y="3790951"/>
            <a:ext cx="5033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68.6°db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1609725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5" name="Rectangle 29"/>
          <p:cNvSpPr>
            <a:spLocks noChangeArrowheads="1"/>
          </p:cNvSpPr>
          <p:nvPr/>
        </p:nvSpPr>
        <p:spPr bwMode="auto">
          <a:xfrm>
            <a:off x="1676400" y="3790951"/>
            <a:ext cx="53380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68.3°wb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6" name="Rectangle 30"/>
          <p:cNvSpPr>
            <a:spLocks noChangeArrowheads="1"/>
          </p:cNvSpPr>
          <p:nvPr/>
        </p:nvSpPr>
        <p:spPr bwMode="auto">
          <a:xfrm>
            <a:off x="5227638" y="3790951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63.1°db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5683250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5751513" y="3790951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60.7°wb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9" name="Rectangle 33"/>
          <p:cNvSpPr>
            <a:spLocks noChangeArrowheads="1"/>
          </p:cNvSpPr>
          <p:nvPr/>
        </p:nvSpPr>
        <p:spPr bwMode="auto">
          <a:xfrm>
            <a:off x="7851775" y="3790951"/>
            <a:ext cx="4889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0" name="Rectangle 34"/>
          <p:cNvSpPr>
            <a:spLocks noChangeArrowheads="1"/>
          </p:cNvSpPr>
          <p:nvPr/>
        </p:nvSpPr>
        <p:spPr bwMode="auto">
          <a:xfrm>
            <a:off x="8315325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1" name="Rectangle 35"/>
          <p:cNvSpPr>
            <a:spLocks noChangeArrowheads="1"/>
          </p:cNvSpPr>
          <p:nvPr/>
        </p:nvSpPr>
        <p:spPr bwMode="auto">
          <a:xfrm>
            <a:off x="8391525" y="3790951"/>
            <a:ext cx="53219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62.5°wb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grpSp>
        <p:nvGrpSpPr>
          <p:cNvPr id="253" name="Group 252"/>
          <p:cNvGrpSpPr/>
          <p:nvPr/>
        </p:nvGrpSpPr>
        <p:grpSpPr>
          <a:xfrm>
            <a:off x="6088856" y="1565276"/>
            <a:ext cx="1192634" cy="3886587"/>
            <a:chOff x="6088856" y="1565276"/>
            <a:chExt cx="1192634" cy="3886587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6088856" y="1565276"/>
              <a:ext cx="119263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Passive DH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6284423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6397434" y="1979613"/>
              <a:ext cx="57547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7" name="Rectangle 41"/>
            <p:cNvSpPr>
              <a:spLocks noChangeArrowheads="1"/>
            </p:cNvSpPr>
            <p:nvPr/>
          </p:nvSpPr>
          <p:spPr bwMode="auto">
            <a:xfrm>
              <a:off x="6403045" y="4643438"/>
              <a:ext cx="56425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9" name="Rectangle 43"/>
            <p:cNvSpPr>
              <a:spLocks noChangeArrowheads="1"/>
            </p:cNvSpPr>
            <p:nvPr/>
          </p:nvSpPr>
          <p:spPr bwMode="auto">
            <a:xfrm>
              <a:off x="6284423" y="48958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3" name="Rectangle 47"/>
            <p:cNvSpPr>
              <a:spLocks noChangeArrowheads="1"/>
            </p:cNvSpPr>
            <p:nvPr/>
          </p:nvSpPr>
          <p:spPr bwMode="auto">
            <a:xfrm>
              <a:off x="6100878" y="5148263"/>
              <a:ext cx="116859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(PD Wheel Speed RPM) -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4" name="Rectangle 48"/>
            <p:cNvSpPr>
              <a:spLocks noChangeArrowheads="1"/>
            </p:cNvSpPr>
            <p:nvPr/>
          </p:nvSpPr>
          <p:spPr bwMode="auto">
            <a:xfrm>
              <a:off x="6577772" y="5313364"/>
              <a:ext cx="2148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0.61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1981200" y="1565276"/>
            <a:ext cx="1256754" cy="3881824"/>
            <a:chOff x="2090738" y="1565276"/>
            <a:chExt cx="1256754" cy="3881824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090738" y="1565276"/>
              <a:ext cx="125675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Total Energy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2318365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2430575" y="1979613"/>
              <a:ext cx="5770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2546792" y="4618038"/>
              <a:ext cx="34464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0.797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8" name="Rectangle 42"/>
            <p:cNvSpPr>
              <a:spLocks noChangeArrowheads="1"/>
            </p:cNvSpPr>
            <p:nvPr/>
          </p:nvSpPr>
          <p:spPr bwMode="auto">
            <a:xfrm>
              <a:off x="2192529" y="4870451"/>
              <a:ext cx="105317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TE Effectiveness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2" name="Rectangle 46"/>
            <p:cNvSpPr>
              <a:spLocks noChangeArrowheads="1"/>
            </p:cNvSpPr>
            <p:nvPr/>
          </p:nvSpPr>
          <p:spPr bwMode="auto">
            <a:xfrm>
              <a:off x="2436185" y="5148263"/>
              <a:ext cx="56586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5" name="Rectangle 49"/>
            <p:cNvSpPr>
              <a:spLocks noChangeArrowheads="1"/>
            </p:cNvSpPr>
            <p:nvPr/>
          </p:nvSpPr>
          <p:spPr bwMode="auto">
            <a:xfrm>
              <a:off x="2318365" y="530860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56" name="Rectangle 50"/>
          <p:cNvSpPr>
            <a:spLocks noChangeArrowheads="1"/>
          </p:cNvSpPr>
          <p:nvPr/>
        </p:nvSpPr>
        <p:spPr bwMode="auto">
          <a:xfrm>
            <a:off x="5405438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5565775" y="2560638"/>
            <a:ext cx="44082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54.7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8" name="Rectangle 52"/>
          <p:cNvSpPr>
            <a:spLocks noChangeArrowheads="1"/>
          </p:cNvSpPr>
          <p:nvPr/>
        </p:nvSpPr>
        <p:spPr bwMode="auto">
          <a:xfrm>
            <a:off x="5430838" y="2762251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20.8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59" name="Rectangle 53"/>
          <p:cNvSpPr>
            <a:spLocks noChangeArrowheads="1"/>
          </p:cNvSpPr>
          <p:nvPr/>
        </p:nvSpPr>
        <p:spPr bwMode="auto">
          <a:xfrm>
            <a:off x="8164513" y="2560638"/>
            <a:ext cx="4552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0" name="Rectangle 54"/>
          <p:cNvSpPr>
            <a:spLocks noChangeArrowheads="1"/>
          </p:cNvSpPr>
          <p:nvPr/>
        </p:nvSpPr>
        <p:spPr bwMode="auto">
          <a:xfrm>
            <a:off x="8029575" y="4195763"/>
            <a:ext cx="7710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28.2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1" name="Rectangle 55"/>
          <p:cNvSpPr>
            <a:spLocks noChangeArrowheads="1"/>
          </p:cNvSpPr>
          <p:nvPr/>
        </p:nvSpPr>
        <p:spPr bwMode="auto">
          <a:xfrm>
            <a:off x="5438775" y="3589338"/>
            <a:ext cx="6957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2" name="Rectangle 56"/>
          <p:cNvSpPr>
            <a:spLocks noChangeArrowheads="1"/>
          </p:cNvSpPr>
          <p:nvPr/>
        </p:nvSpPr>
        <p:spPr bwMode="auto">
          <a:xfrm>
            <a:off x="5565775" y="3994151"/>
            <a:ext cx="43762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3" name="Rectangle 57"/>
          <p:cNvSpPr>
            <a:spLocks noChangeArrowheads="1"/>
          </p:cNvSpPr>
          <p:nvPr/>
        </p:nvSpPr>
        <p:spPr bwMode="auto">
          <a:xfrm>
            <a:off x="5430838" y="4195763"/>
            <a:ext cx="7758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26.9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4" name="Rectangle 58"/>
          <p:cNvSpPr>
            <a:spLocks noChangeArrowheads="1"/>
          </p:cNvSpPr>
          <p:nvPr/>
        </p:nvSpPr>
        <p:spPr bwMode="auto">
          <a:xfrm>
            <a:off x="8037513" y="3589338"/>
            <a:ext cx="70051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5" name="Rectangle 59"/>
          <p:cNvSpPr>
            <a:spLocks noChangeArrowheads="1"/>
          </p:cNvSpPr>
          <p:nvPr/>
        </p:nvSpPr>
        <p:spPr bwMode="auto">
          <a:xfrm>
            <a:off x="8164513" y="3994151"/>
            <a:ext cx="46647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6" name="Rectangle 60"/>
          <p:cNvSpPr>
            <a:spLocks noChangeArrowheads="1"/>
          </p:cNvSpPr>
          <p:nvPr/>
        </p:nvSpPr>
        <p:spPr bwMode="auto">
          <a:xfrm>
            <a:off x="1238250" y="2155826"/>
            <a:ext cx="7357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7" name="Rectangle 61"/>
          <p:cNvSpPr>
            <a:spLocks noChangeArrowheads="1"/>
          </p:cNvSpPr>
          <p:nvPr/>
        </p:nvSpPr>
        <p:spPr bwMode="auto">
          <a:xfrm>
            <a:off x="1365250" y="2560638"/>
            <a:ext cx="5033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110.8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8" name="Rectangle 62"/>
          <p:cNvSpPr>
            <a:spLocks noChangeArrowheads="1"/>
          </p:cNvSpPr>
          <p:nvPr/>
        </p:nvSpPr>
        <p:spPr bwMode="auto">
          <a:xfrm>
            <a:off x="8004175" y="2155826"/>
            <a:ext cx="76142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9" name="Rectangle 63"/>
          <p:cNvSpPr>
            <a:spLocks noChangeArrowheads="1"/>
          </p:cNvSpPr>
          <p:nvPr/>
        </p:nvSpPr>
        <p:spPr bwMode="auto">
          <a:xfrm>
            <a:off x="8029575" y="2762251"/>
            <a:ext cx="75180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21.9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238250" y="3589338"/>
            <a:ext cx="75982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1" name="Rectangle 65"/>
          <p:cNvSpPr>
            <a:spLocks noChangeArrowheads="1"/>
          </p:cNvSpPr>
          <p:nvPr/>
        </p:nvSpPr>
        <p:spPr bwMode="auto">
          <a:xfrm>
            <a:off x="1365250" y="3994151"/>
            <a:ext cx="51296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103.7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2" name="Rectangle 66"/>
          <p:cNvSpPr>
            <a:spLocks noChangeArrowheads="1"/>
          </p:cNvSpPr>
          <p:nvPr/>
        </p:nvSpPr>
        <p:spPr bwMode="auto">
          <a:xfrm>
            <a:off x="1255713" y="4195763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32.6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3" name="Rectangle 67"/>
          <p:cNvSpPr>
            <a:spLocks noChangeArrowheads="1"/>
          </p:cNvSpPr>
          <p:nvPr/>
        </p:nvSpPr>
        <p:spPr bwMode="auto">
          <a:xfrm>
            <a:off x="1255713" y="2762251"/>
            <a:ext cx="74219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34.1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4" name="Rectangle 68"/>
          <p:cNvSpPr>
            <a:spLocks noChangeArrowheads="1"/>
          </p:cNvSpPr>
          <p:nvPr/>
        </p:nvSpPr>
        <p:spPr bwMode="auto">
          <a:xfrm>
            <a:off x="3760788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5" name="Rectangle 69"/>
          <p:cNvSpPr>
            <a:spLocks noChangeArrowheads="1"/>
          </p:cNvSpPr>
          <p:nvPr/>
        </p:nvSpPr>
        <p:spPr bwMode="auto">
          <a:xfrm>
            <a:off x="3921125" y="2560638"/>
            <a:ext cx="4632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85.5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6" name="Rectangle 70"/>
          <p:cNvSpPr>
            <a:spLocks noChangeArrowheads="1"/>
          </p:cNvSpPr>
          <p:nvPr/>
        </p:nvSpPr>
        <p:spPr bwMode="auto">
          <a:xfrm>
            <a:off x="3786188" y="2762251"/>
            <a:ext cx="7646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29.4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7" name="Line 71"/>
          <p:cNvSpPr>
            <a:spLocks noChangeShapeType="1"/>
          </p:cNvSpPr>
          <p:nvPr/>
        </p:nvSpPr>
        <p:spPr bwMode="auto">
          <a:xfrm>
            <a:off x="107950" y="3335338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72"/>
          <p:cNvSpPr>
            <a:spLocks noChangeArrowheads="1"/>
          </p:cNvSpPr>
          <p:nvPr/>
        </p:nvSpPr>
        <p:spPr bwMode="auto">
          <a:xfrm>
            <a:off x="107950" y="3335338"/>
            <a:ext cx="890746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73"/>
          <p:cNvSpPr>
            <a:spLocks noChangeShapeType="1"/>
          </p:cNvSpPr>
          <p:nvPr/>
        </p:nvSpPr>
        <p:spPr bwMode="auto">
          <a:xfrm>
            <a:off x="107950" y="3352801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74"/>
          <p:cNvSpPr>
            <a:spLocks noChangeArrowheads="1"/>
          </p:cNvSpPr>
          <p:nvPr/>
        </p:nvSpPr>
        <p:spPr bwMode="auto">
          <a:xfrm>
            <a:off x="107950" y="3352801"/>
            <a:ext cx="890746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75"/>
          <p:cNvSpPr>
            <a:spLocks noChangeArrowheads="1"/>
          </p:cNvSpPr>
          <p:nvPr/>
        </p:nvSpPr>
        <p:spPr bwMode="auto">
          <a:xfrm>
            <a:off x="7070725" y="2176463"/>
            <a:ext cx="590550" cy="1062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2" name="Group 84"/>
          <p:cNvGrpSpPr>
            <a:grpSpLocks/>
          </p:cNvGrpSpPr>
          <p:nvPr/>
        </p:nvGrpSpPr>
        <p:grpSpPr bwMode="auto">
          <a:xfrm>
            <a:off x="7127875" y="2273301"/>
            <a:ext cx="485775" cy="882650"/>
            <a:chOff x="4490" y="1432"/>
            <a:chExt cx="306" cy="556"/>
          </a:xfrm>
        </p:grpSpPr>
        <p:sp>
          <p:nvSpPr>
            <p:cNvPr id="230" name="Freeform 76"/>
            <p:cNvSpPr>
              <a:spLocks/>
            </p:cNvSpPr>
            <p:nvPr/>
          </p:nvSpPr>
          <p:spPr bwMode="auto">
            <a:xfrm>
              <a:off x="4490" y="1432"/>
              <a:ext cx="306" cy="556"/>
            </a:xfrm>
            <a:custGeom>
              <a:avLst/>
              <a:gdLst>
                <a:gd name="T0" fmla="*/ 306 w 306"/>
                <a:gd name="T1" fmla="*/ 266 h 556"/>
                <a:gd name="T2" fmla="*/ 167 w 306"/>
                <a:gd name="T3" fmla="*/ 0 h 556"/>
                <a:gd name="T4" fmla="*/ 167 w 306"/>
                <a:gd name="T5" fmla="*/ 91 h 556"/>
                <a:gd name="T6" fmla="*/ 0 w 306"/>
                <a:gd name="T7" fmla="*/ 91 h 556"/>
                <a:gd name="T8" fmla="*/ 0 w 306"/>
                <a:gd name="T9" fmla="*/ 481 h 556"/>
                <a:gd name="T10" fmla="*/ 167 w 306"/>
                <a:gd name="T11" fmla="*/ 481 h 556"/>
                <a:gd name="T12" fmla="*/ 167 w 306"/>
                <a:gd name="T13" fmla="*/ 556 h 556"/>
                <a:gd name="T14" fmla="*/ 167 w 306"/>
                <a:gd name="T15" fmla="*/ 556 h 556"/>
                <a:gd name="T16" fmla="*/ 306 w 306"/>
                <a:gd name="T17" fmla="*/ 26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" h="556">
                  <a:moveTo>
                    <a:pt x="306" y="266"/>
                  </a:moveTo>
                  <a:lnTo>
                    <a:pt x="167" y="0"/>
                  </a:lnTo>
                  <a:lnTo>
                    <a:pt x="167" y="91"/>
                  </a:lnTo>
                  <a:lnTo>
                    <a:pt x="0" y="91"/>
                  </a:lnTo>
                  <a:lnTo>
                    <a:pt x="0" y="481"/>
                  </a:lnTo>
                  <a:lnTo>
                    <a:pt x="167" y="481"/>
                  </a:lnTo>
                  <a:lnTo>
                    <a:pt x="167" y="556"/>
                  </a:lnTo>
                  <a:lnTo>
                    <a:pt x="167" y="556"/>
                  </a:lnTo>
                  <a:lnTo>
                    <a:pt x="306" y="266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Line 77"/>
            <p:cNvSpPr>
              <a:spLocks noChangeShapeType="1"/>
            </p:cNvSpPr>
            <p:nvPr/>
          </p:nvSpPr>
          <p:spPr bwMode="auto">
            <a:xfrm flipH="1" flipV="1">
              <a:off x="4657" y="1432"/>
              <a:ext cx="139" cy="26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Line 78"/>
            <p:cNvSpPr>
              <a:spLocks noChangeShapeType="1"/>
            </p:cNvSpPr>
            <p:nvPr/>
          </p:nvSpPr>
          <p:spPr bwMode="auto">
            <a:xfrm>
              <a:off x="4657" y="1432"/>
              <a:ext cx="0" cy="9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Line 79"/>
            <p:cNvSpPr>
              <a:spLocks noChangeShapeType="1"/>
            </p:cNvSpPr>
            <p:nvPr/>
          </p:nvSpPr>
          <p:spPr bwMode="auto">
            <a:xfrm flipH="1">
              <a:off x="4490" y="1523"/>
              <a:ext cx="16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80"/>
            <p:cNvSpPr>
              <a:spLocks noChangeShapeType="1"/>
            </p:cNvSpPr>
            <p:nvPr/>
          </p:nvSpPr>
          <p:spPr bwMode="auto">
            <a:xfrm>
              <a:off x="4490" y="1523"/>
              <a:ext cx="0" cy="39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Line 81"/>
            <p:cNvSpPr>
              <a:spLocks noChangeShapeType="1"/>
            </p:cNvSpPr>
            <p:nvPr/>
          </p:nvSpPr>
          <p:spPr bwMode="auto">
            <a:xfrm>
              <a:off x="4490" y="1913"/>
              <a:ext cx="16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Line 82"/>
            <p:cNvSpPr>
              <a:spLocks noChangeShapeType="1"/>
            </p:cNvSpPr>
            <p:nvPr/>
          </p:nvSpPr>
          <p:spPr bwMode="auto">
            <a:xfrm>
              <a:off x="4657" y="1913"/>
              <a:ext cx="0" cy="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Line 83"/>
            <p:cNvSpPr>
              <a:spLocks noChangeShapeType="1"/>
            </p:cNvSpPr>
            <p:nvPr/>
          </p:nvSpPr>
          <p:spPr bwMode="auto">
            <a:xfrm flipV="1">
              <a:off x="4657" y="1698"/>
              <a:ext cx="139" cy="29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" name="Freeform 85"/>
          <p:cNvSpPr>
            <a:spLocks noEditPoints="1"/>
          </p:cNvSpPr>
          <p:nvPr/>
        </p:nvSpPr>
        <p:spPr bwMode="auto">
          <a:xfrm>
            <a:off x="7062788" y="2168526"/>
            <a:ext cx="608013" cy="1079500"/>
          </a:xfrm>
          <a:custGeom>
            <a:avLst/>
            <a:gdLst>
              <a:gd name="T0" fmla="*/ 0 w 383"/>
              <a:gd name="T1" fmla="*/ 0 h 680"/>
              <a:gd name="T2" fmla="*/ 383 w 383"/>
              <a:gd name="T3" fmla="*/ 0 h 680"/>
              <a:gd name="T4" fmla="*/ 383 w 383"/>
              <a:gd name="T5" fmla="*/ 680 h 680"/>
              <a:gd name="T6" fmla="*/ 0 w 383"/>
              <a:gd name="T7" fmla="*/ 680 h 680"/>
              <a:gd name="T8" fmla="*/ 0 w 383"/>
              <a:gd name="T9" fmla="*/ 0 h 680"/>
              <a:gd name="T10" fmla="*/ 5 w 383"/>
              <a:gd name="T11" fmla="*/ 677 h 680"/>
              <a:gd name="T12" fmla="*/ 3 w 383"/>
              <a:gd name="T13" fmla="*/ 674 h 680"/>
              <a:gd name="T14" fmla="*/ 380 w 383"/>
              <a:gd name="T15" fmla="*/ 674 h 680"/>
              <a:gd name="T16" fmla="*/ 377 w 383"/>
              <a:gd name="T17" fmla="*/ 677 h 680"/>
              <a:gd name="T18" fmla="*/ 377 w 383"/>
              <a:gd name="T19" fmla="*/ 3 h 680"/>
              <a:gd name="T20" fmla="*/ 380 w 383"/>
              <a:gd name="T21" fmla="*/ 5 h 680"/>
              <a:gd name="T22" fmla="*/ 3 w 383"/>
              <a:gd name="T23" fmla="*/ 5 h 680"/>
              <a:gd name="T24" fmla="*/ 5 w 383"/>
              <a:gd name="T25" fmla="*/ 3 h 680"/>
              <a:gd name="T26" fmla="*/ 5 w 383"/>
              <a:gd name="T27" fmla="*/ 677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3" h="680">
                <a:moveTo>
                  <a:pt x="0" y="0"/>
                </a:moveTo>
                <a:lnTo>
                  <a:pt x="383" y="0"/>
                </a:lnTo>
                <a:lnTo>
                  <a:pt x="383" y="680"/>
                </a:lnTo>
                <a:lnTo>
                  <a:pt x="0" y="680"/>
                </a:lnTo>
                <a:lnTo>
                  <a:pt x="0" y="0"/>
                </a:lnTo>
                <a:close/>
                <a:moveTo>
                  <a:pt x="5" y="677"/>
                </a:moveTo>
                <a:lnTo>
                  <a:pt x="3" y="674"/>
                </a:lnTo>
                <a:lnTo>
                  <a:pt x="380" y="674"/>
                </a:lnTo>
                <a:lnTo>
                  <a:pt x="377" y="677"/>
                </a:lnTo>
                <a:lnTo>
                  <a:pt x="377" y="3"/>
                </a:lnTo>
                <a:lnTo>
                  <a:pt x="380" y="5"/>
                </a:lnTo>
                <a:lnTo>
                  <a:pt x="3" y="5"/>
                </a:lnTo>
                <a:lnTo>
                  <a:pt x="5" y="3"/>
                </a:lnTo>
                <a:lnTo>
                  <a:pt x="5" y="67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86"/>
          <p:cNvSpPr>
            <a:spLocks noChangeArrowheads="1"/>
          </p:cNvSpPr>
          <p:nvPr/>
        </p:nvSpPr>
        <p:spPr bwMode="auto">
          <a:xfrm>
            <a:off x="7070725" y="3408363"/>
            <a:ext cx="625475" cy="1044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5" name="Group 95"/>
          <p:cNvGrpSpPr>
            <a:grpSpLocks/>
          </p:cNvGrpSpPr>
          <p:nvPr/>
        </p:nvGrpSpPr>
        <p:grpSpPr bwMode="auto">
          <a:xfrm>
            <a:off x="7124700" y="3503613"/>
            <a:ext cx="523875" cy="866775"/>
            <a:chOff x="4488" y="2207"/>
            <a:chExt cx="330" cy="546"/>
          </a:xfrm>
        </p:grpSpPr>
        <p:sp>
          <p:nvSpPr>
            <p:cNvPr id="222" name="Freeform 87"/>
            <p:cNvSpPr>
              <a:spLocks/>
            </p:cNvSpPr>
            <p:nvPr/>
          </p:nvSpPr>
          <p:spPr bwMode="auto">
            <a:xfrm>
              <a:off x="4488" y="2207"/>
              <a:ext cx="330" cy="546"/>
            </a:xfrm>
            <a:custGeom>
              <a:avLst/>
              <a:gdLst>
                <a:gd name="T0" fmla="*/ 0 w 330"/>
                <a:gd name="T1" fmla="*/ 261 h 546"/>
                <a:gd name="T2" fmla="*/ 150 w 330"/>
                <a:gd name="T3" fmla="*/ 0 h 546"/>
                <a:gd name="T4" fmla="*/ 150 w 330"/>
                <a:gd name="T5" fmla="*/ 89 h 546"/>
                <a:gd name="T6" fmla="*/ 330 w 330"/>
                <a:gd name="T7" fmla="*/ 89 h 546"/>
                <a:gd name="T8" fmla="*/ 330 w 330"/>
                <a:gd name="T9" fmla="*/ 473 h 546"/>
                <a:gd name="T10" fmla="*/ 150 w 330"/>
                <a:gd name="T11" fmla="*/ 473 h 546"/>
                <a:gd name="T12" fmla="*/ 150 w 330"/>
                <a:gd name="T13" fmla="*/ 546 h 546"/>
                <a:gd name="T14" fmla="*/ 150 w 330"/>
                <a:gd name="T15" fmla="*/ 546 h 546"/>
                <a:gd name="T16" fmla="*/ 0 w 330"/>
                <a:gd name="T17" fmla="*/ 261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546">
                  <a:moveTo>
                    <a:pt x="0" y="261"/>
                  </a:moveTo>
                  <a:lnTo>
                    <a:pt x="150" y="0"/>
                  </a:lnTo>
                  <a:lnTo>
                    <a:pt x="150" y="89"/>
                  </a:lnTo>
                  <a:lnTo>
                    <a:pt x="330" y="89"/>
                  </a:lnTo>
                  <a:lnTo>
                    <a:pt x="330" y="473"/>
                  </a:lnTo>
                  <a:lnTo>
                    <a:pt x="150" y="473"/>
                  </a:lnTo>
                  <a:lnTo>
                    <a:pt x="150" y="546"/>
                  </a:lnTo>
                  <a:lnTo>
                    <a:pt x="150" y="546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Line 88"/>
            <p:cNvSpPr>
              <a:spLocks noChangeShapeType="1"/>
            </p:cNvSpPr>
            <p:nvPr/>
          </p:nvSpPr>
          <p:spPr bwMode="auto">
            <a:xfrm flipV="1">
              <a:off x="4488" y="2207"/>
              <a:ext cx="150" cy="2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Line 89"/>
            <p:cNvSpPr>
              <a:spLocks noChangeShapeType="1"/>
            </p:cNvSpPr>
            <p:nvPr/>
          </p:nvSpPr>
          <p:spPr bwMode="auto">
            <a:xfrm>
              <a:off x="4638" y="2207"/>
              <a:ext cx="0" cy="8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Line 90"/>
            <p:cNvSpPr>
              <a:spLocks noChangeShapeType="1"/>
            </p:cNvSpPr>
            <p:nvPr/>
          </p:nvSpPr>
          <p:spPr bwMode="auto">
            <a:xfrm>
              <a:off x="4638" y="2296"/>
              <a:ext cx="180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Line 91"/>
            <p:cNvSpPr>
              <a:spLocks noChangeShapeType="1"/>
            </p:cNvSpPr>
            <p:nvPr/>
          </p:nvSpPr>
          <p:spPr bwMode="auto">
            <a:xfrm>
              <a:off x="4818" y="2296"/>
              <a:ext cx="0" cy="38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Line 92"/>
            <p:cNvSpPr>
              <a:spLocks noChangeShapeType="1"/>
            </p:cNvSpPr>
            <p:nvPr/>
          </p:nvSpPr>
          <p:spPr bwMode="auto">
            <a:xfrm flipH="1">
              <a:off x="4638" y="2680"/>
              <a:ext cx="180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Line 93"/>
            <p:cNvSpPr>
              <a:spLocks noChangeShapeType="1"/>
            </p:cNvSpPr>
            <p:nvPr/>
          </p:nvSpPr>
          <p:spPr bwMode="auto">
            <a:xfrm>
              <a:off x="4638" y="2680"/>
              <a:ext cx="0" cy="7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Line 94"/>
            <p:cNvSpPr>
              <a:spLocks noChangeShapeType="1"/>
            </p:cNvSpPr>
            <p:nvPr/>
          </p:nvSpPr>
          <p:spPr bwMode="auto">
            <a:xfrm flipH="1" flipV="1">
              <a:off x="4488" y="2468"/>
              <a:ext cx="150" cy="28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" name="Freeform 96"/>
          <p:cNvSpPr>
            <a:spLocks noEditPoints="1"/>
          </p:cNvSpPr>
          <p:nvPr/>
        </p:nvSpPr>
        <p:spPr bwMode="auto">
          <a:xfrm>
            <a:off x="7062788" y="3398838"/>
            <a:ext cx="641350" cy="1062038"/>
          </a:xfrm>
          <a:custGeom>
            <a:avLst/>
            <a:gdLst>
              <a:gd name="T0" fmla="*/ 0 w 404"/>
              <a:gd name="T1" fmla="*/ 0 h 669"/>
              <a:gd name="T2" fmla="*/ 404 w 404"/>
              <a:gd name="T3" fmla="*/ 0 h 669"/>
              <a:gd name="T4" fmla="*/ 404 w 404"/>
              <a:gd name="T5" fmla="*/ 669 h 669"/>
              <a:gd name="T6" fmla="*/ 0 w 404"/>
              <a:gd name="T7" fmla="*/ 669 h 669"/>
              <a:gd name="T8" fmla="*/ 0 w 404"/>
              <a:gd name="T9" fmla="*/ 0 h 669"/>
              <a:gd name="T10" fmla="*/ 5 w 404"/>
              <a:gd name="T11" fmla="*/ 667 h 669"/>
              <a:gd name="T12" fmla="*/ 3 w 404"/>
              <a:gd name="T13" fmla="*/ 664 h 669"/>
              <a:gd name="T14" fmla="*/ 401 w 404"/>
              <a:gd name="T15" fmla="*/ 664 h 669"/>
              <a:gd name="T16" fmla="*/ 399 w 404"/>
              <a:gd name="T17" fmla="*/ 667 h 669"/>
              <a:gd name="T18" fmla="*/ 399 w 404"/>
              <a:gd name="T19" fmla="*/ 3 h 669"/>
              <a:gd name="T20" fmla="*/ 401 w 404"/>
              <a:gd name="T21" fmla="*/ 6 h 669"/>
              <a:gd name="T22" fmla="*/ 3 w 404"/>
              <a:gd name="T23" fmla="*/ 6 h 669"/>
              <a:gd name="T24" fmla="*/ 5 w 404"/>
              <a:gd name="T25" fmla="*/ 3 h 669"/>
              <a:gd name="T26" fmla="*/ 5 w 404"/>
              <a:gd name="T27" fmla="*/ 667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4" h="669">
                <a:moveTo>
                  <a:pt x="0" y="0"/>
                </a:moveTo>
                <a:lnTo>
                  <a:pt x="404" y="0"/>
                </a:lnTo>
                <a:lnTo>
                  <a:pt x="404" y="669"/>
                </a:lnTo>
                <a:lnTo>
                  <a:pt x="0" y="669"/>
                </a:lnTo>
                <a:lnTo>
                  <a:pt x="0" y="0"/>
                </a:lnTo>
                <a:close/>
                <a:moveTo>
                  <a:pt x="5" y="667"/>
                </a:moveTo>
                <a:lnTo>
                  <a:pt x="3" y="664"/>
                </a:lnTo>
                <a:lnTo>
                  <a:pt x="401" y="664"/>
                </a:lnTo>
                <a:lnTo>
                  <a:pt x="399" y="667"/>
                </a:lnTo>
                <a:lnTo>
                  <a:pt x="399" y="3"/>
                </a:lnTo>
                <a:lnTo>
                  <a:pt x="401" y="6"/>
                </a:lnTo>
                <a:lnTo>
                  <a:pt x="3" y="6"/>
                </a:lnTo>
                <a:lnTo>
                  <a:pt x="5" y="3"/>
                </a:lnTo>
                <a:lnTo>
                  <a:pt x="5" y="66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97"/>
          <p:cNvSpPr>
            <a:spLocks noChangeArrowheads="1"/>
          </p:cNvSpPr>
          <p:nvPr/>
        </p:nvSpPr>
        <p:spPr bwMode="auto">
          <a:xfrm>
            <a:off x="3460750" y="3416301"/>
            <a:ext cx="750888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8" name="Group 106"/>
          <p:cNvGrpSpPr>
            <a:grpSpLocks/>
          </p:cNvGrpSpPr>
          <p:nvPr/>
        </p:nvGrpSpPr>
        <p:grpSpPr bwMode="auto">
          <a:xfrm>
            <a:off x="3524250" y="3511551"/>
            <a:ext cx="631825" cy="876300"/>
            <a:chOff x="2220" y="2212"/>
            <a:chExt cx="398" cy="552"/>
          </a:xfrm>
        </p:grpSpPr>
        <p:sp>
          <p:nvSpPr>
            <p:cNvPr id="214" name="Freeform 98"/>
            <p:cNvSpPr>
              <a:spLocks/>
            </p:cNvSpPr>
            <p:nvPr/>
          </p:nvSpPr>
          <p:spPr bwMode="auto">
            <a:xfrm>
              <a:off x="2220" y="2212"/>
              <a:ext cx="398" cy="552"/>
            </a:xfrm>
            <a:custGeom>
              <a:avLst/>
              <a:gdLst>
                <a:gd name="T0" fmla="*/ 0 w 398"/>
                <a:gd name="T1" fmla="*/ 264 h 552"/>
                <a:gd name="T2" fmla="*/ 181 w 398"/>
                <a:gd name="T3" fmla="*/ 0 h 552"/>
                <a:gd name="T4" fmla="*/ 181 w 398"/>
                <a:gd name="T5" fmla="*/ 91 h 552"/>
                <a:gd name="T6" fmla="*/ 398 w 398"/>
                <a:gd name="T7" fmla="*/ 91 h 552"/>
                <a:gd name="T8" fmla="*/ 398 w 398"/>
                <a:gd name="T9" fmla="*/ 477 h 552"/>
                <a:gd name="T10" fmla="*/ 181 w 398"/>
                <a:gd name="T11" fmla="*/ 477 h 552"/>
                <a:gd name="T12" fmla="*/ 181 w 398"/>
                <a:gd name="T13" fmla="*/ 552 h 552"/>
                <a:gd name="T14" fmla="*/ 181 w 398"/>
                <a:gd name="T15" fmla="*/ 552 h 552"/>
                <a:gd name="T16" fmla="*/ 0 w 398"/>
                <a:gd name="T17" fmla="*/ 26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8" h="552">
                  <a:moveTo>
                    <a:pt x="0" y="264"/>
                  </a:moveTo>
                  <a:lnTo>
                    <a:pt x="181" y="0"/>
                  </a:lnTo>
                  <a:lnTo>
                    <a:pt x="181" y="91"/>
                  </a:lnTo>
                  <a:lnTo>
                    <a:pt x="398" y="91"/>
                  </a:lnTo>
                  <a:lnTo>
                    <a:pt x="398" y="477"/>
                  </a:lnTo>
                  <a:lnTo>
                    <a:pt x="181" y="477"/>
                  </a:lnTo>
                  <a:lnTo>
                    <a:pt x="181" y="552"/>
                  </a:lnTo>
                  <a:lnTo>
                    <a:pt x="181" y="552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Line 99"/>
            <p:cNvSpPr>
              <a:spLocks noChangeShapeType="1"/>
            </p:cNvSpPr>
            <p:nvPr/>
          </p:nvSpPr>
          <p:spPr bwMode="auto">
            <a:xfrm flipV="1">
              <a:off x="2220" y="2212"/>
              <a:ext cx="181" cy="26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Line 100"/>
            <p:cNvSpPr>
              <a:spLocks noChangeShapeType="1"/>
            </p:cNvSpPr>
            <p:nvPr/>
          </p:nvSpPr>
          <p:spPr bwMode="auto">
            <a:xfrm>
              <a:off x="2401" y="2212"/>
              <a:ext cx="0" cy="9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Line 101"/>
            <p:cNvSpPr>
              <a:spLocks noChangeShapeType="1"/>
            </p:cNvSpPr>
            <p:nvPr/>
          </p:nvSpPr>
          <p:spPr bwMode="auto">
            <a:xfrm>
              <a:off x="2401" y="2303"/>
              <a:ext cx="21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Line 102"/>
            <p:cNvSpPr>
              <a:spLocks noChangeShapeType="1"/>
            </p:cNvSpPr>
            <p:nvPr/>
          </p:nvSpPr>
          <p:spPr bwMode="auto">
            <a:xfrm>
              <a:off x="2618" y="2303"/>
              <a:ext cx="0" cy="38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Line 103"/>
            <p:cNvSpPr>
              <a:spLocks noChangeShapeType="1"/>
            </p:cNvSpPr>
            <p:nvPr/>
          </p:nvSpPr>
          <p:spPr bwMode="auto">
            <a:xfrm flipH="1">
              <a:off x="2401" y="2689"/>
              <a:ext cx="21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Line 104"/>
            <p:cNvSpPr>
              <a:spLocks noChangeShapeType="1"/>
            </p:cNvSpPr>
            <p:nvPr/>
          </p:nvSpPr>
          <p:spPr bwMode="auto">
            <a:xfrm>
              <a:off x="2401" y="2689"/>
              <a:ext cx="0" cy="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Line 105"/>
            <p:cNvSpPr>
              <a:spLocks noChangeShapeType="1"/>
            </p:cNvSpPr>
            <p:nvPr/>
          </p:nvSpPr>
          <p:spPr bwMode="auto">
            <a:xfrm flipH="1" flipV="1">
              <a:off x="2220" y="2476"/>
              <a:ext cx="181" cy="288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Freeform 107"/>
          <p:cNvSpPr>
            <a:spLocks noEditPoints="1"/>
          </p:cNvSpPr>
          <p:nvPr/>
        </p:nvSpPr>
        <p:spPr bwMode="auto">
          <a:xfrm>
            <a:off x="3452813" y="3408363"/>
            <a:ext cx="766763" cy="1069975"/>
          </a:xfrm>
          <a:custGeom>
            <a:avLst/>
            <a:gdLst>
              <a:gd name="T0" fmla="*/ 0 w 483"/>
              <a:gd name="T1" fmla="*/ 0 h 674"/>
              <a:gd name="T2" fmla="*/ 483 w 483"/>
              <a:gd name="T3" fmla="*/ 0 h 674"/>
              <a:gd name="T4" fmla="*/ 483 w 483"/>
              <a:gd name="T5" fmla="*/ 674 h 674"/>
              <a:gd name="T6" fmla="*/ 0 w 483"/>
              <a:gd name="T7" fmla="*/ 674 h 674"/>
              <a:gd name="T8" fmla="*/ 0 w 483"/>
              <a:gd name="T9" fmla="*/ 0 h 674"/>
              <a:gd name="T10" fmla="*/ 5 w 483"/>
              <a:gd name="T11" fmla="*/ 671 h 674"/>
              <a:gd name="T12" fmla="*/ 3 w 483"/>
              <a:gd name="T13" fmla="*/ 669 h 674"/>
              <a:gd name="T14" fmla="*/ 481 w 483"/>
              <a:gd name="T15" fmla="*/ 669 h 674"/>
              <a:gd name="T16" fmla="*/ 478 w 483"/>
              <a:gd name="T17" fmla="*/ 671 h 674"/>
              <a:gd name="T18" fmla="*/ 478 w 483"/>
              <a:gd name="T19" fmla="*/ 2 h 674"/>
              <a:gd name="T20" fmla="*/ 481 w 483"/>
              <a:gd name="T21" fmla="*/ 5 h 674"/>
              <a:gd name="T22" fmla="*/ 3 w 483"/>
              <a:gd name="T23" fmla="*/ 5 h 674"/>
              <a:gd name="T24" fmla="*/ 5 w 483"/>
              <a:gd name="T25" fmla="*/ 2 h 674"/>
              <a:gd name="T26" fmla="*/ 5 w 483"/>
              <a:gd name="T27" fmla="*/ 671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3" h="674">
                <a:moveTo>
                  <a:pt x="0" y="0"/>
                </a:moveTo>
                <a:lnTo>
                  <a:pt x="483" y="0"/>
                </a:lnTo>
                <a:lnTo>
                  <a:pt x="483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1"/>
                </a:moveTo>
                <a:lnTo>
                  <a:pt x="3" y="669"/>
                </a:lnTo>
                <a:lnTo>
                  <a:pt x="481" y="669"/>
                </a:lnTo>
                <a:lnTo>
                  <a:pt x="478" y="671"/>
                </a:lnTo>
                <a:lnTo>
                  <a:pt x="478" y="2"/>
                </a:lnTo>
                <a:lnTo>
                  <a:pt x="481" y="5"/>
                </a:lnTo>
                <a:lnTo>
                  <a:pt x="3" y="5"/>
                </a:lnTo>
                <a:lnTo>
                  <a:pt x="5" y="2"/>
                </a:lnTo>
                <a:lnTo>
                  <a:pt x="5" y="67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108"/>
          <p:cNvSpPr>
            <a:spLocks noChangeArrowheads="1"/>
          </p:cNvSpPr>
          <p:nvPr/>
        </p:nvSpPr>
        <p:spPr bwMode="auto">
          <a:xfrm>
            <a:off x="255588" y="2176463"/>
            <a:ext cx="590550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1" name="Group 117"/>
          <p:cNvGrpSpPr>
            <a:grpSpLocks/>
          </p:cNvGrpSpPr>
          <p:nvPr/>
        </p:nvGrpSpPr>
        <p:grpSpPr bwMode="auto">
          <a:xfrm>
            <a:off x="311150" y="2273301"/>
            <a:ext cx="487363" cy="874713"/>
            <a:chOff x="196" y="1432"/>
            <a:chExt cx="307" cy="551"/>
          </a:xfrm>
        </p:grpSpPr>
        <p:sp>
          <p:nvSpPr>
            <p:cNvPr id="206" name="Freeform 109"/>
            <p:cNvSpPr>
              <a:spLocks/>
            </p:cNvSpPr>
            <p:nvPr/>
          </p:nvSpPr>
          <p:spPr bwMode="auto">
            <a:xfrm>
              <a:off x="196" y="1432"/>
              <a:ext cx="307" cy="551"/>
            </a:xfrm>
            <a:custGeom>
              <a:avLst/>
              <a:gdLst>
                <a:gd name="T0" fmla="*/ 307 w 307"/>
                <a:gd name="T1" fmla="*/ 263 h 551"/>
                <a:gd name="T2" fmla="*/ 167 w 307"/>
                <a:gd name="T3" fmla="*/ 0 h 551"/>
                <a:gd name="T4" fmla="*/ 167 w 307"/>
                <a:gd name="T5" fmla="*/ 90 h 551"/>
                <a:gd name="T6" fmla="*/ 0 w 307"/>
                <a:gd name="T7" fmla="*/ 90 h 551"/>
                <a:gd name="T8" fmla="*/ 0 w 307"/>
                <a:gd name="T9" fmla="*/ 477 h 551"/>
                <a:gd name="T10" fmla="*/ 167 w 307"/>
                <a:gd name="T11" fmla="*/ 477 h 551"/>
                <a:gd name="T12" fmla="*/ 167 w 307"/>
                <a:gd name="T13" fmla="*/ 551 h 551"/>
                <a:gd name="T14" fmla="*/ 167 w 307"/>
                <a:gd name="T15" fmla="*/ 551 h 551"/>
                <a:gd name="T16" fmla="*/ 307 w 307"/>
                <a:gd name="T17" fmla="*/ 263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551">
                  <a:moveTo>
                    <a:pt x="307" y="263"/>
                  </a:moveTo>
                  <a:lnTo>
                    <a:pt x="167" y="0"/>
                  </a:lnTo>
                  <a:lnTo>
                    <a:pt x="167" y="90"/>
                  </a:lnTo>
                  <a:lnTo>
                    <a:pt x="0" y="90"/>
                  </a:lnTo>
                  <a:lnTo>
                    <a:pt x="0" y="477"/>
                  </a:lnTo>
                  <a:lnTo>
                    <a:pt x="167" y="477"/>
                  </a:lnTo>
                  <a:lnTo>
                    <a:pt x="167" y="551"/>
                  </a:lnTo>
                  <a:lnTo>
                    <a:pt x="167" y="551"/>
                  </a:lnTo>
                  <a:lnTo>
                    <a:pt x="307" y="263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Line 110"/>
            <p:cNvSpPr>
              <a:spLocks noChangeShapeType="1"/>
            </p:cNvSpPr>
            <p:nvPr/>
          </p:nvSpPr>
          <p:spPr bwMode="auto">
            <a:xfrm flipH="1" flipV="1">
              <a:off x="363" y="1432"/>
              <a:ext cx="140" cy="26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Line 111"/>
            <p:cNvSpPr>
              <a:spLocks noChangeShapeType="1"/>
            </p:cNvSpPr>
            <p:nvPr/>
          </p:nvSpPr>
          <p:spPr bwMode="auto">
            <a:xfrm>
              <a:off x="363" y="1432"/>
              <a:ext cx="0" cy="9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Line 112"/>
            <p:cNvSpPr>
              <a:spLocks noChangeShapeType="1"/>
            </p:cNvSpPr>
            <p:nvPr/>
          </p:nvSpPr>
          <p:spPr bwMode="auto">
            <a:xfrm flipH="1">
              <a:off x="196" y="1522"/>
              <a:ext cx="167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Line 113"/>
            <p:cNvSpPr>
              <a:spLocks noChangeShapeType="1"/>
            </p:cNvSpPr>
            <p:nvPr/>
          </p:nvSpPr>
          <p:spPr bwMode="auto">
            <a:xfrm>
              <a:off x="196" y="1522"/>
              <a:ext cx="0" cy="387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Line 114"/>
            <p:cNvSpPr>
              <a:spLocks noChangeShapeType="1"/>
            </p:cNvSpPr>
            <p:nvPr/>
          </p:nvSpPr>
          <p:spPr bwMode="auto">
            <a:xfrm>
              <a:off x="196" y="1909"/>
              <a:ext cx="167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Line 115"/>
            <p:cNvSpPr>
              <a:spLocks noChangeShapeType="1"/>
            </p:cNvSpPr>
            <p:nvPr/>
          </p:nvSpPr>
          <p:spPr bwMode="auto">
            <a:xfrm>
              <a:off x="363" y="1909"/>
              <a:ext cx="0" cy="74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Line 116"/>
            <p:cNvSpPr>
              <a:spLocks noChangeShapeType="1"/>
            </p:cNvSpPr>
            <p:nvPr/>
          </p:nvSpPr>
          <p:spPr bwMode="auto">
            <a:xfrm flipV="1">
              <a:off x="363" y="1695"/>
              <a:ext cx="140" cy="288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Freeform 118"/>
          <p:cNvSpPr>
            <a:spLocks noEditPoints="1"/>
          </p:cNvSpPr>
          <p:nvPr/>
        </p:nvSpPr>
        <p:spPr bwMode="auto">
          <a:xfrm>
            <a:off x="247650" y="2168526"/>
            <a:ext cx="606425" cy="1069975"/>
          </a:xfrm>
          <a:custGeom>
            <a:avLst/>
            <a:gdLst>
              <a:gd name="T0" fmla="*/ 0 w 382"/>
              <a:gd name="T1" fmla="*/ 0 h 674"/>
              <a:gd name="T2" fmla="*/ 382 w 382"/>
              <a:gd name="T3" fmla="*/ 0 h 674"/>
              <a:gd name="T4" fmla="*/ 382 w 382"/>
              <a:gd name="T5" fmla="*/ 674 h 674"/>
              <a:gd name="T6" fmla="*/ 0 w 382"/>
              <a:gd name="T7" fmla="*/ 674 h 674"/>
              <a:gd name="T8" fmla="*/ 0 w 382"/>
              <a:gd name="T9" fmla="*/ 0 h 674"/>
              <a:gd name="T10" fmla="*/ 5 w 382"/>
              <a:gd name="T11" fmla="*/ 672 h 674"/>
              <a:gd name="T12" fmla="*/ 2 w 382"/>
              <a:gd name="T13" fmla="*/ 669 h 674"/>
              <a:gd name="T14" fmla="*/ 380 w 382"/>
              <a:gd name="T15" fmla="*/ 669 h 674"/>
              <a:gd name="T16" fmla="*/ 377 w 382"/>
              <a:gd name="T17" fmla="*/ 672 h 674"/>
              <a:gd name="T18" fmla="*/ 377 w 382"/>
              <a:gd name="T19" fmla="*/ 3 h 674"/>
              <a:gd name="T20" fmla="*/ 380 w 382"/>
              <a:gd name="T21" fmla="*/ 5 h 674"/>
              <a:gd name="T22" fmla="*/ 2 w 382"/>
              <a:gd name="T23" fmla="*/ 5 h 674"/>
              <a:gd name="T24" fmla="*/ 5 w 382"/>
              <a:gd name="T25" fmla="*/ 3 h 674"/>
              <a:gd name="T26" fmla="*/ 5 w 382"/>
              <a:gd name="T27" fmla="*/ 672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74">
                <a:moveTo>
                  <a:pt x="0" y="0"/>
                </a:moveTo>
                <a:lnTo>
                  <a:pt x="382" y="0"/>
                </a:lnTo>
                <a:lnTo>
                  <a:pt x="382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2"/>
                </a:moveTo>
                <a:lnTo>
                  <a:pt x="2" y="669"/>
                </a:lnTo>
                <a:lnTo>
                  <a:pt x="380" y="669"/>
                </a:lnTo>
                <a:lnTo>
                  <a:pt x="377" y="672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7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119"/>
          <p:cNvSpPr>
            <a:spLocks noChangeArrowheads="1"/>
          </p:cNvSpPr>
          <p:nvPr/>
        </p:nvSpPr>
        <p:spPr bwMode="auto">
          <a:xfrm>
            <a:off x="2339975" y="2201863"/>
            <a:ext cx="471488" cy="23193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4" name="Group 131"/>
          <p:cNvGrpSpPr>
            <a:grpSpLocks/>
          </p:cNvGrpSpPr>
          <p:nvPr/>
        </p:nvGrpSpPr>
        <p:grpSpPr bwMode="auto">
          <a:xfrm>
            <a:off x="2378075" y="2282826"/>
            <a:ext cx="395288" cy="2170113"/>
            <a:chOff x="1498" y="1438"/>
            <a:chExt cx="249" cy="1367"/>
          </a:xfrm>
        </p:grpSpPr>
        <p:sp>
          <p:nvSpPr>
            <p:cNvPr id="195" name="Line 120"/>
            <p:cNvSpPr>
              <a:spLocks noChangeShapeType="1"/>
            </p:cNvSpPr>
            <p:nvPr/>
          </p:nvSpPr>
          <p:spPr bwMode="auto">
            <a:xfrm>
              <a:off x="1498" y="2054"/>
              <a:ext cx="249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121"/>
            <p:cNvSpPr>
              <a:spLocks noChangeArrowheads="1"/>
            </p:cNvSpPr>
            <p:nvPr/>
          </p:nvSpPr>
          <p:spPr bwMode="auto">
            <a:xfrm>
              <a:off x="1560" y="1438"/>
              <a:ext cx="118" cy="1367"/>
            </a:xfrm>
            <a:prstGeom prst="rect">
              <a:avLst/>
            </a:prstGeom>
            <a:solidFill>
              <a:srgbClr val="008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122"/>
            <p:cNvSpPr>
              <a:spLocks noChangeArrowheads="1"/>
            </p:cNvSpPr>
            <p:nvPr/>
          </p:nvSpPr>
          <p:spPr bwMode="auto">
            <a:xfrm>
              <a:off x="1560" y="1438"/>
              <a:ext cx="118" cy="1367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Line 123"/>
            <p:cNvSpPr>
              <a:spLocks noChangeShapeType="1"/>
            </p:cNvSpPr>
            <p:nvPr/>
          </p:nvSpPr>
          <p:spPr bwMode="auto">
            <a:xfrm>
              <a:off x="1560" y="1486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Line 124"/>
            <p:cNvSpPr>
              <a:spLocks noChangeShapeType="1"/>
            </p:cNvSpPr>
            <p:nvPr/>
          </p:nvSpPr>
          <p:spPr bwMode="auto">
            <a:xfrm>
              <a:off x="1560" y="1918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Line 125"/>
            <p:cNvSpPr>
              <a:spLocks noChangeShapeType="1"/>
            </p:cNvSpPr>
            <p:nvPr/>
          </p:nvSpPr>
          <p:spPr bwMode="auto">
            <a:xfrm>
              <a:off x="1560" y="2262"/>
              <a:ext cx="112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126"/>
            <p:cNvSpPr>
              <a:spLocks noChangeShapeType="1"/>
            </p:cNvSpPr>
            <p:nvPr/>
          </p:nvSpPr>
          <p:spPr bwMode="auto">
            <a:xfrm>
              <a:off x="1560" y="2638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127"/>
            <p:cNvSpPr>
              <a:spLocks noChangeShapeType="1"/>
            </p:cNvSpPr>
            <p:nvPr/>
          </p:nvSpPr>
          <p:spPr bwMode="auto">
            <a:xfrm>
              <a:off x="1560" y="1670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Line 128"/>
            <p:cNvSpPr>
              <a:spLocks noChangeShapeType="1"/>
            </p:cNvSpPr>
            <p:nvPr/>
          </p:nvSpPr>
          <p:spPr bwMode="auto">
            <a:xfrm flipV="1">
              <a:off x="1616" y="1798"/>
              <a:ext cx="0" cy="5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29"/>
            <p:cNvSpPr>
              <a:spLocks/>
            </p:cNvSpPr>
            <p:nvPr/>
          </p:nvSpPr>
          <p:spPr bwMode="auto">
            <a:xfrm>
              <a:off x="1610" y="2318"/>
              <a:ext cx="19" cy="80"/>
            </a:xfrm>
            <a:custGeom>
              <a:avLst/>
              <a:gdLst>
                <a:gd name="T0" fmla="*/ 9 w 19"/>
                <a:gd name="T1" fmla="*/ 80 h 80"/>
                <a:gd name="T2" fmla="*/ 19 w 19"/>
                <a:gd name="T3" fmla="*/ 0 h 80"/>
                <a:gd name="T4" fmla="*/ 9 w 19"/>
                <a:gd name="T5" fmla="*/ 0 h 80"/>
                <a:gd name="T6" fmla="*/ 0 w 19"/>
                <a:gd name="T7" fmla="*/ 0 h 80"/>
                <a:gd name="T8" fmla="*/ 9 w 19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0">
                  <a:moveTo>
                    <a:pt x="9" y="80"/>
                  </a:moveTo>
                  <a:lnTo>
                    <a:pt x="19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30"/>
            <p:cNvSpPr>
              <a:spLocks/>
            </p:cNvSpPr>
            <p:nvPr/>
          </p:nvSpPr>
          <p:spPr bwMode="auto">
            <a:xfrm>
              <a:off x="1610" y="2318"/>
              <a:ext cx="19" cy="80"/>
            </a:xfrm>
            <a:custGeom>
              <a:avLst/>
              <a:gdLst>
                <a:gd name="T0" fmla="*/ 9 w 19"/>
                <a:gd name="T1" fmla="*/ 80 h 80"/>
                <a:gd name="T2" fmla="*/ 19 w 19"/>
                <a:gd name="T3" fmla="*/ 0 h 80"/>
                <a:gd name="T4" fmla="*/ 9 w 19"/>
                <a:gd name="T5" fmla="*/ 0 h 80"/>
                <a:gd name="T6" fmla="*/ 0 w 19"/>
                <a:gd name="T7" fmla="*/ 0 h 80"/>
                <a:gd name="T8" fmla="*/ 9 w 19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0">
                  <a:moveTo>
                    <a:pt x="9" y="80"/>
                  </a:moveTo>
                  <a:lnTo>
                    <a:pt x="19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5" name="Freeform 132"/>
          <p:cNvSpPr>
            <a:spLocks noEditPoints="1"/>
          </p:cNvSpPr>
          <p:nvPr/>
        </p:nvSpPr>
        <p:spPr bwMode="auto">
          <a:xfrm>
            <a:off x="2330450" y="2193926"/>
            <a:ext cx="488950" cy="2335213"/>
          </a:xfrm>
          <a:custGeom>
            <a:avLst/>
            <a:gdLst>
              <a:gd name="T0" fmla="*/ 0 w 308"/>
              <a:gd name="T1" fmla="*/ 0 h 1471"/>
              <a:gd name="T2" fmla="*/ 308 w 308"/>
              <a:gd name="T3" fmla="*/ 0 h 1471"/>
              <a:gd name="T4" fmla="*/ 308 w 308"/>
              <a:gd name="T5" fmla="*/ 1471 h 1471"/>
              <a:gd name="T6" fmla="*/ 0 w 308"/>
              <a:gd name="T7" fmla="*/ 1471 h 1471"/>
              <a:gd name="T8" fmla="*/ 0 w 308"/>
              <a:gd name="T9" fmla="*/ 0 h 1471"/>
              <a:gd name="T10" fmla="*/ 6 w 308"/>
              <a:gd name="T11" fmla="*/ 1468 h 1471"/>
              <a:gd name="T12" fmla="*/ 3 w 308"/>
              <a:gd name="T13" fmla="*/ 1466 h 1471"/>
              <a:gd name="T14" fmla="*/ 306 w 308"/>
              <a:gd name="T15" fmla="*/ 1466 h 1471"/>
              <a:gd name="T16" fmla="*/ 303 w 308"/>
              <a:gd name="T17" fmla="*/ 1468 h 1471"/>
              <a:gd name="T18" fmla="*/ 303 w 308"/>
              <a:gd name="T19" fmla="*/ 3 h 1471"/>
              <a:gd name="T20" fmla="*/ 306 w 308"/>
              <a:gd name="T21" fmla="*/ 5 h 1471"/>
              <a:gd name="T22" fmla="*/ 3 w 308"/>
              <a:gd name="T23" fmla="*/ 5 h 1471"/>
              <a:gd name="T24" fmla="*/ 6 w 308"/>
              <a:gd name="T25" fmla="*/ 3 h 1471"/>
              <a:gd name="T26" fmla="*/ 6 w 308"/>
              <a:gd name="T27" fmla="*/ 1468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71">
                <a:moveTo>
                  <a:pt x="0" y="0"/>
                </a:moveTo>
                <a:lnTo>
                  <a:pt x="308" y="0"/>
                </a:lnTo>
                <a:lnTo>
                  <a:pt x="308" y="1471"/>
                </a:lnTo>
                <a:lnTo>
                  <a:pt x="0" y="1471"/>
                </a:lnTo>
                <a:lnTo>
                  <a:pt x="0" y="0"/>
                </a:lnTo>
                <a:close/>
                <a:moveTo>
                  <a:pt x="6" y="1468"/>
                </a:moveTo>
                <a:lnTo>
                  <a:pt x="3" y="1466"/>
                </a:lnTo>
                <a:lnTo>
                  <a:pt x="306" y="1466"/>
                </a:lnTo>
                <a:lnTo>
                  <a:pt x="303" y="1468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6" y="3"/>
                </a:lnTo>
                <a:lnTo>
                  <a:pt x="6" y="146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133"/>
          <p:cNvSpPr>
            <a:spLocks noChangeArrowheads="1"/>
          </p:cNvSpPr>
          <p:nvPr/>
        </p:nvSpPr>
        <p:spPr bwMode="auto">
          <a:xfrm>
            <a:off x="6446838" y="2227263"/>
            <a:ext cx="473075" cy="22939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7" name="Group 145"/>
          <p:cNvGrpSpPr>
            <a:grpSpLocks/>
          </p:cNvGrpSpPr>
          <p:nvPr/>
        </p:nvGrpSpPr>
        <p:grpSpPr bwMode="auto">
          <a:xfrm>
            <a:off x="6486525" y="2306638"/>
            <a:ext cx="395288" cy="2147888"/>
            <a:chOff x="4086" y="1453"/>
            <a:chExt cx="249" cy="1353"/>
          </a:xfrm>
        </p:grpSpPr>
        <p:sp>
          <p:nvSpPr>
            <p:cNvPr id="184" name="Line 134"/>
            <p:cNvSpPr>
              <a:spLocks noChangeShapeType="1"/>
            </p:cNvSpPr>
            <p:nvPr/>
          </p:nvSpPr>
          <p:spPr bwMode="auto">
            <a:xfrm>
              <a:off x="4086" y="2062"/>
              <a:ext cx="249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135"/>
            <p:cNvSpPr>
              <a:spLocks noChangeArrowheads="1"/>
            </p:cNvSpPr>
            <p:nvPr/>
          </p:nvSpPr>
          <p:spPr bwMode="auto">
            <a:xfrm>
              <a:off x="4148" y="1453"/>
              <a:ext cx="118" cy="1353"/>
            </a:xfrm>
            <a:prstGeom prst="rect">
              <a:avLst/>
            </a:prstGeom>
            <a:solidFill>
              <a:srgbClr val="009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136"/>
            <p:cNvSpPr>
              <a:spLocks noChangeArrowheads="1"/>
            </p:cNvSpPr>
            <p:nvPr/>
          </p:nvSpPr>
          <p:spPr bwMode="auto">
            <a:xfrm>
              <a:off x="4148" y="1453"/>
              <a:ext cx="118" cy="135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137"/>
            <p:cNvSpPr>
              <a:spLocks noChangeShapeType="1"/>
            </p:cNvSpPr>
            <p:nvPr/>
          </p:nvSpPr>
          <p:spPr bwMode="auto">
            <a:xfrm>
              <a:off x="4148" y="1501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138"/>
            <p:cNvSpPr>
              <a:spLocks noChangeShapeType="1"/>
            </p:cNvSpPr>
            <p:nvPr/>
          </p:nvSpPr>
          <p:spPr bwMode="auto">
            <a:xfrm>
              <a:off x="4148" y="1928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139"/>
            <p:cNvSpPr>
              <a:spLocks noChangeShapeType="1"/>
            </p:cNvSpPr>
            <p:nvPr/>
          </p:nvSpPr>
          <p:spPr bwMode="auto">
            <a:xfrm>
              <a:off x="4148" y="2268"/>
              <a:ext cx="112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140"/>
            <p:cNvSpPr>
              <a:spLocks noChangeShapeType="1"/>
            </p:cNvSpPr>
            <p:nvPr/>
          </p:nvSpPr>
          <p:spPr bwMode="auto">
            <a:xfrm>
              <a:off x="4148" y="2640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141"/>
            <p:cNvSpPr>
              <a:spLocks noChangeShapeType="1"/>
            </p:cNvSpPr>
            <p:nvPr/>
          </p:nvSpPr>
          <p:spPr bwMode="auto">
            <a:xfrm>
              <a:off x="4148" y="1683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142"/>
            <p:cNvSpPr>
              <a:spLocks noChangeShapeType="1"/>
            </p:cNvSpPr>
            <p:nvPr/>
          </p:nvSpPr>
          <p:spPr bwMode="auto">
            <a:xfrm flipV="1">
              <a:off x="4204" y="1809"/>
              <a:ext cx="0" cy="506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43"/>
            <p:cNvSpPr>
              <a:spLocks/>
            </p:cNvSpPr>
            <p:nvPr/>
          </p:nvSpPr>
          <p:spPr bwMode="auto">
            <a:xfrm>
              <a:off x="4198" y="2323"/>
              <a:ext cx="18" cy="80"/>
            </a:xfrm>
            <a:custGeom>
              <a:avLst/>
              <a:gdLst>
                <a:gd name="T0" fmla="*/ 9 w 18"/>
                <a:gd name="T1" fmla="*/ 80 h 80"/>
                <a:gd name="T2" fmla="*/ 18 w 18"/>
                <a:gd name="T3" fmla="*/ 0 h 80"/>
                <a:gd name="T4" fmla="*/ 9 w 18"/>
                <a:gd name="T5" fmla="*/ 0 h 80"/>
                <a:gd name="T6" fmla="*/ 0 w 18"/>
                <a:gd name="T7" fmla="*/ 0 h 80"/>
                <a:gd name="T8" fmla="*/ 9 w 18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0">
                  <a:moveTo>
                    <a:pt x="9" y="80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44"/>
            <p:cNvSpPr>
              <a:spLocks/>
            </p:cNvSpPr>
            <p:nvPr/>
          </p:nvSpPr>
          <p:spPr bwMode="auto">
            <a:xfrm>
              <a:off x="4198" y="2323"/>
              <a:ext cx="18" cy="80"/>
            </a:xfrm>
            <a:custGeom>
              <a:avLst/>
              <a:gdLst>
                <a:gd name="T0" fmla="*/ 9 w 18"/>
                <a:gd name="T1" fmla="*/ 80 h 80"/>
                <a:gd name="T2" fmla="*/ 18 w 18"/>
                <a:gd name="T3" fmla="*/ 0 h 80"/>
                <a:gd name="T4" fmla="*/ 9 w 18"/>
                <a:gd name="T5" fmla="*/ 0 h 80"/>
                <a:gd name="T6" fmla="*/ 0 w 18"/>
                <a:gd name="T7" fmla="*/ 0 h 80"/>
                <a:gd name="T8" fmla="*/ 9 w 18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0">
                  <a:moveTo>
                    <a:pt x="9" y="80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" name="Freeform 146"/>
          <p:cNvSpPr>
            <a:spLocks noEditPoints="1"/>
          </p:cNvSpPr>
          <p:nvPr/>
        </p:nvSpPr>
        <p:spPr bwMode="auto">
          <a:xfrm>
            <a:off x="6438900" y="2219326"/>
            <a:ext cx="488950" cy="2309813"/>
          </a:xfrm>
          <a:custGeom>
            <a:avLst/>
            <a:gdLst>
              <a:gd name="T0" fmla="*/ 0 w 308"/>
              <a:gd name="T1" fmla="*/ 0 h 1455"/>
              <a:gd name="T2" fmla="*/ 308 w 308"/>
              <a:gd name="T3" fmla="*/ 0 h 1455"/>
              <a:gd name="T4" fmla="*/ 308 w 308"/>
              <a:gd name="T5" fmla="*/ 1455 h 1455"/>
              <a:gd name="T6" fmla="*/ 0 w 308"/>
              <a:gd name="T7" fmla="*/ 1455 h 1455"/>
              <a:gd name="T8" fmla="*/ 0 w 308"/>
              <a:gd name="T9" fmla="*/ 0 h 1455"/>
              <a:gd name="T10" fmla="*/ 5 w 308"/>
              <a:gd name="T11" fmla="*/ 1452 h 1455"/>
              <a:gd name="T12" fmla="*/ 3 w 308"/>
              <a:gd name="T13" fmla="*/ 1450 h 1455"/>
              <a:gd name="T14" fmla="*/ 306 w 308"/>
              <a:gd name="T15" fmla="*/ 1450 h 1455"/>
              <a:gd name="T16" fmla="*/ 303 w 308"/>
              <a:gd name="T17" fmla="*/ 1452 h 1455"/>
              <a:gd name="T18" fmla="*/ 303 w 308"/>
              <a:gd name="T19" fmla="*/ 3 h 1455"/>
              <a:gd name="T20" fmla="*/ 306 w 308"/>
              <a:gd name="T21" fmla="*/ 5 h 1455"/>
              <a:gd name="T22" fmla="*/ 3 w 308"/>
              <a:gd name="T23" fmla="*/ 5 h 1455"/>
              <a:gd name="T24" fmla="*/ 5 w 308"/>
              <a:gd name="T25" fmla="*/ 3 h 1455"/>
              <a:gd name="T26" fmla="*/ 5 w 308"/>
              <a:gd name="T27" fmla="*/ 1452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55">
                <a:moveTo>
                  <a:pt x="0" y="0"/>
                </a:moveTo>
                <a:lnTo>
                  <a:pt x="308" y="0"/>
                </a:lnTo>
                <a:lnTo>
                  <a:pt x="308" y="1455"/>
                </a:lnTo>
                <a:lnTo>
                  <a:pt x="0" y="1455"/>
                </a:lnTo>
                <a:lnTo>
                  <a:pt x="0" y="0"/>
                </a:lnTo>
                <a:close/>
                <a:moveTo>
                  <a:pt x="5" y="1452"/>
                </a:moveTo>
                <a:lnTo>
                  <a:pt x="3" y="1450"/>
                </a:lnTo>
                <a:lnTo>
                  <a:pt x="306" y="1450"/>
                </a:lnTo>
                <a:lnTo>
                  <a:pt x="303" y="1452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5" y="3"/>
                </a:lnTo>
                <a:lnTo>
                  <a:pt x="5" y="14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3" name="Group 189"/>
          <p:cNvGrpSpPr>
            <a:grpSpLocks/>
          </p:cNvGrpSpPr>
          <p:nvPr/>
        </p:nvGrpSpPr>
        <p:grpSpPr bwMode="auto">
          <a:xfrm>
            <a:off x="201613" y="3525838"/>
            <a:ext cx="493713" cy="811213"/>
            <a:chOff x="127" y="2221"/>
            <a:chExt cx="311" cy="511"/>
          </a:xfrm>
        </p:grpSpPr>
        <p:sp>
          <p:nvSpPr>
            <p:cNvPr id="146" name="Rectangle 151"/>
            <p:cNvSpPr>
              <a:spLocks noChangeArrowheads="1"/>
            </p:cNvSpPr>
            <p:nvPr/>
          </p:nvSpPr>
          <p:spPr bwMode="auto">
            <a:xfrm>
              <a:off x="197" y="2292"/>
              <a:ext cx="88" cy="350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52"/>
            <p:cNvSpPr>
              <a:spLocks noChangeArrowheads="1"/>
            </p:cNvSpPr>
            <p:nvPr/>
          </p:nvSpPr>
          <p:spPr bwMode="auto">
            <a:xfrm>
              <a:off x="420" y="2221"/>
              <a:ext cx="18" cy="492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53"/>
            <p:cNvSpPr>
              <a:spLocks noChangeArrowheads="1"/>
            </p:cNvSpPr>
            <p:nvPr/>
          </p:nvSpPr>
          <p:spPr bwMode="auto">
            <a:xfrm>
              <a:off x="420" y="2221"/>
              <a:ext cx="18" cy="492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154"/>
            <p:cNvSpPr>
              <a:spLocks noChangeShapeType="1"/>
            </p:cNvSpPr>
            <p:nvPr/>
          </p:nvSpPr>
          <p:spPr bwMode="auto">
            <a:xfrm>
              <a:off x="308" y="2558"/>
              <a:ext cx="112" cy="148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55"/>
            <p:cNvSpPr>
              <a:spLocks noChangeArrowheads="1"/>
            </p:cNvSpPr>
            <p:nvPr/>
          </p:nvSpPr>
          <p:spPr bwMode="auto">
            <a:xfrm>
              <a:off x="155" y="2706"/>
              <a:ext cx="283" cy="26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56"/>
            <p:cNvSpPr>
              <a:spLocks noChangeArrowheads="1"/>
            </p:cNvSpPr>
            <p:nvPr/>
          </p:nvSpPr>
          <p:spPr bwMode="auto">
            <a:xfrm>
              <a:off x="155" y="2706"/>
              <a:ext cx="283" cy="26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57"/>
            <p:cNvSpPr>
              <a:spLocks noChangeShapeType="1"/>
            </p:cNvSpPr>
            <p:nvPr/>
          </p:nvSpPr>
          <p:spPr bwMode="auto">
            <a:xfrm>
              <a:off x="308" y="2363"/>
              <a:ext cx="0" cy="19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8"/>
            <p:cNvSpPr>
              <a:spLocks/>
            </p:cNvSpPr>
            <p:nvPr/>
          </p:nvSpPr>
          <p:spPr bwMode="auto">
            <a:xfrm>
              <a:off x="308" y="2221"/>
              <a:ext cx="112" cy="485"/>
            </a:xfrm>
            <a:custGeom>
              <a:avLst/>
              <a:gdLst>
                <a:gd name="T0" fmla="*/ 0 w 112"/>
                <a:gd name="T1" fmla="*/ 142 h 485"/>
                <a:gd name="T2" fmla="*/ 112 w 112"/>
                <a:gd name="T3" fmla="*/ 0 h 485"/>
                <a:gd name="T4" fmla="*/ 112 w 112"/>
                <a:gd name="T5" fmla="*/ 485 h 485"/>
                <a:gd name="T6" fmla="*/ 0 w 112"/>
                <a:gd name="T7" fmla="*/ 337 h 485"/>
                <a:gd name="T8" fmla="*/ 0 w 112"/>
                <a:gd name="T9" fmla="*/ 142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485">
                  <a:moveTo>
                    <a:pt x="0" y="142"/>
                  </a:moveTo>
                  <a:lnTo>
                    <a:pt x="112" y="0"/>
                  </a:lnTo>
                  <a:lnTo>
                    <a:pt x="112" y="485"/>
                  </a:lnTo>
                  <a:lnTo>
                    <a:pt x="0" y="337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159"/>
            <p:cNvSpPr>
              <a:spLocks noChangeShapeType="1"/>
            </p:cNvSpPr>
            <p:nvPr/>
          </p:nvSpPr>
          <p:spPr bwMode="auto">
            <a:xfrm flipV="1">
              <a:off x="308" y="2221"/>
              <a:ext cx="112" cy="142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160"/>
            <p:cNvSpPr>
              <a:spLocks noChangeShapeType="1"/>
            </p:cNvSpPr>
            <p:nvPr/>
          </p:nvSpPr>
          <p:spPr bwMode="auto">
            <a:xfrm>
              <a:off x="420" y="2221"/>
              <a:ext cx="0" cy="48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161"/>
            <p:cNvSpPr>
              <a:spLocks noChangeShapeType="1"/>
            </p:cNvSpPr>
            <p:nvPr/>
          </p:nvSpPr>
          <p:spPr bwMode="auto">
            <a:xfrm flipH="1" flipV="1">
              <a:off x="308" y="2558"/>
              <a:ext cx="112" cy="148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162"/>
            <p:cNvSpPr>
              <a:spLocks noChangeShapeType="1"/>
            </p:cNvSpPr>
            <p:nvPr/>
          </p:nvSpPr>
          <p:spPr bwMode="auto">
            <a:xfrm flipV="1">
              <a:off x="308" y="2363"/>
              <a:ext cx="0" cy="19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63"/>
            <p:cNvSpPr>
              <a:spLocks/>
            </p:cNvSpPr>
            <p:nvPr/>
          </p:nvSpPr>
          <p:spPr bwMode="auto">
            <a:xfrm>
              <a:off x="280" y="2292"/>
              <a:ext cx="28" cy="343"/>
            </a:xfrm>
            <a:custGeom>
              <a:avLst/>
              <a:gdLst>
                <a:gd name="T0" fmla="*/ 0 w 28"/>
                <a:gd name="T1" fmla="*/ 0 h 343"/>
                <a:gd name="T2" fmla="*/ 28 w 28"/>
                <a:gd name="T3" fmla="*/ 71 h 343"/>
                <a:gd name="T4" fmla="*/ 28 w 28"/>
                <a:gd name="T5" fmla="*/ 266 h 343"/>
                <a:gd name="T6" fmla="*/ 0 w 28"/>
                <a:gd name="T7" fmla="*/ 343 h 343"/>
                <a:gd name="T8" fmla="*/ 0 w 28"/>
                <a:gd name="T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3">
                  <a:moveTo>
                    <a:pt x="0" y="0"/>
                  </a:moveTo>
                  <a:lnTo>
                    <a:pt x="28" y="71"/>
                  </a:lnTo>
                  <a:lnTo>
                    <a:pt x="28" y="266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164"/>
            <p:cNvSpPr>
              <a:spLocks noChangeShapeType="1"/>
            </p:cNvSpPr>
            <p:nvPr/>
          </p:nvSpPr>
          <p:spPr bwMode="auto">
            <a:xfrm>
              <a:off x="280" y="2292"/>
              <a:ext cx="28" cy="71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165"/>
            <p:cNvSpPr>
              <a:spLocks noChangeShapeType="1"/>
            </p:cNvSpPr>
            <p:nvPr/>
          </p:nvSpPr>
          <p:spPr bwMode="auto">
            <a:xfrm>
              <a:off x="308" y="2363"/>
              <a:ext cx="0" cy="19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166"/>
            <p:cNvSpPr>
              <a:spLocks noChangeShapeType="1"/>
            </p:cNvSpPr>
            <p:nvPr/>
          </p:nvSpPr>
          <p:spPr bwMode="auto">
            <a:xfrm flipH="1">
              <a:off x="280" y="2558"/>
              <a:ext cx="28" cy="77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167"/>
            <p:cNvSpPr>
              <a:spLocks noChangeShapeType="1"/>
            </p:cNvSpPr>
            <p:nvPr/>
          </p:nvSpPr>
          <p:spPr bwMode="auto">
            <a:xfrm flipV="1">
              <a:off x="280" y="2292"/>
              <a:ext cx="0" cy="34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168"/>
            <p:cNvSpPr>
              <a:spLocks noChangeArrowheads="1"/>
            </p:cNvSpPr>
            <p:nvPr/>
          </p:nvSpPr>
          <p:spPr bwMode="auto">
            <a:xfrm>
              <a:off x="197" y="2292"/>
              <a:ext cx="88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169"/>
            <p:cNvSpPr>
              <a:spLocks noChangeArrowheads="1"/>
            </p:cNvSpPr>
            <p:nvPr/>
          </p:nvSpPr>
          <p:spPr bwMode="auto">
            <a:xfrm>
              <a:off x="197" y="2292"/>
              <a:ext cx="88" cy="7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170"/>
            <p:cNvSpPr>
              <a:spLocks noChangeArrowheads="1"/>
            </p:cNvSpPr>
            <p:nvPr/>
          </p:nvSpPr>
          <p:spPr bwMode="auto">
            <a:xfrm>
              <a:off x="197" y="2292"/>
              <a:ext cx="83" cy="343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171"/>
            <p:cNvSpPr>
              <a:spLocks noChangeShapeType="1"/>
            </p:cNvSpPr>
            <p:nvPr/>
          </p:nvSpPr>
          <p:spPr bwMode="auto">
            <a:xfrm>
              <a:off x="197" y="2292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172"/>
            <p:cNvSpPr>
              <a:spLocks noChangeShapeType="1"/>
            </p:cNvSpPr>
            <p:nvPr/>
          </p:nvSpPr>
          <p:spPr bwMode="auto">
            <a:xfrm>
              <a:off x="280" y="2292"/>
              <a:ext cx="0" cy="34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173"/>
            <p:cNvSpPr>
              <a:spLocks noChangeShapeType="1"/>
            </p:cNvSpPr>
            <p:nvPr/>
          </p:nvSpPr>
          <p:spPr bwMode="auto">
            <a:xfrm flipH="1">
              <a:off x="197" y="2635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174"/>
            <p:cNvSpPr>
              <a:spLocks noChangeShapeType="1"/>
            </p:cNvSpPr>
            <p:nvPr/>
          </p:nvSpPr>
          <p:spPr bwMode="auto">
            <a:xfrm flipV="1">
              <a:off x="197" y="2292"/>
              <a:ext cx="0" cy="34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75"/>
            <p:cNvSpPr>
              <a:spLocks noChangeArrowheads="1"/>
            </p:cNvSpPr>
            <p:nvPr/>
          </p:nvSpPr>
          <p:spPr bwMode="auto">
            <a:xfrm>
              <a:off x="127" y="2435"/>
              <a:ext cx="70" cy="51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176"/>
            <p:cNvSpPr>
              <a:spLocks noChangeShapeType="1"/>
            </p:cNvSpPr>
            <p:nvPr/>
          </p:nvSpPr>
          <p:spPr bwMode="auto">
            <a:xfrm>
              <a:off x="127" y="2435"/>
              <a:ext cx="7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177"/>
            <p:cNvSpPr>
              <a:spLocks noChangeShapeType="1"/>
            </p:cNvSpPr>
            <p:nvPr/>
          </p:nvSpPr>
          <p:spPr bwMode="auto">
            <a:xfrm>
              <a:off x="197" y="2435"/>
              <a:ext cx="0" cy="51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178"/>
            <p:cNvSpPr>
              <a:spLocks noChangeShapeType="1"/>
            </p:cNvSpPr>
            <p:nvPr/>
          </p:nvSpPr>
          <p:spPr bwMode="auto">
            <a:xfrm flipH="1">
              <a:off x="127" y="2486"/>
              <a:ext cx="7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179"/>
            <p:cNvSpPr>
              <a:spLocks noChangeShapeType="1"/>
            </p:cNvSpPr>
            <p:nvPr/>
          </p:nvSpPr>
          <p:spPr bwMode="auto">
            <a:xfrm flipV="1">
              <a:off x="127" y="2435"/>
              <a:ext cx="0" cy="51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180"/>
            <p:cNvSpPr>
              <a:spLocks noChangeArrowheads="1"/>
            </p:cNvSpPr>
            <p:nvPr/>
          </p:nvSpPr>
          <p:spPr bwMode="auto">
            <a:xfrm>
              <a:off x="174" y="2512"/>
              <a:ext cx="250" cy="39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181"/>
            <p:cNvSpPr>
              <a:spLocks noChangeArrowheads="1"/>
            </p:cNvSpPr>
            <p:nvPr/>
          </p:nvSpPr>
          <p:spPr bwMode="auto">
            <a:xfrm>
              <a:off x="174" y="2512"/>
              <a:ext cx="250" cy="39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182"/>
            <p:cNvSpPr>
              <a:spLocks noChangeArrowheads="1"/>
            </p:cNvSpPr>
            <p:nvPr/>
          </p:nvSpPr>
          <p:spPr bwMode="auto">
            <a:xfrm>
              <a:off x="155" y="2415"/>
              <a:ext cx="23" cy="298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183"/>
            <p:cNvSpPr>
              <a:spLocks noChangeArrowheads="1"/>
            </p:cNvSpPr>
            <p:nvPr/>
          </p:nvSpPr>
          <p:spPr bwMode="auto">
            <a:xfrm>
              <a:off x="155" y="2415"/>
              <a:ext cx="23" cy="298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184"/>
            <p:cNvSpPr>
              <a:spLocks noChangeShapeType="1"/>
            </p:cNvSpPr>
            <p:nvPr/>
          </p:nvSpPr>
          <p:spPr bwMode="auto">
            <a:xfrm>
              <a:off x="197" y="2325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185"/>
            <p:cNvSpPr>
              <a:spLocks noChangeShapeType="1"/>
            </p:cNvSpPr>
            <p:nvPr/>
          </p:nvSpPr>
          <p:spPr bwMode="auto">
            <a:xfrm>
              <a:off x="197" y="2376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186"/>
            <p:cNvSpPr>
              <a:spLocks noChangeShapeType="1"/>
            </p:cNvSpPr>
            <p:nvPr/>
          </p:nvSpPr>
          <p:spPr bwMode="auto">
            <a:xfrm>
              <a:off x="197" y="2473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187"/>
            <p:cNvSpPr>
              <a:spLocks noChangeShapeType="1"/>
            </p:cNvSpPr>
            <p:nvPr/>
          </p:nvSpPr>
          <p:spPr bwMode="auto">
            <a:xfrm>
              <a:off x="192" y="2616"/>
              <a:ext cx="88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188"/>
            <p:cNvSpPr>
              <a:spLocks noChangeShapeType="1"/>
            </p:cNvSpPr>
            <p:nvPr/>
          </p:nvSpPr>
          <p:spPr bwMode="auto">
            <a:xfrm>
              <a:off x="197" y="2577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" name="Freeform 190"/>
          <p:cNvSpPr>
            <a:spLocks noEditPoints="1"/>
          </p:cNvSpPr>
          <p:nvPr/>
        </p:nvSpPr>
        <p:spPr bwMode="auto">
          <a:xfrm>
            <a:off x="138113" y="3441701"/>
            <a:ext cx="606425" cy="960438"/>
          </a:xfrm>
          <a:custGeom>
            <a:avLst/>
            <a:gdLst>
              <a:gd name="T0" fmla="*/ 0 w 382"/>
              <a:gd name="T1" fmla="*/ 0 h 605"/>
              <a:gd name="T2" fmla="*/ 382 w 382"/>
              <a:gd name="T3" fmla="*/ 0 h 605"/>
              <a:gd name="T4" fmla="*/ 382 w 382"/>
              <a:gd name="T5" fmla="*/ 605 h 605"/>
              <a:gd name="T6" fmla="*/ 0 w 382"/>
              <a:gd name="T7" fmla="*/ 605 h 605"/>
              <a:gd name="T8" fmla="*/ 0 w 382"/>
              <a:gd name="T9" fmla="*/ 0 h 605"/>
              <a:gd name="T10" fmla="*/ 5 w 382"/>
              <a:gd name="T11" fmla="*/ 603 h 605"/>
              <a:gd name="T12" fmla="*/ 2 w 382"/>
              <a:gd name="T13" fmla="*/ 600 h 605"/>
              <a:gd name="T14" fmla="*/ 380 w 382"/>
              <a:gd name="T15" fmla="*/ 600 h 605"/>
              <a:gd name="T16" fmla="*/ 377 w 382"/>
              <a:gd name="T17" fmla="*/ 603 h 605"/>
              <a:gd name="T18" fmla="*/ 377 w 382"/>
              <a:gd name="T19" fmla="*/ 3 h 605"/>
              <a:gd name="T20" fmla="*/ 380 w 382"/>
              <a:gd name="T21" fmla="*/ 5 h 605"/>
              <a:gd name="T22" fmla="*/ 2 w 382"/>
              <a:gd name="T23" fmla="*/ 5 h 605"/>
              <a:gd name="T24" fmla="*/ 5 w 382"/>
              <a:gd name="T25" fmla="*/ 3 h 605"/>
              <a:gd name="T26" fmla="*/ 5 w 382"/>
              <a:gd name="T27" fmla="*/ 60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05">
                <a:moveTo>
                  <a:pt x="0" y="0"/>
                </a:moveTo>
                <a:lnTo>
                  <a:pt x="382" y="0"/>
                </a:lnTo>
                <a:lnTo>
                  <a:pt x="382" y="605"/>
                </a:lnTo>
                <a:lnTo>
                  <a:pt x="0" y="605"/>
                </a:lnTo>
                <a:lnTo>
                  <a:pt x="0" y="0"/>
                </a:lnTo>
                <a:close/>
                <a:moveTo>
                  <a:pt x="5" y="603"/>
                </a:moveTo>
                <a:lnTo>
                  <a:pt x="2" y="600"/>
                </a:lnTo>
                <a:lnTo>
                  <a:pt x="380" y="600"/>
                </a:lnTo>
                <a:lnTo>
                  <a:pt x="377" y="603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0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Rectangle 191"/>
          <p:cNvSpPr>
            <a:spLocks noChangeArrowheads="1"/>
          </p:cNvSpPr>
          <p:nvPr/>
        </p:nvSpPr>
        <p:spPr bwMode="auto">
          <a:xfrm>
            <a:off x="3063875" y="2260601"/>
            <a:ext cx="498475" cy="954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6" name="Group 230"/>
          <p:cNvGrpSpPr>
            <a:grpSpLocks/>
          </p:cNvGrpSpPr>
          <p:nvPr/>
        </p:nvGrpSpPr>
        <p:grpSpPr bwMode="auto">
          <a:xfrm>
            <a:off x="3106738" y="2338388"/>
            <a:ext cx="407988" cy="817563"/>
            <a:chOff x="1957" y="1473"/>
            <a:chExt cx="257" cy="515"/>
          </a:xfrm>
        </p:grpSpPr>
        <p:sp>
          <p:nvSpPr>
            <p:cNvPr id="108" name="Rectangle 192"/>
            <p:cNvSpPr>
              <a:spLocks noChangeArrowheads="1"/>
            </p:cNvSpPr>
            <p:nvPr/>
          </p:nvSpPr>
          <p:spPr bwMode="auto">
            <a:xfrm>
              <a:off x="2085" y="1545"/>
              <a:ext cx="75" cy="352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93"/>
            <p:cNvSpPr>
              <a:spLocks noChangeArrowheads="1"/>
            </p:cNvSpPr>
            <p:nvPr/>
          </p:nvSpPr>
          <p:spPr bwMode="auto">
            <a:xfrm>
              <a:off x="1957" y="1473"/>
              <a:ext cx="15" cy="496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94"/>
            <p:cNvSpPr>
              <a:spLocks noChangeArrowheads="1"/>
            </p:cNvSpPr>
            <p:nvPr/>
          </p:nvSpPr>
          <p:spPr bwMode="auto">
            <a:xfrm>
              <a:off x="1957" y="1473"/>
              <a:ext cx="15" cy="496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95"/>
            <p:cNvSpPr>
              <a:spLocks noChangeShapeType="1"/>
            </p:cNvSpPr>
            <p:nvPr/>
          </p:nvSpPr>
          <p:spPr bwMode="auto">
            <a:xfrm flipH="1">
              <a:off x="1968" y="1812"/>
              <a:ext cx="94" cy="15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96"/>
            <p:cNvSpPr>
              <a:spLocks noChangeArrowheads="1"/>
            </p:cNvSpPr>
            <p:nvPr/>
          </p:nvSpPr>
          <p:spPr bwMode="auto">
            <a:xfrm>
              <a:off x="1957" y="1962"/>
              <a:ext cx="238" cy="26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97"/>
            <p:cNvSpPr>
              <a:spLocks noChangeArrowheads="1"/>
            </p:cNvSpPr>
            <p:nvPr/>
          </p:nvSpPr>
          <p:spPr bwMode="auto">
            <a:xfrm>
              <a:off x="1957" y="1962"/>
              <a:ext cx="238" cy="26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198"/>
            <p:cNvSpPr>
              <a:spLocks noChangeShapeType="1"/>
            </p:cNvSpPr>
            <p:nvPr/>
          </p:nvSpPr>
          <p:spPr bwMode="auto">
            <a:xfrm>
              <a:off x="2062" y="1616"/>
              <a:ext cx="0" cy="19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99"/>
            <p:cNvSpPr>
              <a:spLocks/>
            </p:cNvSpPr>
            <p:nvPr/>
          </p:nvSpPr>
          <p:spPr bwMode="auto">
            <a:xfrm>
              <a:off x="1968" y="1473"/>
              <a:ext cx="94" cy="489"/>
            </a:xfrm>
            <a:custGeom>
              <a:avLst/>
              <a:gdLst>
                <a:gd name="T0" fmla="*/ 94 w 94"/>
                <a:gd name="T1" fmla="*/ 143 h 489"/>
                <a:gd name="T2" fmla="*/ 0 w 94"/>
                <a:gd name="T3" fmla="*/ 0 h 489"/>
                <a:gd name="T4" fmla="*/ 0 w 94"/>
                <a:gd name="T5" fmla="*/ 489 h 489"/>
                <a:gd name="T6" fmla="*/ 94 w 94"/>
                <a:gd name="T7" fmla="*/ 339 h 489"/>
                <a:gd name="T8" fmla="*/ 94 w 94"/>
                <a:gd name="T9" fmla="*/ 143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89">
                  <a:moveTo>
                    <a:pt x="94" y="143"/>
                  </a:moveTo>
                  <a:lnTo>
                    <a:pt x="0" y="0"/>
                  </a:lnTo>
                  <a:lnTo>
                    <a:pt x="0" y="489"/>
                  </a:lnTo>
                  <a:lnTo>
                    <a:pt x="94" y="339"/>
                  </a:lnTo>
                  <a:lnTo>
                    <a:pt x="94" y="143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200"/>
            <p:cNvSpPr>
              <a:spLocks noChangeShapeType="1"/>
            </p:cNvSpPr>
            <p:nvPr/>
          </p:nvSpPr>
          <p:spPr bwMode="auto">
            <a:xfrm flipH="1" flipV="1">
              <a:off x="1968" y="1473"/>
              <a:ext cx="94" cy="14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201"/>
            <p:cNvSpPr>
              <a:spLocks noChangeShapeType="1"/>
            </p:cNvSpPr>
            <p:nvPr/>
          </p:nvSpPr>
          <p:spPr bwMode="auto">
            <a:xfrm>
              <a:off x="1968" y="1473"/>
              <a:ext cx="0" cy="48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202"/>
            <p:cNvSpPr>
              <a:spLocks noChangeShapeType="1"/>
            </p:cNvSpPr>
            <p:nvPr/>
          </p:nvSpPr>
          <p:spPr bwMode="auto">
            <a:xfrm flipV="1">
              <a:off x="1968" y="1812"/>
              <a:ext cx="94" cy="15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203"/>
            <p:cNvSpPr>
              <a:spLocks noChangeShapeType="1"/>
            </p:cNvSpPr>
            <p:nvPr/>
          </p:nvSpPr>
          <p:spPr bwMode="auto">
            <a:xfrm flipV="1">
              <a:off x="2062" y="1616"/>
              <a:ext cx="0" cy="19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04"/>
            <p:cNvSpPr>
              <a:spLocks/>
            </p:cNvSpPr>
            <p:nvPr/>
          </p:nvSpPr>
          <p:spPr bwMode="auto">
            <a:xfrm>
              <a:off x="2062" y="1545"/>
              <a:ext cx="23" cy="345"/>
            </a:xfrm>
            <a:custGeom>
              <a:avLst/>
              <a:gdLst>
                <a:gd name="T0" fmla="*/ 23 w 23"/>
                <a:gd name="T1" fmla="*/ 0 h 345"/>
                <a:gd name="T2" fmla="*/ 0 w 23"/>
                <a:gd name="T3" fmla="*/ 71 h 345"/>
                <a:gd name="T4" fmla="*/ 0 w 23"/>
                <a:gd name="T5" fmla="*/ 267 h 345"/>
                <a:gd name="T6" fmla="*/ 23 w 23"/>
                <a:gd name="T7" fmla="*/ 345 h 345"/>
                <a:gd name="T8" fmla="*/ 23 w 23"/>
                <a:gd name="T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45">
                  <a:moveTo>
                    <a:pt x="23" y="0"/>
                  </a:moveTo>
                  <a:lnTo>
                    <a:pt x="0" y="71"/>
                  </a:lnTo>
                  <a:lnTo>
                    <a:pt x="0" y="267"/>
                  </a:lnTo>
                  <a:lnTo>
                    <a:pt x="23" y="3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205"/>
            <p:cNvSpPr>
              <a:spLocks noChangeShapeType="1"/>
            </p:cNvSpPr>
            <p:nvPr/>
          </p:nvSpPr>
          <p:spPr bwMode="auto">
            <a:xfrm flipH="1">
              <a:off x="2062" y="1545"/>
              <a:ext cx="23" cy="7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206"/>
            <p:cNvSpPr>
              <a:spLocks noChangeShapeType="1"/>
            </p:cNvSpPr>
            <p:nvPr/>
          </p:nvSpPr>
          <p:spPr bwMode="auto">
            <a:xfrm>
              <a:off x="2062" y="1616"/>
              <a:ext cx="0" cy="19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207"/>
            <p:cNvSpPr>
              <a:spLocks noChangeShapeType="1"/>
            </p:cNvSpPr>
            <p:nvPr/>
          </p:nvSpPr>
          <p:spPr bwMode="auto">
            <a:xfrm>
              <a:off x="2062" y="1812"/>
              <a:ext cx="23" cy="78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208"/>
            <p:cNvSpPr>
              <a:spLocks noChangeShapeType="1"/>
            </p:cNvSpPr>
            <p:nvPr/>
          </p:nvSpPr>
          <p:spPr bwMode="auto">
            <a:xfrm flipV="1">
              <a:off x="2085" y="1545"/>
              <a:ext cx="0" cy="34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209"/>
            <p:cNvSpPr>
              <a:spLocks noChangeArrowheads="1"/>
            </p:cNvSpPr>
            <p:nvPr/>
          </p:nvSpPr>
          <p:spPr bwMode="auto">
            <a:xfrm>
              <a:off x="2085" y="1545"/>
              <a:ext cx="75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210"/>
            <p:cNvSpPr>
              <a:spLocks noChangeArrowheads="1"/>
            </p:cNvSpPr>
            <p:nvPr/>
          </p:nvSpPr>
          <p:spPr bwMode="auto">
            <a:xfrm>
              <a:off x="2085" y="1545"/>
              <a:ext cx="75" cy="6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211"/>
            <p:cNvSpPr>
              <a:spLocks noChangeArrowheads="1"/>
            </p:cNvSpPr>
            <p:nvPr/>
          </p:nvSpPr>
          <p:spPr bwMode="auto">
            <a:xfrm>
              <a:off x="2085" y="1545"/>
              <a:ext cx="71" cy="34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212"/>
            <p:cNvSpPr>
              <a:spLocks noChangeShapeType="1"/>
            </p:cNvSpPr>
            <p:nvPr/>
          </p:nvSpPr>
          <p:spPr bwMode="auto">
            <a:xfrm flipH="1">
              <a:off x="2085" y="1545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213"/>
            <p:cNvSpPr>
              <a:spLocks noChangeShapeType="1"/>
            </p:cNvSpPr>
            <p:nvPr/>
          </p:nvSpPr>
          <p:spPr bwMode="auto">
            <a:xfrm>
              <a:off x="2085" y="1545"/>
              <a:ext cx="0" cy="34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214"/>
            <p:cNvSpPr>
              <a:spLocks noChangeShapeType="1"/>
            </p:cNvSpPr>
            <p:nvPr/>
          </p:nvSpPr>
          <p:spPr bwMode="auto">
            <a:xfrm>
              <a:off x="2085" y="1890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215"/>
            <p:cNvSpPr>
              <a:spLocks noChangeShapeType="1"/>
            </p:cNvSpPr>
            <p:nvPr/>
          </p:nvSpPr>
          <p:spPr bwMode="auto">
            <a:xfrm flipV="1">
              <a:off x="2156" y="1545"/>
              <a:ext cx="0" cy="34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216"/>
            <p:cNvSpPr>
              <a:spLocks noChangeArrowheads="1"/>
            </p:cNvSpPr>
            <p:nvPr/>
          </p:nvSpPr>
          <p:spPr bwMode="auto">
            <a:xfrm>
              <a:off x="2156" y="1688"/>
              <a:ext cx="58" cy="52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217"/>
            <p:cNvSpPr>
              <a:spLocks noChangeShapeType="1"/>
            </p:cNvSpPr>
            <p:nvPr/>
          </p:nvSpPr>
          <p:spPr bwMode="auto">
            <a:xfrm flipH="1">
              <a:off x="2156" y="1688"/>
              <a:ext cx="58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218"/>
            <p:cNvSpPr>
              <a:spLocks noChangeShapeType="1"/>
            </p:cNvSpPr>
            <p:nvPr/>
          </p:nvSpPr>
          <p:spPr bwMode="auto">
            <a:xfrm>
              <a:off x="2156" y="1688"/>
              <a:ext cx="0" cy="5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219"/>
            <p:cNvSpPr>
              <a:spLocks noChangeShapeType="1"/>
            </p:cNvSpPr>
            <p:nvPr/>
          </p:nvSpPr>
          <p:spPr bwMode="auto">
            <a:xfrm>
              <a:off x="2156" y="1740"/>
              <a:ext cx="58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220"/>
            <p:cNvSpPr>
              <a:spLocks noChangeShapeType="1"/>
            </p:cNvSpPr>
            <p:nvPr/>
          </p:nvSpPr>
          <p:spPr bwMode="auto">
            <a:xfrm flipV="1">
              <a:off x="2214" y="1688"/>
              <a:ext cx="0" cy="5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221"/>
            <p:cNvSpPr>
              <a:spLocks noChangeArrowheads="1"/>
            </p:cNvSpPr>
            <p:nvPr/>
          </p:nvSpPr>
          <p:spPr bwMode="auto">
            <a:xfrm>
              <a:off x="1968" y="1767"/>
              <a:ext cx="211" cy="39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222"/>
            <p:cNvSpPr>
              <a:spLocks noChangeArrowheads="1"/>
            </p:cNvSpPr>
            <p:nvPr/>
          </p:nvSpPr>
          <p:spPr bwMode="auto">
            <a:xfrm>
              <a:off x="1968" y="1767"/>
              <a:ext cx="211" cy="39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223"/>
            <p:cNvSpPr>
              <a:spLocks noChangeArrowheads="1"/>
            </p:cNvSpPr>
            <p:nvPr/>
          </p:nvSpPr>
          <p:spPr bwMode="auto">
            <a:xfrm>
              <a:off x="2175" y="1669"/>
              <a:ext cx="20" cy="3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224"/>
            <p:cNvSpPr>
              <a:spLocks noChangeArrowheads="1"/>
            </p:cNvSpPr>
            <p:nvPr/>
          </p:nvSpPr>
          <p:spPr bwMode="auto">
            <a:xfrm>
              <a:off x="2175" y="1669"/>
              <a:ext cx="20" cy="300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225"/>
            <p:cNvSpPr>
              <a:spLocks noChangeShapeType="1"/>
            </p:cNvSpPr>
            <p:nvPr/>
          </p:nvSpPr>
          <p:spPr bwMode="auto">
            <a:xfrm flipH="1">
              <a:off x="2085" y="1577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226"/>
            <p:cNvSpPr>
              <a:spLocks noChangeShapeType="1"/>
            </p:cNvSpPr>
            <p:nvPr/>
          </p:nvSpPr>
          <p:spPr bwMode="auto">
            <a:xfrm flipH="1">
              <a:off x="2085" y="1629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227"/>
            <p:cNvSpPr>
              <a:spLocks noChangeShapeType="1"/>
            </p:cNvSpPr>
            <p:nvPr/>
          </p:nvSpPr>
          <p:spPr bwMode="auto">
            <a:xfrm flipH="1">
              <a:off x="2085" y="1727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228"/>
            <p:cNvSpPr>
              <a:spLocks noChangeShapeType="1"/>
            </p:cNvSpPr>
            <p:nvPr/>
          </p:nvSpPr>
          <p:spPr bwMode="auto">
            <a:xfrm flipH="1">
              <a:off x="2085" y="1871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229"/>
            <p:cNvSpPr>
              <a:spLocks noChangeShapeType="1"/>
            </p:cNvSpPr>
            <p:nvPr/>
          </p:nvSpPr>
          <p:spPr bwMode="auto">
            <a:xfrm flipH="1">
              <a:off x="2085" y="1832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" name="Freeform 231"/>
          <p:cNvSpPr>
            <a:spLocks noEditPoints="1"/>
          </p:cNvSpPr>
          <p:nvPr/>
        </p:nvSpPr>
        <p:spPr bwMode="auto">
          <a:xfrm>
            <a:off x="3055938" y="2252663"/>
            <a:ext cx="514350" cy="969963"/>
          </a:xfrm>
          <a:custGeom>
            <a:avLst/>
            <a:gdLst>
              <a:gd name="T0" fmla="*/ 0 w 324"/>
              <a:gd name="T1" fmla="*/ 0 h 611"/>
              <a:gd name="T2" fmla="*/ 324 w 324"/>
              <a:gd name="T3" fmla="*/ 0 h 611"/>
              <a:gd name="T4" fmla="*/ 324 w 324"/>
              <a:gd name="T5" fmla="*/ 611 h 611"/>
              <a:gd name="T6" fmla="*/ 0 w 324"/>
              <a:gd name="T7" fmla="*/ 611 h 611"/>
              <a:gd name="T8" fmla="*/ 0 w 324"/>
              <a:gd name="T9" fmla="*/ 0 h 611"/>
              <a:gd name="T10" fmla="*/ 5 w 324"/>
              <a:gd name="T11" fmla="*/ 608 h 611"/>
              <a:gd name="T12" fmla="*/ 3 w 324"/>
              <a:gd name="T13" fmla="*/ 606 h 611"/>
              <a:gd name="T14" fmla="*/ 322 w 324"/>
              <a:gd name="T15" fmla="*/ 606 h 611"/>
              <a:gd name="T16" fmla="*/ 319 w 324"/>
              <a:gd name="T17" fmla="*/ 608 h 611"/>
              <a:gd name="T18" fmla="*/ 319 w 324"/>
              <a:gd name="T19" fmla="*/ 3 h 611"/>
              <a:gd name="T20" fmla="*/ 322 w 324"/>
              <a:gd name="T21" fmla="*/ 5 h 611"/>
              <a:gd name="T22" fmla="*/ 3 w 324"/>
              <a:gd name="T23" fmla="*/ 5 h 611"/>
              <a:gd name="T24" fmla="*/ 5 w 324"/>
              <a:gd name="T25" fmla="*/ 3 h 611"/>
              <a:gd name="T26" fmla="*/ 5 w 324"/>
              <a:gd name="T27" fmla="*/ 608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4" h="611">
                <a:moveTo>
                  <a:pt x="0" y="0"/>
                </a:moveTo>
                <a:lnTo>
                  <a:pt x="324" y="0"/>
                </a:lnTo>
                <a:lnTo>
                  <a:pt x="324" y="611"/>
                </a:lnTo>
                <a:lnTo>
                  <a:pt x="0" y="611"/>
                </a:lnTo>
                <a:lnTo>
                  <a:pt x="0" y="0"/>
                </a:lnTo>
                <a:close/>
                <a:moveTo>
                  <a:pt x="5" y="608"/>
                </a:moveTo>
                <a:lnTo>
                  <a:pt x="3" y="606"/>
                </a:lnTo>
                <a:lnTo>
                  <a:pt x="322" y="606"/>
                </a:lnTo>
                <a:lnTo>
                  <a:pt x="319" y="608"/>
                </a:lnTo>
                <a:lnTo>
                  <a:pt x="319" y="3"/>
                </a:lnTo>
                <a:lnTo>
                  <a:pt x="322" y="5"/>
                </a:lnTo>
                <a:lnTo>
                  <a:pt x="3" y="5"/>
                </a:lnTo>
                <a:lnTo>
                  <a:pt x="5" y="3"/>
                </a:lnTo>
                <a:lnTo>
                  <a:pt x="5" y="60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5-Point Star 237"/>
          <p:cNvSpPr/>
          <p:nvPr/>
        </p:nvSpPr>
        <p:spPr>
          <a:xfrm>
            <a:off x="7019927" y="4005263"/>
            <a:ext cx="1439863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50%</a:t>
            </a:r>
          </a:p>
        </p:txBody>
      </p:sp>
      <p:grpSp>
        <p:nvGrpSpPr>
          <p:cNvPr id="239" name="Group 238"/>
          <p:cNvGrpSpPr/>
          <p:nvPr/>
        </p:nvGrpSpPr>
        <p:grpSpPr>
          <a:xfrm>
            <a:off x="4814094" y="1948250"/>
            <a:ext cx="236538" cy="1358900"/>
            <a:chOff x="4132263" y="3641727"/>
            <a:chExt cx="236538" cy="1358900"/>
          </a:xfrm>
        </p:grpSpPr>
        <p:sp>
          <p:nvSpPr>
            <p:cNvPr id="240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1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2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3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284163" y="1600200"/>
            <a:ext cx="8655058" cy="4114800"/>
            <a:chOff x="284163" y="1600200"/>
            <a:chExt cx="8655058" cy="4114800"/>
          </a:xfrm>
        </p:grpSpPr>
        <p:sp>
          <p:nvSpPr>
            <p:cNvPr id="245" name="Rectangle 8"/>
            <p:cNvSpPr>
              <a:spLocks noChangeArrowheads="1"/>
            </p:cNvSpPr>
            <p:nvPr/>
          </p:nvSpPr>
          <p:spPr bwMode="auto">
            <a:xfrm>
              <a:off x="284163" y="1600200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6" name="Rectangle 245"/>
            <p:cNvSpPr>
              <a:spLocks noChangeArrowheads="1"/>
            </p:cNvSpPr>
            <p:nvPr/>
          </p:nvSpPr>
          <p:spPr bwMode="auto">
            <a:xfrm>
              <a:off x="7993070" y="5468937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7" name="Rectangle 246"/>
            <p:cNvSpPr>
              <a:spLocks noChangeArrowheads="1"/>
            </p:cNvSpPr>
            <p:nvPr/>
          </p:nvSpPr>
          <p:spPr bwMode="auto">
            <a:xfrm>
              <a:off x="7966083" y="1600200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48" name="Rectangle 247"/>
            <p:cNvSpPr>
              <a:spLocks noChangeArrowheads="1"/>
            </p:cNvSpPr>
            <p:nvPr/>
          </p:nvSpPr>
          <p:spPr bwMode="auto">
            <a:xfrm>
              <a:off x="304800" y="5468937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1247025" y="4440238"/>
            <a:ext cx="734175" cy="254873"/>
            <a:chOff x="1055688" y="4440238"/>
            <a:chExt cx="734175" cy="254873"/>
          </a:xfrm>
        </p:grpSpPr>
        <p:sp>
          <p:nvSpPr>
            <p:cNvPr id="250" name="Rectangle 36"/>
            <p:cNvSpPr>
              <a:spLocks noChangeArrowheads="1"/>
            </p:cNvSpPr>
            <p:nvPr/>
          </p:nvSpPr>
          <p:spPr bwMode="auto">
            <a:xfrm>
              <a:off x="1055688" y="4440238"/>
              <a:ext cx="73417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TE Purge/Seals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51" name="Rectangle 37"/>
            <p:cNvSpPr>
              <a:spLocks noChangeArrowheads="1"/>
            </p:cNvSpPr>
            <p:nvPr/>
          </p:nvSpPr>
          <p:spPr bwMode="auto">
            <a:xfrm>
              <a:off x="1181523" y="4572000"/>
              <a:ext cx="482504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(828 CFM)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252" name="Rectangle 38"/>
          <p:cNvSpPr>
            <a:spLocks noChangeArrowheads="1"/>
          </p:cNvSpPr>
          <p:nvPr/>
        </p:nvSpPr>
        <p:spPr bwMode="auto">
          <a:xfrm>
            <a:off x="5420391" y="4440238"/>
            <a:ext cx="7518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Boxed Book" panose="02000506040000020004" pitchFamily="2" charset="0"/>
              </a:rPr>
              <a:t>PD Purge/Seals</a:t>
            </a:r>
          </a:p>
          <a:p>
            <a:pPr algn="ctr"/>
            <a:r>
              <a:rPr lang="en-US" altLang="en-US" sz="800" dirty="0">
                <a:solidFill>
                  <a:srgbClr val="000080"/>
                </a:solidFill>
                <a:latin typeface="Boxed Book" panose="02000506040000020004" pitchFamily="2" charset="0"/>
              </a:rPr>
              <a:t>(538 CFM</a:t>
            </a:r>
            <a:r>
              <a:rPr lang="en-US" altLang="en-US" sz="800" dirty="0" smtClean="0">
                <a:solidFill>
                  <a:srgbClr val="000080"/>
                </a:solidFill>
                <a:latin typeface="Boxed Book" panose="02000506040000020004" pitchFamily="2" charset="0"/>
              </a:rPr>
              <a:t>)</a:t>
            </a:r>
            <a:endParaRPr lang="en-US" altLang="en-US" sz="800" dirty="0">
              <a:latin typeface="Boxed Book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57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SEMCO Pinnacle – Part Load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105400" y="1905000"/>
            <a:ext cx="1219200" cy="1219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xed Book" panose="02000506040000020004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739856" y="1981200"/>
            <a:ext cx="1219200" cy="1219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xed Book" panose="02000506040000020004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932363" y="1196975"/>
            <a:ext cx="0" cy="504031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8999538" y="3133726"/>
            <a:ext cx="168275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4587875" y="1784351"/>
            <a:ext cx="75822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424242"/>
                </a:solidFill>
                <a:effectLst/>
                <a:latin typeface="Boxed Book" panose="02000506040000020004" pitchFamily="2" charset="0"/>
              </a:rPr>
              <a:t>Cooling Coil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1154113" y="2359026"/>
            <a:ext cx="49051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70.0°db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1609725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1676400" y="2359026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70.0°wb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3692525" y="2359026"/>
            <a:ext cx="46647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67.1°db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4148138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4216400" y="2359026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64.2°wb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5227638" y="2359026"/>
            <a:ext cx="47769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51.3°db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5683250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5751513" y="2359026"/>
            <a:ext cx="5354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50.9°wb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7851775" y="2359026"/>
            <a:ext cx="50174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8315325" y="235902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5" name="Rectangle 26"/>
          <p:cNvSpPr>
            <a:spLocks noChangeArrowheads="1"/>
          </p:cNvSpPr>
          <p:nvPr/>
        </p:nvSpPr>
        <p:spPr bwMode="auto">
          <a:xfrm>
            <a:off x="8391525" y="2359026"/>
            <a:ext cx="53059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52.8°wb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1154113" y="3790951"/>
            <a:ext cx="5033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68.6°db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1609725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8" name="Rectangle 29"/>
          <p:cNvSpPr>
            <a:spLocks noChangeArrowheads="1"/>
          </p:cNvSpPr>
          <p:nvPr/>
        </p:nvSpPr>
        <p:spPr bwMode="auto">
          <a:xfrm>
            <a:off x="1676400" y="3790951"/>
            <a:ext cx="53380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68.3°wb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39" name="Rectangle 30"/>
          <p:cNvSpPr>
            <a:spLocks noChangeArrowheads="1"/>
          </p:cNvSpPr>
          <p:nvPr/>
        </p:nvSpPr>
        <p:spPr bwMode="auto">
          <a:xfrm>
            <a:off x="5227638" y="3790951"/>
            <a:ext cx="479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63.1°db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5683250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1" name="Rectangle 32"/>
          <p:cNvSpPr>
            <a:spLocks noChangeArrowheads="1"/>
          </p:cNvSpPr>
          <p:nvPr/>
        </p:nvSpPr>
        <p:spPr bwMode="auto">
          <a:xfrm>
            <a:off x="5751513" y="3790951"/>
            <a:ext cx="5225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60.7°wb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2" name="Rectangle 33"/>
          <p:cNvSpPr>
            <a:spLocks noChangeArrowheads="1"/>
          </p:cNvSpPr>
          <p:nvPr/>
        </p:nvSpPr>
        <p:spPr bwMode="auto">
          <a:xfrm>
            <a:off x="7851775" y="3790951"/>
            <a:ext cx="4889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75.0°db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3" name="Rectangle 34"/>
          <p:cNvSpPr>
            <a:spLocks noChangeArrowheads="1"/>
          </p:cNvSpPr>
          <p:nvPr/>
        </p:nvSpPr>
        <p:spPr bwMode="auto">
          <a:xfrm>
            <a:off x="8315325" y="3790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44" name="Rectangle 35"/>
          <p:cNvSpPr>
            <a:spLocks noChangeArrowheads="1"/>
          </p:cNvSpPr>
          <p:nvPr/>
        </p:nvSpPr>
        <p:spPr bwMode="auto">
          <a:xfrm>
            <a:off x="8391525" y="3790951"/>
            <a:ext cx="53219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62.5°wb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grpSp>
        <p:nvGrpSpPr>
          <p:cNvPr id="264" name="Group 263"/>
          <p:cNvGrpSpPr/>
          <p:nvPr/>
        </p:nvGrpSpPr>
        <p:grpSpPr>
          <a:xfrm>
            <a:off x="1981200" y="1565276"/>
            <a:ext cx="1256754" cy="3881824"/>
            <a:chOff x="1981200" y="1565276"/>
            <a:chExt cx="1256754" cy="3881824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1981200" y="1565276"/>
              <a:ext cx="125675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Total Energy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2208827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2321037" y="1979613"/>
              <a:ext cx="5770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49" name="Rectangle 40"/>
            <p:cNvSpPr>
              <a:spLocks noChangeArrowheads="1"/>
            </p:cNvSpPr>
            <p:nvPr/>
          </p:nvSpPr>
          <p:spPr bwMode="auto">
            <a:xfrm>
              <a:off x="2437254" y="4618038"/>
              <a:ext cx="34464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0.797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082991" y="4870451"/>
              <a:ext cx="105317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TE Effectiveness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2326647" y="5148263"/>
              <a:ext cx="56586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0.70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8" name="Rectangle 49"/>
            <p:cNvSpPr>
              <a:spLocks noChangeArrowheads="1"/>
            </p:cNvSpPr>
            <p:nvPr/>
          </p:nvSpPr>
          <p:spPr bwMode="auto">
            <a:xfrm>
              <a:off x="2208827" y="530860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59" name="Rectangle 50"/>
          <p:cNvSpPr>
            <a:spLocks noChangeArrowheads="1"/>
          </p:cNvSpPr>
          <p:nvPr/>
        </p:nvSpPr>
        <p:spPr bwMode="auto">
          <a:xfrm>
            <a:off x="5405438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5565775" y="2560638"/>
            <a:ext cx="44082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54.7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1" name="Rectangle 52"/>
          <p:cNvSpPr>
            <a:spLocks noChangeArrowheads="1"/>
          </p:cNvSpPr>
          <p:nvPr/>
        </p:nvSpPr>
        <p:spPr bwMode="auto">
          <a:xfrm>
            <a:off x="5430838" y="2762251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20.8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2" name="Rectangle 53"/>
          <p:cNvSpPr>
            <a:spLocks noChangeArrowheads="1"/>
          </p:cNvSpPr>
          <p:nvPr/>
        </p:nvSpPr>
        <p:spPr bwMode="auto">
          <a:xfrm>
            <a:off x="8164513" y="2560638"/>
            <a:ext cx="4552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45.0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3" name="Rectangle 54"/>
          <p:cNvSpPr>
            <a:spLocks noChangeArrowheads="1"/>
          </p:cNvSpPr>
          <p:nvPr/>
        </p:nvSpPr>
        <p:spPr bwMode="auto">
          <a:xfrm>
            <a:off x="8029575" y="4195763"/>
            <a:ext cx="7710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28.2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4" name="Rectangle 55"/>
          <p:cNvSpPr>
            <a:spLocks noChangeArrowheads="1"/>
          </p:cNvSpPr>
          <p:nvPr/>
        </p:nvSpPr>
        <p:spPr bwMode="auto">
          <a:xfrm>
            <a:off x="5438775" y="3589338"/>
            <a:ext cx="6957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5" name="Rectangle 56"/>
          <p:cNvSpPr>
            <a:spLocks noChangeArrowheads="1"/>
          </p:cNvSpPr>
          <p:nvPr/>
        </p:nvSpPr>
        <p:spPr bwMode="auto">
          <a:xfrm>
            <a:off x="5565775" y="3994151"/>
            <a:ext cx="43762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75.7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6" name="Rectangle 57"/>
          <p:cNvSpPr>
            <a:spLocks noChangeArrowheads="1"/>
          </p:cNvSpPr>
          <p:nvPr/>
        </p:nvSpPr>
        <p:spPr bwMode="auto">
          <a:xfrm>
            <a:off x="5430838" y="4195763"/>
            <a:ext cx="7758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26.9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7" name="Rectangle 58"/>
          <p:cNvSpPr>
            <a:spLocks noChangeArrowheads="1"/>
          </p:cNvSpPr>
          <p:nvPr/>
        </p:nvSpPr>
        <p:spPr bwMode="auto">
          <a:xfrm>
            <a:off x="8037513" y="3589338"/>
            <a:ext cx="70051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9,000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8" name="Rectangle 59"/>
          <p:cNvSpPr>
            <a:spLocks noChangeArrowheads="1"/>
          </p:cNvSpPr>
          <p:nvPr/>
        </p:nvSpPr>
        <p:spPr bwMode="auto">
          <a:xfrm>
            <a:off x="8164513" y="3994151"/>
            <a:ext cx="46647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65.0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69" name="Rectangle 60"/>
          <p:cNvSpPr>
            <a:spLocks noChangeArrowheads="1"/>
          </p:cNvSpPr>
          <p:nvPr/>
        </p:nvSpPr>
        <p:spPr bwMode="auto">
          <a:xfrm>
            <a:off x="1238250" y="2155826"/>
            <a:ext cx="73577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0" name="Rectangle 61"/>
          <p:cNvSpPr>
            <a:spLocks noChangeArrowheads="1"/>
          </p:cNvSpPr>
          <p:nvPr/>
        </p:nvSpPr>
        <p:spPr bwMode="auto">
          <a:xfrm>
            <a:off x="1365250" y="2560638"/>
            <a:ext cx="5033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110.8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1" name="Rectangle 62"/>
          <p:cNvSpPr>
            <a:spLocks noChangeArrowheads="1"/>
          </p:cNvSpPr>
          <p:nvPr/>
        </p:nvSpPr>
        <p:spPr bwMode="auto">
          <a:xfrm>
            <a:off x="8004175" y="2155826"/>
            <a:ext cx="76142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10,000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2" name="Rectangle 63"/>
          <p:cNvSpPr>
            <a:spLocks noChangeArrowheads="1"/>
          </p:cNvSpPr>
          <p:nvPr/>
        </p:nvSpPr>
        <p:spPr bwMode="auto">
          <a:xfrm>
            <a:off x="8029575" y="2762251"/>
            <a:ext cx="75180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21.9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3" name="Rectangle 64"/>
          <p:cNvSpPr>
            <a:spLocks noChangeArrowheads="1"/>
          </p:cNvSpPr>
          <p:nvPr/>
        </p:nvSpPr>
        <p:spPr bwMode="auto">
          <a:xfrm>
            <a:off x="1238250" y="3589338"/>
            <a:ext cx="75982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10,366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4" name="Rectangle 65"/>
          <p:cNvSpPr>
            <a:spLocks noChangeArrowheads="1"/>
          </p:cNvSpPr>
          <p:nvPr/>
        </p:nvSpPr>
        <p:spPr bwMode="auto">
          <a:xfrm>
            <a:off x="1365250" y="3994151"/>
            <a:ext cx="51296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103.7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5" name="Rectangle 66"/>
          <p:cNvSpPr>
            <a:spLocks noChangeArrowheads="1"/>
          </p:cNvSpPr>
          <p:nvPr/>
        </p:nvSpPr>
        <p:spPr bwMode="auto">
          <a:xfrm>
            <a:off x="1255713" y="4195763"/>
            <a:ext cx="77425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32.6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6" name="Rectangle 67"/>
          <p:cNvSpPr>
            <a:spLocks noChangeArrowheads="1"/>
          </p:cNvSpPr>
          <p:nvPr/>
        </p:nvSpPr>
        <p:spPr bwMode="auto">
          <a:xfrm>
            <a:off x="1255713" y="2762251"/>
            <a:ext cx="74219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34.1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7" name="Rectangle 68"/>
          <p:cNvSpPr>
            <a:spLocks noChangeArrowheads="1"/>
          </p:cNvSpPr>
          <p:nvPr/>
        </p:nvSpPr>
        <p:spPr bwMode="auto">
          <a:xfrm>
            <a:off x="3760788" y="2155826"/>
            <a:ext cx="7566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10,538 CFM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8" name="Rectangle 69"/>
          <p:cNvSpPr>
            <a:spLocks noChangeArrowheads="1"/>
          </p:cNvSpPr>
          <p:nvPr/>
        </p:nvSpPr>
        <p:spPr bwMode="auto">
          <a:xfrm>
            <a:off x="3921125" y="2560638"/>
            <a:ext cx="4632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85.5 gr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79" name="Rectangle 70"/>
          <p:cNvSpPr>
            <a:spLocks noChangeArrowheads="1"/>
          </p:cNvSpPr>
          <p:nvPr/>
        </p:nvSpPr>
        <p:spPr bwMode="auto">
          <a:xfrm>
            <a:off x="3786188" y="2762251"/>
            <a:ext cx="7646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29.4 BTU/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xed Book" panose="02000506040000020004" pitchFamily="2" charset="0"/>
              </a:rPr>
              <a:t>lb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xed Book" panose="02000506040000020004" pitchFamily="2" charset="0"/>
            </a:endParaRPr>
          </a:p>
        </p:txBody>
      </p:sp>
      <p:sp>
        <p:nvSpPr>
          <p:cNvPr id="80" name="Line 71"/>
          <p:cNvSpPr>
            <a:spLocks noChangeShapeType="1"/>
          </p:cNvSpPr>
          <p:nvPr/>
        </p:nvSpPr>
        <p:spPr bwMode="auto">
          <a:xfrm>
            <a:off x="107950" y="3335338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72"/>
          <p:cNvSpPr>
            <a:spLocks noChangeArrowheads="1"/>
          </p:cNvSpPr>
          <p:nvPr/>
        </p:nvSpPr>
        <p:spPr bwMode="auto">
          <a:xfrm>
            <a:off x="107950" y="3335338"/>
            <a:ext cx="890746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73"/>
          <p:cNvSpPr>
            <a:spLocks noChangeShapeType="1"/>
          </p:cNvSpPr>
          <p:nvPr/>
        </p:nvSpPr>
        <p:spPr bwMode="auto">
          <a:xfrm>
            <a:off x="107950" y="3352801"/>
            <a:ext cx="88995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74"/>
          <p:cNvSpPr>
            <a:spLocks noChangeArrowheads="1"/>
          </p:cNvSpPr>
          <p:nvPr/>
        </p:nvSpPr>
        <p:spPr bwMode="auto">
          <a:xfrm>
            <a:off x="107950" y="3352801"/>
            <a:ext cx="890746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75"/>
          <p:cNvSpPr>
            <a:spLocks noChangeArrowheads="1"/>
          </p:cNvSpPr>
          <p:nvPr/>
        </p:nvSpPr>
        <p:spPr bwMode="auto">
          <a:xfrm>
            <a:off x="7070725" y="2176463"/>
            <a:ext cx="590550" cy="1062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5" name="Group 84"/>
          <p:cNvGrpSpPr>
            <a:grpSpLocks/>
          </p:cNvGrpSpPr>
          <p:nvPr/>
        </p:nvGrpSpPr>
        <p:grpSpPr bwMode="auto">
          <a:xfrm>
            <a:off x="7127875" y="2273301"/>
            <a:ext cx="485775" cy="882650"/>
            <a:chOff x="4490" y="1432"/>
            <a:chExt cx="306" cy="556"/>
          </a:xfrm>
        </p:grpSpPr>
        <p:sp>
          <p:nvSpPr>
            <p:cNvPr id="233" name="Freeform 76"/>
            <p:cNvSpPr>
              <a:spLocks/>
            </p:cNvSpPr>
            <p:nvPr/>
          </p:nvSpPr>
          <p:spPr bwMode="auto">
            <a:xfrm>
              <a:off x="4490" y="1432"/>
              <a:ext cx="306" cy="556"/>
            </a:xfrm>
            <a:custGeom>
              <a:avLst/>
              <a:gdLst>
                <a:gd name="T0" fmla="*/ 306 w 306"/>
                <a:gd name="T1" fmla="*/ 266 h 556"/>
                <a:gd name="T2" fmla="*/ 167 w 306"/>
                <a:gd name="T3" fmla="*/ 0 h 556"/>
                <a:gd name="T4" fmla="*/ 167 w 306"/>
                <a:gd name="T5" fmla="*/ 91 h 556"/>
                <a:gd name="T6" fmla="*/ 0 w 306"/>
                <a:gd name="T7" fmla="*/ 91 h 556"/>
                <a:gd name="T8" fmla="*/ 0 w 306"/>
                <a:gd name="T9" fmla="*/ 481 h 556"/>
                <a:gd name="T10" fmla="*/ 167 w 306"/>
                <a:gd name="T11" fmla="*/ 481 h 556"/>
                <a:gd name="T12" fmla="*/ 167 w 306"/>
                <a:gd name="T13" fmla="*/ 556 h 556"/>
                <a:gd name="T14" fmla="*/ 167 w 306"/>
                <a:gd name="T15" fmla="*/ 556 h 556"/>
                <a:gd name="T16" fmla="*/ 306 w 306"/>
                <a:gd name="T17" fmla="*/ 26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" h="556">
                  <a:moveTo>
                    <a:pt x="306" y="266"/>
                  </a:moveTo>
                  <a:lnTo>
                    <a:pt x="167" y="0"/>
                  </a:lnTo>
                  <a:lnTo>
                    <a:pt x="167" y="91"/>
                  </a:lnTo>
                  <a:lnTo>
                    <a:pt x="0" y="91"/>
                  </a:lnTo>
                  <a:lnTo>
                    <a:pt x="0" y="481"/>
                  </a:lnTo>
                  <a:lnTo>
                    <a:pt x="167" y="481"/>
                  </a:lnTo>
                  <a:lnTo>
                    <a:pt x="167" y="556"/>
                  </a:lnTo>
                  <a:lnTo>
                    <a:pt x="167" y="556"/>
                  </a:lnTo>
                  <a:lnTo>
                    <a:pt x="306" y="266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77"/>
            <p:cNvSpPr>
              <a:spLocks noChangeShapeType="1"/>
            </p:cNvSpPr>
            <p:nvPr/>
          </p:nvSpPr>
          <p:spPr bwMode="auto">
            <a:xfrm flipH="1" flipV="1">
              <a:off x="4657" y="1432"/>
              <a:ext cx="139" cy="26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Line 78"/>
            <p:cNvSpPr>
              <a:spLocks noChangeShapeType="1"/>
            </p:cNvSpPr>
            <p:nvPr/>
          </p:nvSpPr>
          <p:spPr bwMode="auto">
            <a:xfrm>
              <a:off x="4657" y="1432"/>
              <a:ext cx="0" cy="9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Line 79"/>
            <p:cNvSpPr>
              <a:spLocks noChangeShapeType="1"/>
            </p:cNvSpPr>
            <p:nvPr/>
          </p:nvSpPr>
          <p:spPr bwMode="auto">
            <a:xfrm flipH="1">
              <a:off x="4490" y="1523"/>
              <a:ext cx="16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Line 80"/>
            <p:cNvSpPr>
              <a:spLocks noChangeShapeType="1"/>
            </p:cNvSpPr>
            <p:nvPr/>
          </p:nvSpPr>
          <p:spPr bwMode="auto">
            <a:xfrm>
              <a:off x="4490" y="1523"/>
              <a:ext cx="0" cy="39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Line 81"/>
            <p:cNvSpPr>
              <a:spLocks noChangeShapeType="1"/>
            </p:cNvSpPr>
            <p:nvPr/>
          </p:nvSpPr>
          <p:spPr bwMode="auto">
            <a:xfrm>
              <a:off x="4490" y="1913"/>
              <a:ext cx="16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Line 82"/>
            <p:cNvSpPr>
              <a:spLocks noChangeShapeType="1"/>
            </p:cNvSpPr>
            <p:nvPr/>
          </p:nvSpPr>
          <p:spPr bwMode="auto">
            <a:xfrm>
              <a:off x="4657" y="1913"/>
              <a:ext cx="0" cy="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Line 83"/>
            <p:cNvSpPr>
              <a:spLocks noChangeShapeType="1"/>
            </p:cNvSpPr>
            <p:nvPr/>
          </p:nvSpPr>
          <p:spPr bwMode="auto">
            <a:xfrm flipV="1">
              <a:off x="4657" y="1698"/>
              <a:ext cx="139" cy="29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" name="Freeform 85"/>
          <p:cNvSpPr>
            <a:spLocks noEditPoints="1"/>
          </p:cNvSpPr>
          <p:nvPr/>
        </p:nvSpPr>
        <p:spPr bwMode="auto">
          <a:xfrm>
            <a:off x="7062788" y="2168526"/>
            <a:ext cx="608013" cy="1079500"/>
          </a:xfrm>
          <a:custGeom>
            <a:avLst/>
            <a:gdLst>
              <a:gd name="T0" fmla="*/ 0 w 383"/>
              <a:gd name="T1" fmla="*/ 0 h 680"/>
              <a:gd name="T2" fmla="*/ 383 w 383"/>
              <a:gd name="T3" fmla="*/ 0 h 680"/>
              <a:gd name="T4" fmla="*/ 383 w 383"/>
              <a:gd name="T5" fmla="*/ 680 h 680"/>
              <a:gd name="T6" fmla="*/ 0 w 383"/>
              <a:gd name="T7" fmla="*/ 680 h 680"/>
              <a:gd name="T8" fmla="*/ 0 w 383"/>
              <a:gd name="T9" fmla="*/ 0 h 680"/>
              <a:gd name="T10" fmla="*/ 5 w 383"/>
              <a:gd name="T11" fmla="*/ 677 h 680"/>
              <a:gd name="T12" fmla="*/ 3 w 383"/>
              <a:gd name="T13" fmla="*/ 674 h 680"/>
              <a:gd name="T14" fmla="*/ 380 w 383"/>
              <a:gd name="T15" fmla="*/ 674 h 680"/>
              <a:gd name="T16" fmla="*/ 377 w 383"/>
              <a:gd name="T17" fmla="*/ 677 h 680"/>
              <a:gd name="T18" fmla="*/ 377 w 383"/>
              <a:gd name="T19" fmla="*/ 3 h 680"/>
              <a:gd name="T20" fmla="*/ 380 w 383"/>
              <a:gd name="T21" fmla="*/ 5 h 680"/>
              <a:gd name="T22" fmla="*/ 3 w 383"/>
              <a:gd name="T23" fmla="*/ 5 h 680"/>
              <a:gd name="T24" fmla="*/ 5 w 383"/>
              <a:gd name="T25" fmla="*/ 3 h 680"/>
              <a:gd name="T26" fmla="*/ 5 w 383"/>
              <a:gd name="T27" fmla="*/ 677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3" h="680">
                <a:moveTo>
                  <a:pt x="0" y="0"/>
                </a:moveTo>
                <a:lnTo>
                  <a:pt x="383" y="0"/>
                </a:lnTo>
                <a:lnTo>
                  <a:pt x="383" y="680"/>
                </a:lnTo>
                <a:lnTo>
                  <a:pt x="0" y="680"/>
                </a:lnTo>
                <a:lnTo>
                  <a:pt x="0" y="0"/>
                </a:lnTo>
                <a:close/>
                <a:moveTo>
                  <a:pt x="5" y="677"/>
                </a:moveTo>
                <a:lnTo>
                  <a:pt x="3" y="674"/>
                </a:lnTo>
                <a:lnTo>
                  <a:pt x="380" y="674"/>
                </a:lnTo>
                <a:lnTo>
                  <a:pt x="377" y="677"/>
                </a:lnTo>
                <a:lnTo>
                  <a:pt x="377" y="3"/>
                </a:lnTo>
                <a:lnTo>
                  <a:pt x="380" y="5"/>
                </a:lnTo>
                <a:lnTo>
                  <a:pt x="3" y="5"/>
                </a:lnTo>
                <a:lnTo>
                  <a:pt x="5" y="3"/>
                </a:lnTo>
                <a:lnTo>
                  <a:pt x="5" y="67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7070725" y="3408363"/>
            <a:ext cx="625475" cy="1044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8" name="Group 95"/>
          <p:cNvGrpSpPr>
            <a:grpSpLocks/>
          </p:cNvGrpSpPr>
          <p:nvPr/>
        </p:nvGrpSpPr>
        <p:grpSpPr bwMode="auto">
          <a:xfrm>
            <a:off x="7124700" y="3503613"/>
            <a:ext cx="523875" cy="866775"/>
            <a:chOff x="4488" y="2207"/>
            <a:chExt cx="330" cy="546"/>
          </a:xfrm>
        </p:grpSpPr>
        <p:sp>
          <p:nvSpPr>
            <p:cNvPr id="225" name="Freeform 87"/>
            <p:cNvSpPr>
              <a:spLocks/>
            </p:cNvSpPr>
            <p:nvPr/>
          </p:nvSpPr>
          <p:spPr bwMode="auto">
            <a:xfrm>
              <a:off x="4488" y="2207"/>
              <a:ext cx="330" cy="546"/>
            </a:xfrm>
            <a:custGeom>
              <a:avLst/>
              <a:gdLst>
                <a:gd name="T0" fmla="*/ 0 w 330"/>
                <a:gd name="T1" fmla="*/ 261 h 546"/>
                <a:gd name="T2" fmla="*/ 150 w 330"/>
                <a:gd name="T3" fmla="*/ 0 h 546"/>
                <a:gd name="T4" fmla="*/ 150 w 330"/>
                <a:gd name="T5" fmla="*/ 89 h 546"/>
                <a:gd name="T6" fmla="*/ 330 w 330"/>
                <a:gd name="T7" fmla="*/ 89 h 546"/>
                <a:gd name="T8" fmla="*/ 330 w 330"/>
                <a:gd name="T9" fmla="*/ 473 h 546"/>
                <a:gd name="T10" fmla="*/ 150 w 330"/>
                <a:gd name="T11" fmla="*/ 473 h 546"/>
                <a:gd name="T12" fmla="*/ 150 w 330"/>
                <a:gd name="T13" fmla="*/ 546 h 546"/>
                <a:gd name="T14" fmla="*/ 150 w 330"/>
                <a:gd name="T15" fmla="*/ 546 h 546"/>
                <a:gd name="T16" fmla="*/ 0 w 330"/>
                <a:gd name="T17" fmla="*/ 261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546">
                  <a:moveTo>
                    <a:pt x="0" y="261"/>
                  </a:moveTo>
                  <a:lnTo>
                    <a:pt x="150" y="0"/>
                  </a:lnTo>
                  <a:lnTo>
                    <a:pt x="150" y="89"/>
                  </a:lnTo>
                  <a:lnTo>
                    <a:pt x="330" y="89"/>
                  </a:lnTo>
                  <a:lnTo>
                    <a:pt x="330" y="473"/>
                  </a:lnTo>
                  <a:lnTo>
                    <a:pt x="150" y="473"/>
                  </a:lnTo>
                  <a:lnTo>
                    <a:pt x="150" y="546"/>
                  </a:lnTo>
                  <a:lnTo>
                    <a:pt x="150" y="546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Line 88"/>
            <p:cNvSpPr>
              <a:spLocks noChangeShapeType="1"/>
            </p:cNvSpPr>
            <p:nvPr/>
          </p:nvSpPr>
          <p:spPr bwMode="auto">
            <a:xfrm flipV="1">
              <a:off x="4488" y="2207"/>
              <a:ext cx="150" cy="2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Line 89"/>
            <p:cNvSpPr>
              <a:spLocks noChangeShapeType="1"/>
            </p:cNvSpPr>
            <p:nvPr/>
          </p:nvSpPr>
          <p:spPr bwMode="auto">
            <a:xfrm>
              <a:off x="4638" y="2207"/>
              <a:ext cx="0" cy="8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Line 90"/>
            <p:cNvSpPr>
              <a:spLocks noChangeShapeType="1"/>
            </p:cNvSpPr>
            <p:nvPr/>
          </p:nvSpPr>
          <p:spPr bwMode="auto">
            <a:xfrm>
              <a:off x="4638" y="2296"/>
              <a:ext cx="180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Line 91"/>
            <p:cNvSpPr>
              <a:spLocks noChangeShapeType="1"/>
            </p:cNvSpPr>
            <p:nvPr/>
          </p:nvSpPr>
          <p:spPr bwMode="auto">
            <a:xfrm>
              <a:off x="4818" y="2296"/>
              <a:ext cx="0" cy="38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Line 92"/>
            <p:cNvSpPr>
              <a:spLocks noChangeShapeType="1"/>
            </p:cNvSpPr>
            <p:nvPr/>
          </p:nvSpPr>
          <p:spPr bwMode="auto">
            <a:xfrm flipH="1">
              <a:off x="4638" y="2680"/>
              <a:ext cx="180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Line 93"/>
            <p:cNvSpPr>
              <a:spLocks noChangeShapeType="1"/>
            </p:cNvSpPr>
            <p:nvPr/>
          </p:nvSpPr>
          <p:spPr bwMode="auto">
            <a:xfrm>
              <a:off x="4638" y="2680"/>
              <a:ext cx="0" cy="7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Line 94"/>
            <p:cNvSpPr>
              <a:spLocks noChangeShapeType="1"/>
            </p:cNvSpPr>
            <p:nvPr/>
          </p:nvSpPr>
          <p:spPr bwMode="auto">
            <a:xfrm flipH="1" flipV="1">
              <a:off x="4488" y="2468"/>
              <a:ext cx="150" cy="28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Freeform 96"/>
          <p:cNvSpPr>
            <a:spLocks noEditPoints="1"/>
          </p:cNvSpPr>
          <p:nvPr/>
        </p:nvSpPr>
        <p:spPr bwMode="auto">
          <a:xfrm>
            <a:off x="7062788" y="3398838"/>
            <a:ext cx="641350" cy="1062038"/>
          </a:xfrm>
          <a:custGeom>
            <a:avLst/>
            <a:gdLst>
              <a:gd name="T0" fmla="*/ 0 w 404"/>
              <a:gd name="T1" fmla="*/ 0 h 669"/>
              <a:gd name="T2" fmla="*/ 404 w 404"/>
              <a:gd name="T3" fmla="*/ 0 h 669"/>
              <a:gd name="T4" fmla="*/ 404 w 404"/>
              <a:gd name="T5" fmla="*/ 669 h 669"/>
              <a:gd name="T6" fmla="*/ 0 w 404"/>
              <a:gd name="T7" fmla="*/ 669 h 669"/>
              <a:gd name="T8" fmla="*/ 0 w 404"/>
              <a:gd name="T9" fmla="*/ 0 h 669"/>
              <a:gd name="T10" fmla="*/ 5 w 404"/>
              <a:gd name="T11" fmla="*/ 667 h 669"/>
              <a:gd name="T12" fmla="*/ 3 w 404"/>
              <a:gd name="T13" fmla="*/ 664 h 669"/>
              <a:gd name="T14" fmla="*/ 401 w 404"/>
              <a:gd name="T15" fmla="*/ 664 h 669"/>
              <a:gd name="T16" fmla="*/ 399 w 404"/>
              <a:gd name="T17" fmla="*/ 667 h 669"/>
              <a:gd name="T18" fmla="*/ 399 w 404"/>
              <a:gd name="T19" fmla="*/ 3 h 669"/>
              <a:gd name="T20" fmla="*/ 401 w 404"/>
              <a:gd name="T21" fmla="*/ 6 h 669"/>
              <a:gd name="T22" fmla="*/ 3 w 404"/>
              <a:gd name="T23" fmla="*/ 6 h 669"/>
              <a:gd name="T24" fmla="*/ 5 w 404"/>
              <a:gd name="T25" fmla="*/ 3 h 669"/>
              <a:gd name="T26" fmla="*/ 5 w 404"/>
              <a:gd name="T27" fmla="*/ 667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4" h="669">
                <a:moveTo>
                  <a:pt x="0" y="0"/>
                </a:moveTo>
                <a:lnTo>
                  <a:pt x="404" y="0"/>
                </a:lnTo>
                <a:lnTo>
                  <a:pt x="404" y="669"/>
                </a:lnTo>
                <a:lnTo>
                  <a:pt x="0" y="669"/>
                </a:lnTo>
                <a:lnTo>
                  <a:pt x="0" y="0"/>
                </a:lnTo>
                <a:close/>
                <a:moveTo>
                  <a:pt x="5" y="667"/>
                </a:moveTo>
                <a:lnTo>
                  <a:pt x="3" y="664"/>
                </a:lnTo>
                <a:lnTo>
                  <a:pt x="401" y="664"/>
                </a:lnTo>
                <a:lnTo>
                  <a:pt x="399" y="667"/>
                </a:lnTo>
                <a:lnTo>
                  <a:pt x="399" y="3"/>
                </a:lnTo>
                <a:lnTo>
                  <a:pt x="401" y="6"/>
                </a:lnTo>
                <a:lnTo>
                  <a:pt x="3" y="6"/>
                </a:lnTo>
                <a:lnTo>
                  <a:pt x="5" y="3"/>
                </a:lnTo>
                <a:lnTo>
                  <a:pt x="5" y="66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97"/>
          <p:cNvSpPr>
            <a:spLocks noChangeArrowheads="1"/>
          </p:cNvSpPr>
          <p:nvPr/>
        </p:nvSpPr>
        <p:spPr bwMode="auto">
          <a:xfrm>
            <a:off x="3460750" y="3416301"/>
            <a:ext cx="750888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1" name="Group 106"/>
          <p:cNvGrpSpPr>
            <a:grpSpLocks/>
          </p:cNvGrpSpPr>
          <p:nvPr/>
        </p:nvGrpSpPr>
        <p:grpSpPr bwMode="auto">
          <a:xfrm>
            <a:off x="3524250" y="3511551"/>
            <a:ext cx="631825" cy="876300"/>
            <a:chOff x="2220" y="2212"/>
            <a:chExt cx="398" cy="552"/>
          </a:xfrm>
        </p:grpSpPr>
        <p:sp>
          <p:nvSpPr>
            <p:cNvPr id="217" name="Freeform 98"/>
            <p:cNvSpPr>
              <a:spLocks/>
            </p:cNvSpPr>
            <p:nvPr/>
          </p:nvSpPr>
          <p:spPr bwMode="auto">
            <a:xfrm>
              <a:off x="2220" y="2212"/>
              <a:ext cx="398" cy="552"/>
            </a:xfrm>
            <a:custGeom>
              <a:avLst/>
              <a:gdLst>
                <a:gd name="T0" fmla="*/ 0 w 398"/>
                <a:gd name="T1" fmla="*/ 264 h 552"/>
                <a:gd name="T2" fmla="*/ 181 w 398"/>
                <a:gd name="T3" fmla="*/ 0 h 552"/>
                <a:gd name="T4" fmla="*/ 181 w 398"/>
                <a:gd name="T5" fmla="*/ 91 h 552"/>
                <a:gd name="T6" fmla="*/ 398 w 398"/>
                <a:gd name="T7" fmla="*/ 91 h 552"/>
                <a:gd name="T8" fmla="*/ 398 w 398"/>
                <a:gd name="T9" fmla="*/ 477 h 552"/>
                <a:gd name="T10" fmla="*/ 181 w 398"/>
                <a:gd name="T11" fmla="*/ 477 h 552"/>
                <a:gd name="T12" fmla="*/ 181 w 398"/>
                <a:gd name="T13" fmla="*/ 552 h 552"/>
                <a:gd name="T14" fmla="*/ 181 w 398"/>
                <a:gd name="T15" fmla="*/ 552 h 552"/>
                <a:gd name="T16" fmla="*/ 0 w 398"/>
                <a:gd name="T17" fmla="*/ 26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8" h="552">
                  <a:moveTo>
                    <a:pt x="0" y="264"/>
                  </a:moveTo>
                  <a:lnTo>
                    <a:pt x="181" y="0"/>
                  </a:lnTo>
                  <a:lnTo>
                    <a:pt x="181" y="91"/>
                  </a:lnTo>
                  <a:lnTo>
                    <a:pt x="398" y="91"/>
                  </a:lnTo>
                  <a:lnTo>
                    <a:pt x="398" y="477"/>
                  </a:lnTo>
                  <a:lnTo>
                    <a:pt x="181" y="477"/>
                  </a:lnTo>
                  <a:lnTo>
                    <a:pt x="181" y="552"/>
                  </a:lnTo>
                  <a:lnTo>
                    <a:pt x="181" y="552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Line 99"/>
            <p:cNvSpPr>
              <a:spLocks noChangeShapeType="1"/>
            </p:cNvSpPr>
            <p:nvPr/>
          </p:nvSpPr>
          <p:spPr bwMode="auto">
            <a:xfrm flipV="1">
              <a:off x="2220" y="2212"/>
              <a:ext cx="181" cy="26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Line 100"/>
            <p:cNvSpPr>
              <a:spLocks noChangeShapeType="1"/>
            </p:cNvSpPr>
            <p:nvPr/>
          </p:nvSpPr>
          <p:spPr bwMode="auto">
            <a:xfrm>
              <a:off x="2401" y="2212"/>
              <a:ext cx="0" cy="9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Line 101"/>
            <p:cNvSpPr>
              <a:spLocks noChangeShapeType="1"/>
            </p:cNvSpPr>
            <p:nvPr/>
          </p:nvSpPr>
          <p:spPr bwMode="auto">
            <a:xfrm>
              <a:off x="2401" y="2303"/>
              <a:ext cx="21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Line 102"/>
            <p:cNvSpPr>
              <a:spLocks noChangeShapeType="1"/>
            </p:cNvSpPr>
            <p:nvPr/>
          </p:nvSpPr>
          <p:spPr bwMode="auto">
            <a:xfrm>
              <a:off x="2618" y="2303"/>
              <a:ext cx="0" cy="38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Line 103"/>
            <p:cNvSpPr>
              <a:spLocks noChangeShapeType="1"/>
            </p:cNvSpPr>
            <p:nvPr/>
          </p:nvSpPr>
          <p:spPr bwMode="auto">
            <a:xfrm flipH="1">
              <a:off x="2401" y="2689"/>
              <a:ext cx="217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Line 104"/>
            <p:cNvSpPr>
              <a:spLocks noChangeShapeType="1"/>
            </p:cNvSpPr>
            <p:nvPr/>
          </p:nvSpPr>
          <p:spPr bwMode="auto">
            <a:xfrm>
              <a:off x="2401" y="2689"/>
              <a:ext cx="0" cy="7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Line 105"/>
            <p:cNvSpPr>
              <a:spLocks noChangeShapeType="1"/>
            </p:cNvSpPr>
            <p:nvPr/>
          </p:nvSpPr>
          <p:spPr bwMode="auto">
            <a:xfrm flipH="1" flipV="1">
              <a:off x="2220" y="2476"/>
              <a:ext cx="181" cy="288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Freeform 107"/>
          <p:cNvSpPr>
            <a:spLocks noEditPoints="1"/>
          </p:cNvSpPr>
          <p:nvPr/>
        </p:nvSpPr>
        <p:spPr bwMode="auto">
          <a:xfrm>
            <a:off x="3452813" y="3408363"/>
            <a:ext cx="766763" cy="1069975"/>
          </a:xfrm>
          <a:custGeom>
            <a:avLst/>
            <a:gdLst>
              <a:gd name="T0" fmla="*/ 0 w 483"/>
              <a:gd name="T1" fmla="*/ 0 h 674"/>
              <a:gd name="T2" fmla="*/ 483 w 483"/>
              <a:gd name="T3" fmla="*/ 0 h 674"/>
              <a:gd name="T4" fmla="*/ 483 w 483"/>
              <a:gd name="T5" fmla="*/ 674 h 674"/>
              <a:gd name="T6" fmla="*/ 0 w 483"/>
              <a:gd name="T7" fmla="*/ 674 h 674"/>
              <a:gd name="T8" fmla="*/ 0 w 483"/>
              <a:gd name="T9" fmla="*/ 0 h 674"/>
              <a:gd name="T10" fmla="*/ 5 w 483"/>
              <a:gd name="T11" fmla="*/ 671 h 674"/>
              <a:gd name="T12" fmla="*/ 3 w 483"/>
              <a:gd name="T13" fmla="*/ 669 h 674"/>
              <a:gd name="T14" fmla="*/ 481 w 483"/>
              <a:gd name="T15" fmla="*/ 669 h 674"/>
              <a:gd name="T16" fmla="*/ 478 w 483"/>
              <a:gd name="T17" fmla="*/ 671 h 674"/>
              <a:gd name="T18" fmla="*/ 478 w 483"/>
              <a:gd name="T19" fmla="*/ 2 h 674"/>
              <a:gd name="T20" fmla="*/ 481 w 483"/>
              <a:gd name="T21" fmla="*/ 5 h 674"/>
              <a:gd name="T22" fmla="*/ 3 w 483"/>
              <a:gd name="T23" fmla="*/ 5 h 674"/>
              <a:gd name="T24" fmla="*/ 5 w 483"/>
              <a:gd name="T25" fmla="*/ 2 h 674"/>
              <a:gd name="T26" fmla="*/ 5 w 483"/>
              <a:gd name="T27" fmla="*/ 671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3" h="674">
                <a:moveTo>
                  <a:pt x="0" y="0"/>
                </a:moveTo>
                <a:lnTo>
                  <a:pt x="483" y="0"/>
                </a:lnTo>
                <a:lnTo>
                  <a:pt x="483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1"/>
                </a:moveTo>
                <a:lnTo>
                  <a:pt x="3" y="669"/>
                </a:lnTo>
                <a:lnTo>
                  <a:pt x="481" y="669"/>
                </a:lnTo>
                <a:lnTo>
                  <a:pt x="478" y="671"/>
                </a:lnTo>
                <a:lnTo>
                  <a:pt x="478" y="2"/>
                </a:lnTo>
                <a:lnTo>
                  <a:pt x="481" y="5"/>
                </a:lnTo>
                <a:lnTo>
                  <a:pt x="3" y="5"/>
                </a:lnTo>
                <a:lnTo>
                  <a:pt x="5" y="2"/>
                </a:lnTo>
                <a:lnTo>
                  <a:pt x="5" y="67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108"/>
          <p:cNvSpPr>
            <a:spLocks noChangeArrowheads="1"/>
          </p:cNvSpPr>
          <p:nvPr/>
        </p:nvSpPr>
        <p:spPr bwMode="auto">
          <a:xfrm>
            <a:off x="255588" y="2176463"/>
            <a:ext cx="590550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4" name="Group 117"/>
          <p:cNvGrpSpPr>
            <a:grpSpLocks/>
          </p:cNvGrpSpPr>
          <p:nvPr/>
        </p:nvGrpSpPr>
        <p:grpSpPr bwMode="auto">
          <a:xfrm>
            <a:off x="311150" y="2273301"/>
            <a:ext cx="487363" cy="874713"/>
            <a:chOff x="196" y="1432"/>
            <a:chExt cx="307" cy="551"/>
          </a:xfrm>
        </p:grpSpPr>
        <p:sp>
          <p:nvSpPr>
            <p:cNvPr id="209" name="Freeform 109"/>
            <p:cNvSpPr>
              <a:spLocks/>
            </p:cNvSpPr>
            <p:nvPr/>
          </p:nvSpPr>
          <p:spPr bwMode="auto">
            <a:xfrm>
              <a:off x="196" y="1432"/>
              <a:ext cx="307" cy="551"/>
            </a:xfrm>
            <a:custGeom>
              <a:avLst/>
              <a:gdLst>
                <a:gd name="T0" fmla="*/ 307 w 307"/>
                <a:gd name="T1" fmla="*/ 263 h 551"/>
                <a:gd name="T2" fmla="*/ 167 w 307"/>
                <a:gd name="T3" fmla="*/ 0 h 551"/>
                <a:gd name="T4" fmla="*/ 167 w 307"/>
                <a:gd name="T5" fmla="*/ 90 h 551"/>
                <a:gd name="T6" fmla="*/ 0 w 307"/>
                <a:gd name="T7" fmla="*/ 90 h 551"/>
                <a:gd name="T8" fmla="*/ 0 w 307"/>
                <a:gd name="T9" fmla="*/ 477 h 551"/>
                <a:gd name="T10" fmla="*/ 167 w 307"/>
                <a:gd name="T11" fmla="*/ 477 h 551"/>
                <a:gd name="T12" fmla="*/ 167 w 307"/>
                <a:gd name="T13" fmla="*/ 551 h 551"/>
                <a:gd name="T14" fmla="*/ 167 w 307"/>
                <a:gd name="T15" fmla="*/ 551 h 551"/>
                <a:gd name="T16" fmla="*/ 307 w 307"/>
                <a:gd name="T17" fmla="*/ 263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551">
                  <a:moveTo>
                    <a:pt x="307" y="263"/>
                  </a:moveTo>
                  <a:lnTo>
                    <a:pt x="167" y="0"/>
                  </a:lnTo>
                  <a:lnTo>
                    <a:pt x="167" y="90"/>
                  </a:lnTo>
                  <a:lnTo>
                    <a:pt x="0" y="90"/>
                  </a:lnTo>
                  <a:lnTo>
                    <a:pt x="0" y="477"/>
                  </a:lnTo>
                  <a:lnTo>
                    <a:pt x="167" y="477"/>
                  </a:lnTo>
                  <a:lnTo>
                    <a:pt x="167" y="551"/>
                  </a:lnTo>
                  <a:lnTo>
                    <a:pt x="167" y="551"/>
                  </a:lnTo>
                  <a:lnTo>
                    <a:pt x="307" y="263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Line 110"/>
            <p:cNvSpPr>
              <a:spLocks noChangeShapeType="1"/>
            </p:cNvSpPr>
            <p:nvPr/>
          </p:nvSpPr>
          <p:spPr bwMode="auto">
            <a:xfrm flipH="1" flipV="1">
              <a:off x="363" y="1432"/>
              <a:ext cx="140" cy="26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Line 111"/>
            <p:cNvSpPr>
              <a:spLocks noChangeShapeType="1"/>
            </p:cNvSpPr>
            <p:nvPr/>
          </p:nvSpPr>
          <p:spPr bwMode="auto">
            <a:xfrm>
              <a:off x="363" y="1432"/>
              <a:ext cx="0" cy="9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Line 112"/>
            <p:cNvSpPr>
              <a:spLocks noChangeShapeType="1"/>
            </p:cNvSpPr>
            <p:nvPr/>
          </p:nvSpPr>
          <p:spPr bwMode="auto">
            <a:xfrm flipH="1">
              <a:off x="196" y="1522"/>
              <a:ext cx="167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Line 113"/>
            <p:cNvSpPr>
              <a:spLocks noChangeShapeType="1"/>
            </p:cNvSpPr>
            <p:nvPr/>
          </p:nvSpPr>
          <p:spPr bwMode="auto">
            <a:xfrm>
              <a:off x="196" y="1522"/>
              <a:ext cx="0" cy="387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Line 114"/>
            <p:cNvSpPr>
              <a:spLocks noChangeShapeType="1"/>
            </p:cNvSpPr>
            <p:nvPr/>
          </p:nvSpPr>
          <p:spPr bwMode="auto">
            <a:xfrm>
              <a:off x="196" y="1909"/>
              <a:ext cx="167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Line 115"/>
            <p:cNvSpPr>
              <a:spLocks noChangeShapeType="1"/>
            </p:cNvSpPr>
            <p:nvPr/>
          </p:nvSpPr>
          <p:spPr bwMode="auto">
            <a:xfrm>
              <a:off x="363" y="1909"/>
              <a:ext cx="0" cy="74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Line 116"/>
            <p:cNvSpPr>
              <a:spLocks noChangeShapeType="1"/>
            </p:cNvSpPr>
            <p:nvPr/>
          </p:nvSpPr>
          <p:spPr bwMode="auto">
            <a:xfrm flipV="1">
              <a:off x="363" y="1695"/>
              <a:ext cx="140" cy="288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5" name="Freeform 118"/>
          <p:cNvSpPr>
            <a:spLocks noEditPoints="1"/>
          </p:cNvSpPr>
          <p:nvPr/>
        </p:nvSpPr>
        <p:spPr bwMode="auto">
          <a:xfrm>
            <a:off x="247650" y="2168526"/>
            <a:ext cx="606425" cy="1069975"/>
          </a:xfrm>
          <a:custGeom>
            <a:avLst/>
            <a:gdLst>
              <a:gd name="T0" fmla="*/ 0 w 382"/>
              <a:gd name="T1" fmla="*/ 0 h 674"/>
              <a:gd name="T2" fmla="*/ 382 w 382"/>
              <a:gd name="T3" fmla="*/ 0 h 674"/>
              <a:gd name="T4" fmla="*/ 382 w 382"/>
              <a:gd name="T5" fmla="*/ 674 h 674"/>
              <a:gd name="T6" fmla="*/ 0 w 382"/>
              <a:gd name="T7" fmla="*/ 674 h 674"/>
              <a:gd name="T8" fmla="*/ 0 w 382"/>
              <a:gd name="T9" fmla="*/ 0 h 674"/>
              <a:gd name="T10" fmla="*/ 5 w 382"/>
              <a:gd name="T11" fmla="*/ 672 h 674"/>
              <a:gd name="T12" fmla="*/ 2 w 382"/>
              <a:gd name="T13" fmla="*/ 669 h 674"/>
              <a:gd name="T14" fmla="*/ 380 w 382"/>
              <a:gd name="T15" fmla="*/ 669 h 674"/>
              <a:gd name="T16" fmla="*/ 377 w 382"/>
              <a:gd name="T17" fmla="*/ 672 h 674"/>
              <a:gd name="T18" fmla="*/ 377 w 382"/>
              <a:gd name="T19" fmla="*/ 3 h 674"/>
              <a:gd name="T20" fmla="*/ 380 w 382"/>
              <a:gd name="T21" fmla="*/ 5 h 674"/>
              <a:gd name="T22" fmla="*/ 2 w 382"/>
              <a:gd name="T23" fmla="*/ 5 h 674"/>
              <a:gd name="T24" fmla="*/ 5 w 382"/>
              <a:gd name="T25" fmla="*/ 3 h 674"/>
              <a:gd name="T26" fmla="*/ 5 w 382"/>
              <a:gd name="T27" fmla="*/ 672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74">
                <a:moveTo>
                  <a:pt x="0" y="0"/>
                </a:moveTo>
                <a:lnTo>
                  <a:pt x="382" y="0"/>
                </a:lnTo>
                <a:lnTo>
                  <a:pt x="382" y="674"/>
                </a:lnTo>
                <a:lnTo>
                  <a:pt x="0" y="674"/>
                </a:lnTo>
                <a:lnTo>
                  <a:pt x="0" y="0"/>
                </a:lnTo>
                <a:close/>
                <a:moveTo>
                  <a:pt x="5" y="672"/>
                </a:moveTo>
                <a:lnTo>
                  <a:pt x="2" y="669"/>
                </a:lnTo>
                <a:lnTo>
                  <a:pt x="380" y="669"/>
                </a:lnTo>
                <a:lnTo>
                  <a:pt x="377" y="672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7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119"/>
          <p:cNvSpPr>
            <a:spLocks noChangeArrowheads="1"/>
          </p:cNvSpPr>
          <p:nvPr/>
        </p:nvSpPr>
        <p:spPr bwMode="auto">
          <a:xfrm>
            <a:off x="2339975" y="2201863"/>
            <a:ext cx="471488" cy="23193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7" name="Group 131"/>
          <p:cNvGrpSpPr>
            <a:grpSpLocks/>
          </p:cNvGrpSpPr>
          <p:nvPr/>
        </p:nvGrpSpPr>
        <p:grpSpPr bwMode="auto">
          <a:xfrm>
            <a:off x="2378075" y="2282826"/>
            <a:ext cx="395288" cy="2170113"/>
            <a:chOff x="1498" y="1438"/>
            <a:chExt cx="249" cy="1367"/>
          </a:xfrm>
        </p:grpSpPr>
        <p:sp>
          <p:nvSpPr>
            <p:cNvPr id="198" name="Line 120"/>
            <p:cNvSpPr>
              <a:spLocks noChangeShapeType="1"/>
            </p:cNvSpPr>
            <p:nvPr/>
          </p:nvSpPr>
          <p:spPr bwMode="auto">
            <a:xfrm>
              <a:off x="1498" y="2054"/>
              <a:ext cx="249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121"/>
            <p:cNvSpPr>
              <a:spLocks noChangeArrowheads="1"/>
            </p:cNvSpPr>
            <p:nvPr/>
          </p:nvSpPr>
          <p:spPr bwMode="auto">
            <a:xfrm>
              <a:off x="1560" y="1438"/>
              <a:ext cx="118" cy="1367"/>
            </a:xfrm>
            <a:prstGeom prst="rect">
              <a:avLst/>
            </a:prstGeom>
            <a:solidFill>
              <a:srgbClr val="008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122"/>
            <p:cNvSpPr>
              <a:spLocks noChangeArrowheads="1"/>
            </p:cNvSpPr>
            <p:nvPr/>
          </p:nvSpPr>
          <p:spPr bwMode="auto">
            <a:xfrm>
              <a:off x="1560" y="1438"/>
              <a:ext cx="118" cy="1367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123"/>
            <p:cNvSpPr>
              <a:spLocks noChangeShapeType="1"/>
            </p:cNvSpPr>
            <p:nvPr/>
          </p:nvSpPr>
          <p:spPr bwMode="auto">
            <a:xfrm>
              <a:off x="1560" y="1486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124"/>
            <p:cNvSpPr>
              <a:spLocks noChangeShapeType="1"/>
            </p:cNvSpPr>
            <p:nvPr/>
          </p:nvSpPr>
          <p:spPr bwMode="auto">
            <a:xfrm>
              <a:off x="1560" y="1918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Line 125"/>
            <p:cNvSpPr>
              <a:spLocks noChangeShapeType="1"/>
            </p:cNvSpPr>
            <p:nvPr/>
          </p:nvSpPr>
          <p:spPr bwMode="auto">
            <a:xfrm>
              <a:off x="1560" y="2262"/>
              <a:ext cx="112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Line 126"/>
            <p:cNvSpPr>
              <a:spLocks noChangeShapeType="1"/>
            </p:cNvSpPr>
            <p:nvPr/>
          </p:nvSpPr>
          <p:spPr bwMode="auto">
            <a:xfrm>
              <a:off x="1560" y="2638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Line 127"/>
            <p:cNvSpPr>
              <a:spLocks noChangeShapeType="1"/>
            </p:cNvSpPr>
            <p:nvPr/>
          </p:nvSpPr>
          <p:spPr bwMode="auto">
            <a:xfrm>
              <a:off x="1560" y="1670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Line 128"/>
            <p:cNvSpPr>
              <a:spLocks noChangeShapeType="1"/>
            </p:cNvSpPr>
            <p:nvPr/>
          </p:nvSpPr>
          <p:spPr bwMode="auto">
            <a:xfrm flipV="1">
              <a:off x="1616" y="1798"/>
              <a:ext cx="0" cy="5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29"/>
            <p:cNvSpPr>
              <a:spLocks/>
            </p:cNvSpPr>
            <p:nvPr/>
          </p:nvSpPr>
          <p:spPr bwMode="auto">
            <a:xfrm>
              <a:off x="1610" y="2318"/>
              <a:ext cx="19" cy="80"/>
            </a:xfrm>
            <a:custGeom>
              <a:avLst/>
              <a:gdLst>
                <a:gd name="T0" fmla="*/ 9 w 19"/>
                <a:gd name="T1" fmla="*/ 80 h 80"/>
                <a:gd name="T2" fmla="*/ 19 w 19"/>
                <a:gd name="T3" fmla="*/ 0 h 80"/>
                <a:gd name="T4" fmla="*/ 9 w 19"/>
                <a:gd name="T5" fmla="*/ 0 h 80"/>
                <a:gd name="T6" fmla="*/ 0 w 19"/>
                <a:gd name="T7" fmla="*/ 0 h 80"/>
                <a:gd name="T8" fmla="*/ 9 w 19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0">
                  <a:moveTo>
                    <a:pt x="9" y="80"/>
                  </a:moveTo>
                  <a:lnTo>
                    <a:pt x="19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30"/>
            <p:cNvSpPr>
              <a:spLocks/>
            </p:cNvSpPr>
            <p:nvPr/>
          </p:nvSpPr>
          <p:spPr bwMode="auto">
            <a:xfrm>
              <a:off x="1610" y="2318"/>
              <a:ext cx="19" cy="80"/>
            </a:xfrm>
            <a:custGeom>
              <a:avLst/>
              <a:gdLst>
                <a:gd name="T0" fmla="*/ 9 w 19"/>
                <a:gd name="T1" fmla="*/ 80 h 80"/>
                <a:gd name="T2" fmla="*/ 19 w 19"/>
                <a:gd name="T3" fmla="*/ 0 h 80"/>
                <a:gd name="T4" fmla="*/ 9 w 19"/>
                <a:gd name="T5" fmla="*/ 0 h 80"/>
                <a:gd name="T6" fmla="*/ 0 w 19"/>
                <a:gd name="T7" fmla="*/ 0 h 80"/>
                <a:gd name="T8" fmla="*/ 9 w 19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0">
                  <a:moveTo>
                    <a:pt x="9" y="80"/>
                  </a:moveTo>
                  <a:lnTo>
                    <a:pt x="19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" name="Freeform 132"/>
          <p:cNvSpPr>
            <a:spLocks noEditPoints="1"/>
          </p:cNvSpPr>
          <p:nvPr/>
        </p:nvSpPr>
        <p:spPr bwMode="auto">
          <a:xfrm>
            <a:off x="2330450" y="2193926"/>
            <a:ext cx="488950" cy="2335213"/>
          </a:xfrm>
          <a:custGeom>
            <a:avLst/>
            <a:gdLst>
              <a:gd name="T0" fmla="*/ 0 w 308"/>
              <a:gd name="T1" fmla="*/ 0 h 1471"/>
              <a:gd name="T2" fmla="*/ 308 w 308"/>
              <a:gd name="T3" fmla="*/ 0 h 1471"/>
              <a:gd name="T4" fmla="*/ 308 w 308"/>
              <a:gd name="T5" fmla="*/ 1471 h 1471"/>
              <a:gd name="T6" fmla="*/ 0 w 308"/>
              <a:gd name="T7" fmla="*/ 1471 h 1471"/>
              <a:gd name="T8" fmla="*/ 0 w 308"/>
              <a:gd name="T9" fmla="*/ 0 h 1471"/>
              <a:gd name="T10" fmla="*/ 6 w 308"/>
              <a:gd name="T11" fmla="*/ 1468 h 1471"/>
              <a:gd name="T12" fmla="*/ 3 w 308"/>
              <a:gd name="T13" fmla="*/ 1466 h 1471"/>
              <a:gd name="T14" fmla="*/ 306 w 308"/>
              <a:gd name="T15" fmla="*/ 1466 h 1471"/>
              <a:gd name="T16" fmla="*/ 303 w 308"/>
              <a:gd name="T17" fmla="*/ 1468 h 1471"/>
              <a:gd name="T18" fmla="*/ 303 w 308"/>
              <a:gd name="T19" fmla="*/ 3 h 1471"/>
              <a:gd name="T20" fmla="*/ 306 w 308"/>
              <a:gd name="T21" fmla="*/ 5 h 1471"/>
              <a:gd name="T22" fmla="*/ 3 w 308"/>
              <a:gd name="T23" fmla="*/ 5 h 1471"/>
              <a:gd name="T24" fmla="*/ 6 w 308"/>
              <a:gd name="T25" fmla="*/ 3 h 1471"/>
              <a:gd name="T26" fmla="*/ 6 w 308"/>
              <a:gd name="T27" fmla="*/ 1468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71">
                <a:moveTo>
                  <a:pt x="0" y="0"/>
                </a:moveTo>
                <a:lnTo>
                  <a:pt x="308" y="0"/>
                </a:lnTo>
                <a:lnTo>
                  <a:pt x="308" y="1471"/>
                </a:lnTo>
                <a:lnTo>
                  <a:pt x="0" y="1471"/>
                </a:lnTo>
                <a:lnTo>
                  <a:pt x="0" y="0"/>
                </a:lnTo>
                <a:close/>
                <a:moveTo>
                  <a:pt x="6" y="1468"/>
                </a:moveTo>
                <a:lnTo>
                  <a:pt x="3" y="1466"/>
                </a:lnTo>
                <a:lnTo>
                  <a:pt x="306" y="1466"/>
                </a:lnTo>
                <a:lnTo>
                  <a:pt x="303" y="1468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6" y="3"/>
                </a:lnTo>
                <a:lnTo>
                  <a:pt x="6" y="146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Rectangle 133"/>
          <p:cNvSpPr>
            <a:spLocks noChangeArrowheads="1"/>
          </p:cNvSpPr>
          <p:nvPr/>
        </p:nvSpPr>
        <p:spPr bwMode="auto">
          <a:xfrm>
            <a:off x="6446838" y="2227263"/>
            <a:ext cx="473075" cy="229393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0" name="Group 145"/>
          <p:cNvGrpSpPr>
            <a:grpSpLocks/>
          </p:cNvGrpSpPr>
          <p:nvPr/>
        </p:nvGrpSpPr>
        <p:grpSpPr bwMode="auto">
          <a:xfrm>
            <a:off x="6486525" y="2306638"/>
            <a:ext cx="395288" cy="2147888"/>
            <a:chOff x="4086" y="1453"/>
            <a:chExt cx="249" cy="1353"/>
          </a:xfrm>
        </p:grpSpPr>
        <p:sp>
          <p:nvSpPr>
            <p:cNvPr id="187" name="Line 134"/>
            <p:cNvSpPr>
              <a:spLocks noChangeShapeType="1"/>
            </p:cNvSpPr>
            <p:nvPr/>
          </p:nvSpPr>
          <p:spPr bwMode="auto">
            <a:xfrm>
              <a:off x="4086" y="2062"/>
              <a:ext cx="249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135"/>
            <p:cNvSpPr>
              <a:spLocks noChangeArrowheads="1"/>
            </p:cNvSpPr>
            <p:nvPr/>
          </p:nvSpPr>
          <p:spPr bwMode="auto">
            <a:xfrm>
              <a:off x="4148" y="1453"/>
              <a:ext cx="118" cy="1353"/>
            </a:xfrm>
            <a:prstGeom prst="rect">
              <a:avLst/>
            </a:prstGeom>
            <a:solidFill>
              <a:srgbClr val="009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136"/>
            <p:cNvSpPr>
              <a:spLocks noChangeArrowheads="1"/>
            </p:cNvSpPr>
            <p:nvPr/>
          </p:nvSpPr>
          <p:spPr bwMode="auto">
            <a:xfrm>
              <a:off x="4148" y="1453"/>
              <a:ext cx="118" cy="135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137"/>
            <p:cNvSpPr>
              <a:spLocks noChangeShapeType="1"/>
            </p:cNvSpPr>
            <p:nvPr/>
          </p:nvSpPr>
          <p:spPr bwMode="auto">
            <a:xfrm>
              <a:off x="4148" y="1501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138"/>
            <p:cNvSpPr>
              <a:spLocks noChangeShapeType="1"/>
            </p:cNvSpPr>
            <p:nvPr/>
          </p:nvSpPr>
          <p:spPr bwMode="auto">
            <a:xfrm>
              <a:off x="4148" y="1928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139"/>
            <p:cNvSpPr>
              <a:spLocks noChangeShapeType="1"/>
            </p:cNvSpPr>
            <p:nvPr/>
          </p:nvSpPr>
          <p:spPr bwMode="auto">
            <a:xfrm>
              <a:off x="4148" y="2268"/>
              <a:ext cx="112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140"/>
            <p:cNvSpPr>
              <a:spLocks noChangeShapeType="1"/>
            </p:cNvSpPr>
            <p:nvPr/>
          </p:nvSpPr>
          <p:spPr bwMode="auto">
            <a:xfrm>
              <a:off x="4148" y="2640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141"/>
            <p:cNvSpPr>
              <a:spLocks noChangeShapeType="1"/>
            </p:cNvSpPr>
            <p:nvPr/>
          </p:nvSpPr>
          <p:spPr bwMode="auto">
            <a:xfrm>
              <a:off x="4148" y="1683"/>
              <a:ext cx="115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142"/>
            <p:cNvSpPr>
              <a:spLocks noChangeShapeType="1"/>
            </p:cNvSpPr>
            <p:nvPr/>
          </p:nvSpPr>
          <p:spPr bwMode="auto">
            <a:xfrm flipV="1">
              <a:off x="4204" y="1809"/>
              <a:ext cx="0" cy="506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43"/>
            <p:cNvSpPr>
              <a:spLocks/>
            </p:cNvSpPr>
            <p:nvPr/>
          </p:nvSpPr>
          <p:spPr bwMode="auto">
            <a:xfrm>
              <a:off x="4198" y="2323"/>
              <a:ext cx="18" cy="80"/>
            </a:xfrm>
            <a:custGeom>
              <a:avLst/>
              <a:gdLst>
                <a:gd name="T0" fmla="*/ 9 w 18"/>
                <a:gd name="T1" fmla="*/ 80 h 80"/>
                <a:gd name="T2" fmla="*/ 18 w 18"/>
                <a:gd name="T3" fmla="*/ 0 h 80"/>
                <a:gd name="T4" fmla="*/ 9 w 18"/>
                <a:gd name="T5" fmla="*/ 0 h 80"/>
                <a:gd name="T6" fmla="*/ 0 w 18"/>
                <a:gd name="T7" fmla="*/ 0 h 80"/>
                <a:gd name="T8" fmla="*/ 9 w 18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0">
                  <a:moveTo>
                    <a:pt x="9" y="80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44"/>
            <p:cNvSpPr>
              <a:spLocks/>
            </p:cNvSpPr>
            <p:nvPr/>
          </p:nvSpPr>
          <p:spPr bwMode="auto">
            <a:xfrm>
              <a:off x="4198" y="2323"/>
              <a:ext cx="18" cy="80"/>
            </a:xfrm>
            <a:custGeom>
              <a:avLst/>
              <a:gdLst>
                <a:gd name="T0" fmla="*/ 9 w 18"/>
                <a:gd name="T1" fmla="*/ 80 h 80"/>
                <a:gd name="T2" fmla="*/ 18 w 18"/>
                <a:gd name="T3" fmla="*/ 0 h 80"/>
                <a:gd name="T4" fmla="*/ 9 w 18"/>
                <a:gd name="T5" fmla="*/ 0 h 80"/>
                <a:gd name="T6" fmla="*/ 0 w 18"/>
                <a:gd name="T7" fmla="*/ 0 h 80"/>
                <a:gd name="T8" fmla="*/ 9 w 18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0">
                  <a:moveTo>
                    <a:pt x="9" y="80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80"/>
                  </a:ln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" name="Freeform 146"/>
          <p:cNvSpPr>
            <a:spLocks noEditPoints="1"/>
          </p:cNvSpPr>
          <p:nvPr/>
        </p:nvSpPr>
        <p:spPr bwMode="auto">
          <a:xfrm>
            <a:off x="6438900" y="2219326"/>
            <a:ext cx="488950" cy="2309813"/>
          </a:xfrm>
          <a:custGeom>
            <a:avLst/>
            <a:gdLst>
              <a:gd name="T0" fmla="*/ 0 w 308"/>
              <a:gd name="T1" fmla="*/ 0 h 1455"/>
              <a:gd name="T2" fmla="*/ 308 w 308"/>
              <a:gd name="T3" fmla="*/ 0 h 1455"/>
              <a:gd name="T4" fmla="*/ 308 w 308"/>
              <a:gd name="T5" fmla="*/ 1455 h 1455"/>
              <a:gd name="T6" fmla="*/ 0 w 308"/>
              <a:gd name="T7" fmla="*/ 1455 h 1455"/>
              <a:gd name="T8" fmla="*/ 0 w 308"/>
              <a:gd name="T9" fmla="*/ 0 h 1455"/>
              <a:gd name="T10" fmla="*/ 5 w 308"/>
              <a:gd name="T11" fmla="*/ 1452 h 1455"/>
              <a:gd name="T12" fmla="*/ 3 w 308"/>
              <a:gd name="T13" fmla="*/ 1450 h 1455"/>
              <a:gd name="T14" fmla="*/ 306 w 308"/>
              <a:gd name="T15" fmla="*/ 1450 h 1455"/>
              <a:gd name="T16" fmla="*/ 303 w 308"/>
              <a:gd name="T17" fmla="*/ 1452 h 1455"/>
              <a:gd name="T18" fmla="*/ 303 w 308"/>
              <a:gd name="T19" fmla="*/ 3 h 1455"/>
              <a:gd name="T20" fmla="*/ 306 w 308"/>
              <a:gd name="T21" fmla="*/ 5 h 1455"/>
              <a:gd name="T22" fmla="*/ 3 w 308"/>
              <a:gd name="T23" fmla="*/ 5 h 1455"/>
              <a:gd name="T24" fmla="*/ 5 w 308"/>
              <a:gd name="T25" fmla="*/ 3 h 1455"/>
              <a:gd name="T26" fmla="*/ 5 w 308"/>
              <a:gd name="T27" fmla="*/ 1452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8" h="1455">
                <a:moveTo>
                  <a:pt x="0" y="0"/>
                </a:moveTo>
                <a:lnTo>
                  <a:pt x="308" y="0"/>
                </a:lnTo>
                <a:lnTo>
                  <a:pt x="308" y="1455"/>
                </a:lnTo>
                <a:lnTo>
                  <a:pt x="0" y="1455"/>
                </a:lnTo>
                <a:lnTo>
                  <a:pt x="0" y="0"/>
                </a:lnTo>
                <a:close/>
                <a:moveTo>
                  <a:pt x="5" y="1452"/>
                </a:moveTo>
                <a:lnTo>
                  <a:pt x="3" y="1450"/>
                </a:lnTo>
                <a:lnTo>
                  <a:pt x="306" y="1450"/>
                </a:lnTo>
                <a:lnTo>
                  <a:pt x="303" y="1452"/>
                </a:lnTo>
                <a:lnTo>
                  <a:pt x="303" y="3"/>
                </a:lnTo>
                <a:lnTo>
                  <a:pt x="306" y="5"/>
                </a:lnTo>
                <a:lnTo>
                  <a:pt x="3" y="5"/>
                </a:lnTo>
                <a:lnTo>
                  <a:pt x="5" y="3"/>
                </a:lnTo>
                <a:lnTo>
                  <a:pt x="5" y="145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6" name="Group 189"/>
          <p:cNvGrpSpPr>
            <a:grpSpLocks/>
          </p:cNvGrpSpPr>
          <p:nvPr/>
        </p:nvGrpSpPr>
        <p:grpSpPr bwMode="auto">
          <a:xfrm>
            <a:off x="201613" y="3525838"/>
            <a:ext cx="493713" cy="811213"/>
            <a:chOff x="127" y="2221"/>
            <a:chExt cx="311" cy="511"/>
          </a:xfrm>
        </p:grpSpPr>
        <p:sp>
          <p:nvSpPr>
            <p:cNvPr id="149" name="Rectangle 151"/>
            <p:cNvSpPr>
              <a:spLocks noChangeArrowheads="1"/>
            </p:cNvSpPr>
            <p:nvPr/>
          </p:nvSpPr>
          <p:spPr bwMode="auto">
            <a:xfrm>
              <a:off x="197" y="2292"/>
              <a:ext cx="88" cy="350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52"/>
            <p:cNvSpPr>
              <a:spLocks noChangeArrowheads="1"/>
            </p:cNvSpPr>
            <p:nvPr/>
          </p:nvSpPr>
          <p:spPr bwMode="auto">
            <a:xfrm>
              <a:off x="420" y="2221"/>
              <a:ext cx="18" cy="492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53"/>
            <p:cNvSpPr>
              <a:spLocks noChangeArrowheads="1"/>
            </p:cNvSpPr>
            <p:nvPr/>
          </p:nvSpPr>
          <p:spPr bwMode="auto">
            <a:xfrm>
              <a:off x="420" y="2221"/>
              <a:ext cx="18" cy="492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54"/>
            <p:cNvSpPr>
              <a:spLocks noChangeShapeType="1"/>
            </p:cNvSpPr>
            <p:nvPr/>
          </p:nvSpPr>
          <p:spPr bwMode="auto">
            <a:xfrm>
              <a:off x="308" y="2558"/>
              <a:ext cx="112" cy="148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55"/>
            <p:cNvSpPr>
              <a:spLocks noChangeArrowheads="1"/>
            </p:cNvSpPr>
            <p:nvPr/>
          </p:nvSpPr>
          <p:spPr bwMode="auto">
            <a:xfrm>
              <a:off x="155" y="2706"/>
              <a:ext cx="283" cy="26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6"/>
            <p:cNvSpPr>
              <a:spLocks noChangeArrowheads="1"/>
            </p:cNvSpPr>
            <p:nvPr/>
          </p:nvSpPr>
          <p:spPr bwMode="auto">
            <a:xfrm>
              <a:off x="155" y="2706"/>
              <a:ext cx="283" cy="26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157"/>
            <p:cNvSpPr>
              <a:spLocks noChangeShapeType="1"/>
            </p:cNvSpPr>
            <p:nvPr/>
          </p:nvSpPr>
          <p:spPr bwMode="auto">
            <a:xfrm>
              <a:off x="308" y="2363"/>
              <a:ext cx="0" cy="19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58"/>
            <p:cNvSpPr>
              <a:spLocks/>
            </p:cNvSpPr>
            <p:nvPr/>
          </p:nvSpPr>
          <p:spPr bwMode="auto">
            <a:xfrm>
              <a:off x="308" y="2221"/>
              <a:ext cx="112" cy="485"/>
            </a:xfrm>
            <a:custGeom>
              <a:avLst/>
              <a:gdLst>
                <a:gd name="T0" fmla="*/ 0 w 112"/>
                <a:gd name="T1" fmla="*/ 142 h 485"/>
                <a:gd name="T2" fmla="*/ 112 w 112"/>
                <a:gd name="T3" fmla="*/ 0 h 485"/>
                <a:gd name="T4" fmla="*/ 112 w 112"/>
                <a:gd name="T5" fmla="*/ 485 h 485"/>
                <a:gd name="T6" fmla="*/ 0 w 112"/>
                <a:gd name="T7" fmla="*/ 337 h 485"/>
                <a:gd name="T8" fmla="*/ 0 w 112"/>
                <a:gd name="T9" fmla="*/ 142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485">
                  <a:moveTo>
                    <a:pt x="0" y="142"/>
                  </a:moveTo>
                  <a:lnTo>
                    <a:pt x="112" y="0"/>
                  </a:lnTo>
                  <a:lnTo>
                    <a:pt x="112" y="485"/>
                  </a:lnTo>
                  <a:lnTo>
                    <a:pt x="0" y="337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159"/>
            <p:cNvSpPr>
              <a:spLocks noChangeShapeType="1"/>
            </p:cNvSpPr>
            <p:nvPr/>
          </p:nvSpPr>
          <p:spPr bwMode="auto">
            <a:xfrm flipV="1">
              <a:off x="308" y="2221"/>
              <a:ext cx="112" cy="142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160"/>
            <p:cNvSpPr>
              <a:spLocks noChangeShapeType="1"/>
            </p:cNvSpPr>
            <p:nvPr/>
          </p:nvSpPr>
          <p:spPr bwMode="auto">
            <a:xfrm>
              <a:off x="420" y="2221"/>
              <a:ext cx="0" cy="48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161"/>
            <p:cNvSpPr>
              <a:spLocks noChangeShapeType="1"/>
            </p:cNvSpPr>
            <p:nvPr/>
          </p:nvSpPr>
          <p:spPr bwMode="auto">
            <a:xfrm flipH="1" flipV="1">
              <a:off x="308" y="2558"/>
              <a:ext cx="112" cy="148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162"/>
            <p:cNvSpPr>
              <a:spLocks noChangeShapeType="1"/>
            </p:cNvSpPr>
            <p:nvPr/>
          </p:nvSpPr>
          <p:spPr bwMode="auto">
            <a:xfrm flipV="1">
              <a:off x="308" y="2363"/>
              <a:ext cx="0" cy="19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63"/>
            <p:cNvSpPr>
              <a:spLocks/>
            </p:cNvSpPr>
            <p:nvPr/>
          </p:nvSpPr>
          <p:spPr bwMode="auto">
            <a:xfrm>
              <a:off x="280" y="2292"/>
              <a:ext cx="28" cy="343"/>
            </a:xfrm>
            <a:custGeom>
              <a:avLst/>
              <a:gdLst>
                <a:gd name="T0" fmla="*/ 0 w 28"/>
                <a:gd name="T1" fmla="*/ 0 h 343"/>
                <a:gd name="T2" fmla="*/ 28 w 28"/>
                <a:gd name="T3" fmla="*/ 71 h 343"/>
                <a:gd name="T4" fmla="*/ 28 w 28"/>
                <a:gd name="T5" fmla="*/ 266 h 343"/>
                <a:gd name="T6" fmla="*/ 0 w 28"/>
                <a:gd name="T7" fmla="*/ 343 h 343"/>
                <a:gd name="T8" fmla="*/ 0 w 28"/>
                <a:gd name="T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3">
                  <a:moveTo>
                    <a:pt x="0" y="0"/>
                  </a:moveTo>
                  <a:lnTo>
                    <a:pt x="28" y="71"/>
                  </a:lnTo>
                  <a:lnTo>
                    <a:pt x="28" y="266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164"/>
            <p:cNvSpPr>
              <a:spLocks noChangeShapeType="1"/>
            </p:cNvSpPr>
            <p:nvPr/>
          </p:nvSpPr>
          <p:spPr bwMode="auto">
            <a:xfrm>
              <a:off x="280" y="2292"/>
              <a:ext cx="28" cy="71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165"/>
            <p:cNvSpPr>
              <a:spLocks noChangeShapeType="1"/>
            </p:cNvSpPr>
            <p:nvPr/>
          </p:nvSpPr>
          <p:spPr bwMode="auto">
            <a:xfrm>
              <a:off x="308" y="2363"/>
              <a:ext cx="0" cy="19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166"/>
            <p:cNvSpPr>
              <a:spLocks noChangeShapeType="1"/>
            </p:cNvSpPr>
            <p:nvPr/>
          </p:nvSpPr>
          <p:spPr bwMode="auto">
            <a:xfrm flipH="1">
              <a:off x="280" y="2558"/>
              <a:ext cx="28" cy="77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167"/>
            <p:cNvSpPr>
              <a:spLocks noChangeShapeType="1"/>
            </p:cNvSpPr>
            <p:nvPr/>
          </p:nvSpPr>
          <p:spPr bwMode="auto">
            <a:xfrm flipV="1">
              <a:off x="280" y="2292"/>
              <a:ext cx="0" cy="34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68"/>
            <p:cNvSpPr>
              <a:spLocks noChangeArrowheads="1"/>
            </p:cNvSpPr>
            <p:nvPr/>
          </p:nvSpPr>
          <p:spPr bwMode="auto">
            <a:xfrm>
              <a:off x="197" y="2292"/>
              <a:ext cx="88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169"/>
            <p:cNvSpPr>
              <a:spLocks noChangeArrowheads="1"/>
            </p:cNvSpPr>
            <p:nvPr/>
          </p:nvSpPr>
          <p:spPr bwMode="auto">
            <a:xfrm>
              <a:off x="197" y="2292"/>
              <a:ext cx="88" cy="7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170"/>
            <p:cNvSpPr>
              <a:spLocks noChangeArrowheads="1"/>
            </p:cNvSpPr>
            <p:nvPr/>
          </p:nvSpPr>
          <p:spPr bwMode="auto">
            <a:xfrm>
              <a:off x="197" y="2292"/>
              <a:ext cx="83" cy="343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171"/>
            <p:cNvSpPr>
              <a:spLocks noChangeShapeType="1"/>
            </p:cNvSpPr>
            <p:nvPr/>
          </p:nvSpPr>
          <p:spPr bwMode="auto">
            <a:xfrm>
              <a:off x="197" y="2292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172"/>
            <p:cNvSpPr>
              <a:spLocks noChangeShapeType="1"/>
            </p:cNvSpPr>
            <p:nvPr/>
          </p:nvSpPr>
          <p:spPr bwMode="auto">
            <a:xfrm>
              <a:off x="280" y="2292"/>
              <a:ext cx="0" cy="34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173"/>
            <p:cNvSpPr>
              <a:spLocks noChangeShapeType="1"/>
            </p:cNvSpPr>
            <p:nvPr/>
          </p:nvSpPr>
          <p:spPr bwMode="auto">
            <a:xfrm flipH="1">
              <a:off x="197" y="2635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174"/>
            <p:cNvSpPr>
              <a:spLocks noChangeShapeType="1"/>
            </p:cNvSpPr>
            <p:nvPr/>
          </p:nvSpPr>
          <p:spPr bwMode="auto">
            <a:xfrm flipV="1">
              <a:off x="197" y="2292"/>
              <a:ext cx="0" cy="343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75"/>
            <p:cNvSpPr>
              <a:spLocks noChangeArrowheads="1"/>
            </p:cNvSpPr>
            <p:nvPr/>
          </p:nvSpPr>
          <p:spPr bwMode="auto">
            <a:xfrm>
              <a:off x="127" y="2435"/>
              <a:ext cx="70" cy="51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176"/>
            <p:cNvSpPr>
              <a:spLocks noChangeShapeType="1"/>
            </p:cNvSpPr>
            <p:nvPr/>
          </p:nvSpPr>
          <p:spPr bwMode="auto">
            <a:xfrm>
              <a:off x="127" y="2435"/>
              <a:ext cx="7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177"/>
            <p:cNvSpPr>
              <a:spLocks noChangeShapeType="1"/>
            </p:cNvSpPr>
            <p:nvPr/>
          </p:nvSpPr>
          <p:spPr bwMode="auto">
            <a:xfrm>
              <a:off x="197" y="2435"/>
              <a:ext cx="0" cy="51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178"/>
            <p:cNvSpPr>
              <a:spLocks noChangeShapeType="1"/>
            </p:cNvSpPr>
            <p:nvPr/>
          </p:nvSpPr>
          <p:spPr bwMode="auto">
            <a:xfrm flipH="1">
              <a:off x="127" y="2486"/>
              <a:ext cx="7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179"/>
            <p:cNvSpPr>
              <a:spLocks noChangeShapeType="1"/>
            </p:cNvSpPr>
            <p:nvPr/>
          </p:nvSpPr>
          <p:spPr bwMode="auto">
            <a:xfrm flipV="1">
              <a:off x="127" y="2435"/>
              <a:ext cx="0" cy="51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180"/>
            <p:cNvSpPr>
              <a:spLocks noChangeArrowheads="1"/>
            </p:cNvSpPr>
            <p:nvPr/>
          </p:nvSpPr>
          <p:spPr bwMode="auto">
            <a:xfrm>
              <a:off x="174" y="2512"/>
              <a:ext cx="250" cy="39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Rectangle 181"/>
            <p:cNvSpPr>
              <a:spLocks noChangeArrowheads="1"/>
            </p:cNvSpPr>
            <p:nvPr/>
          </p:nvSpPr>
          <p:spPr bwMode="auto">
            <a:xfrm>
              <a:off x="174" y="2512"/>
              <a:ext cx="250" cy="39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182"/>
            <p:cNvSpPr>
              <a:spLocks noChangeArrowheads="1"/>
            </p:cNvSpPr>
            <p:nvPr/>
          </p:nvSpPr>
          <p:spPr bwMode="auto">
            <a:xfrm>
              <a:off x="155" y="2415"/>
              <a:ext cx="23" cy="298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183"/>
            <p:cNvSpPr>
              <a:spLocks noChangeArrowheads="1"/>
            </p:cNvSpPr>
            <p:nvPr/>
          </p:nvSpPr>
          <p:spPr bwMode="auto">
            <a:xfrm>
              <a:off x="155" y="2415"/>
              <a:ext cx="23" cy="298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184"/>
            <p:cNvSpPr>
              <a:spLocks noChangeShapeType="1"/>
            </p:cNvSpPr>
            <p:nvPr/>
          </p:nvSpPr>
          <p:spPr bwMode="auto">
            <a:xfrm>
              <a:off x="197" y="2325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185"/>
            <p:cNvSpPr>
              <a:spLocks noChangeShapeType="1"/>
            </p:cNvSpPr>
            <p:nvPr/>
          </p:nvSpPr>
          <p:spPr bwMode="auto">
            <a:xfrm>
              <a:off x="197" y="2376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186"/>
            <p:cNvSpPr>
              <a:spLocks noChangeShapeType="1"/>
            </p:cNvSpPr>
            <p:nvPr/>
          </p:nvSpPr>
          <p:spPr bwMode="auto">
            <a:xfrm>
              <a:off x="197" y="2473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187"/>
            <p:cNvSpPr>
              <a:spLocks noChangeShapeType="1"/>
            </p:cNvSpPr>
            <p:nvPr/>
          </p:nvSpPr>
          <p:spPr bwMode="auto">
            <a:xfrm>
              <a:off x="192" y="2616"/>
              <a:ext cx="88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188"/>
            <p:cNvSpPr>
              <a:spLocks noChangeShapeType="1"/>
            </p:cNvSpPr>
            <p:nvPr/>
          </p:nvSpPr>
          <p:spPr bwMode="auto">
            <a:xfrm>
              <a:off x="197" y="2577"/>
              <a:ext cx="83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" name="Freeform 190"/>
          <p:cNvSpPr>
            <a:spLocks noEditPoints="1"/>
          </p:cNvSpPr>
          <p:nvPr/>
        </p:nvSpPr>
        <p:spPr bwMode="auto">
          <a:xfrm>
            <a:off x="138113" y="3441701"/>
            <a:ext cx="606425" cy="960438"/>
          </a:xfrm>
          <a:custGeom>
            <a:avLst/>
            <a:gdLst>
              <a:gd name="T0" fmla="*/ 0 w 382"/>
              <a:gd name="T1" fmla="*/ 0 h 605"/>
              <a:gd name="T2" fmla="*/ 382 w 382"/>
              <a:gd name="T3" fmla="*/ 0 h 605"/>
              <a:gd name="T4" fmla="*/ 382 w 382"/>
              <a:gd name="T5" fmla="*/ 605 h 605"/>
              <a:gd name="T6" fmla="*/ 0 w 382"/>
              <a:gd name="T7" fmla="*/ 605 h 605"/>
              <a:gd name="T8" fmla="*/ 0 w 382"/>
              <a:gd name="T9" fmla="*/ 0 h 605"/>
              <a:gd name="T10" fmla="*/ 5 w 382"/>
              <a:gd name="T11" fmla="*/ 603 h 605"/>
              <a:gd name="T12" fmla="*/ 2 w 382"/>
              <a:gd name="T13" fmla="*/ 600 h 605"/>
              <a:gd name="T14" fmla="*/ 380 w 382"/>
              <a:gd name="T15" fmla="*/ 600 h 605"/>
              <a:gd name="T16" fmla="*/ 377 w 382"/>
              <a:gd name="T17" fmla="*/ 603 h 605"/>
              <a:gd name="T18" fmla="*/ 377 w 382"/>
              <a:gd name="T19" fmla="*/ 3 h 605"/>
              <a:gd name="T20" fmla="*/ 380 w 382"/>
              <a:gd name="T21" fmla="*/ 5 h 605"/>
              <a:gd name="T22" fmla="*/ 2 w 382"/>
              <a:gd name="T23" fmla="*/ 5 h 605"/>
              <a:gd name="T24" fmla="*/ 5 w 382"/>
              <a:gd name="T25" fmla="*/ 3 h 605"/>
              <a:gd name="T26" fmla="*/ 5 w 382"/>
              <a:gd name="T27" fmla="*/ 60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2" h="605">
                <a:moveTo>
                  <a:pt x="0" y="0"/>
                </a:moveTo>
                <a:lnTo>
                  <a:pt x="382" y="0"/>
                </a:lnTo>
                <a:lnTo>
                  <a:pt x="382" y="605"/>
                </a:lnTo>
                <a:lnTo>
                  <a:pt x="0" y="605"/>
                </a:lnTo>
                <a:lnTo>
                  <a:pt x="0" y="0"/>
                </a:lnTo>
                <a:close/>
                <a:moveTo>
                  <a:pt x="5" y="603"/>
                </a:moveTo>
                <a:lnTo>
                  <a:pt x="2" y="600"/>
                </a:lnTo>
                <a:lnTo>
                  <a:pt x="380" y="600"/>
                </a:lnTo>
                <a:lnTo>
                  <a:pt x="377" y="603"/>
                </a:lnTo>
                <a:lnTo>
                  <a:pt x="377" y="3"/>
                </a:lnTo>
                <a:lnTo>
                  <a:pt x="380" y="5"/>
                </a:lnTo>
                <a:lnTo>
                  <a:pt x="2" y="5"/>
                </a:lnTo>
                <a:lnTo>
                  <a:pt x="5" y="3"/>
                </a:lnTo>
                <a:lnTo>
                  <a:pt x="5" y="60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91"/>
          <p:cNvSpPr>
            <a:spLocks noChangeArrowheads="1"/>
          </p:cNvSpPr>
          <p:nvPr/>
        </p:nvSpPr>
        <p:spPr bwMode="auto">
          <a:xfrm>
            <a:off x="3063875" y="2260601"/>
            <a:ext cx="498475" cy="954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9" name="Group 230"/>
          <p:cNvGrpSpPr>
            <a:grpSpLocks/>
          </p:cNvGrpSpPr>
          <p:nvPr/>
        </p:nvGrpSpPr>
        <p:grpSpPr bwMode="auto">
          <a:xfrm>
            <a:off x="3106738" y="2338388"/>
            <a:ext cx="407988" cy="817563"/>
            <a:chOff x="1957" y="1473"/>
            <a:chExt cx="257" cy="515"/>
          </a:xfrm>
        </p:grpSpPr>
        <p:sp>
          <p:nvSpPr>
            <p:cNvPr id="111" name="Rectangle 192"/>
            <p:cNvSpPr>
              <a:spLocks noChangeArrowheads="1"/>
            </p:cNvSpPr>
            <p:nvPr/>
          </p:nvSpPr>
          <p:spPr bwMode="auto">
            <a:xfrm>
              <a:off x="2085" y="1545"/>
              <a:ext cx="75" cy="352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93"/>
            <p:cNvSpPr>
              <a:spLocks noChangeArrowheads="1"/>
            </p:cNvSpPr>
            <p:nvPr/>
          </p:nvSpPr>
          <p:spPr bwMode="auto">
            <a:xfrm>
              <a:off x="1957" y="1473"/>
              <a:ext cx="15" cy="496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94"/>
            <p:cNvSpPr>
              <a:spLocks noChangeArrowheads="1"/>
            </p:cNvSpPr>
            <p:nvPr/>
          </p:nvSpPr>
          <p:spPr bwMode="auto">
            <a:xfrm>
              <a:off x="1957" y="1473"/>
              <a:ext cx="15" cy="496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195"/>
            <p:cNvSpPr>
              <a:spLocks noChangeShapeType="1"/>
            </p:cNvSpPr>
            <p:nvPr/>
          </p:nvSpPr>
          <p:spPr bwMode="auto">
            <a:xfrm flipH="1">
              <a:off x="1968" y="1812"/>
              <a:ext cx="94" cy="15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96"/>
            <p:cNvSpPr>
              <a:spLocks noChangeArrowheads="1"/>
            </p:cNvSpPr>
            <p:nvPr/>
          </p:nvSpPr>
          <p:spPr bwMode="auto">
            <a:xfrm>
              <a:off x="1957" y="1962"/>
              <a:ext cx="238" cy="26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97"/>
            <p:cNvSpPr>
              <a:spLocks noChangeArrowheads="1"/>
            </p:cNvSpPr>
            <p:nvPr/>
          </p:nvSpPr>
          <p:spPr bwMode="auto">
            <a:xfrm>
              <a:off x="1957" y="1962"/>
              <a:ext cx="238" cy="26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98"/>
            <p:cNvSpPr>
              <a:spLocks noChangeShapeType="1"/>
            </p:cNvSpPr>
            <p:nvPr/>
          </p:nvSpPr>
          <p:spPr bwMode="auto">
            <a:xfrm>
              <a:off x="2062" y="1616"/>
              <a:ext cx="0" cy="19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99"/>
            <p:cNvSpPr>
              <a:spLocks/>
            </p:cNvSpPr>
            <p:nvPr/>
          </p:nvSpPr>
          <p:spPr bwMode="auto">
            <a:xfrm>
              <a:off x="1968" y="1473"/>
              <a:ext cx="94" cy="489"/>
            </a:xfrm>
            <a:custGeom>
              <a:avLst/>
              <a:gdLst>
                <a:gd name="T0" fmla="*/ 94 w 94"/>
                <a:gd name="T1" fmla="*/ 143 h 489"/>
                <a:gd name="T2" fmla="*/ 0 w 94"/>
                <a:gd name="T3" fmla="*/ 0 h 489"/>
                <a:gd name="T4" fmla="*/ 0 w 94"/>
                <a:gd name="T5" fmla="*/ 489 h 489"/>
                <a:gd name="T6" fmla="*/ 94 w 94"/>
                <a:gd name="T7" fmla="*/ 339 h 489"/>
                <a:gd name="T8" fmla="*/ 94 w 94"/>
                <a:gd name="T9" fmla="*/ 143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89">
                  <a:moveTo>
                    <a:pt x="94" y="143"/>
                  </a:moveTo>
                  <a:lnTo>
                    <a:pt x="0" y="0"/>
                  </a:lnTo>
                  <a:lnTo>
                    <a:pt x="0" y="489"/>
                  </a:lnTo>
                  <a:lnTo>
                    <a:pt x="94" y="339"/>
                  </a:lnTo>
                  <a:lnTo>
                    <a:pt x="94" y="143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200"/>
            <p:cNvSpPr>
              <a:spLocks noChangeShapeType="1"/>
            </p:cNvSpPr>
            <p:nvPr/>
          </p:nvSpPr>
          <p:spPr bwMode="auto">
            <a:xfrm flipH="1" flipV="1">
              <a:off x="1968" y="1473"/>
              <a:ext cx="94" cy="14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201"/>
            <p:cNvSpPr>
              <a:spLocks noChangeShapeType="1"/>
            </p:cNvSpPr>
            <p:nvPr/>
          </p:nvSpPr>
          <p:spPr bwMode="auto">
            <a:xfrm>
              <a:off x="1968" y="1473"/>
              <a:ext cx="0" cy="48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202"/>
            <p:cNvSpPr>
              <a:spLocks noChangeShapeType="1"/>
            </p:cNvSpPr>
            <p:nvPr/>
          </p:nvSpPr>
          <p:spPr bwMode="auto">
            <a:xfrm flipV="1">
              <a:off x="1968" y="1812"/>
              <a:ext cx="94" cy="15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203"/>
            <p:cNvSpPr>
              <a:spLocks noChangeShapeType="1"/>
            </p:cNvSpPr>
            <p:nvPr/>
          </p:nvSpPr>
          <p:spPr bwMode="auto">
            <a:xfrm flipV="1">
              <a:off x="2062" y="1616"/>
              <a:ext cx="0" cy="19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4"/>
            <p:cNvSpPr>
              <a:spLocks/>
            </p:cNvSpPr>
            <p:nvPr/>
          </p:nvSpPr>
          <p:spPr bwMode="auto">
            <a:xfrm>
              <a:off x="2062" y="1545"/>
              <a:ext cx="23" cy="345"/>
            </a:xfrm>
            <a:custGeom>
              <a:avLst/>
              <a:gdLst>
                <a:gd name="T0" fmla="*/ 23 w 23"/>
                <a:gd name="T1" fmla="*/ 0 h 345"/>
                <a:gd name="T2" fmla="*/ 0 w 23"/>
                <a:gd name="T3" fmla="*/ 71 h 345"/>
                <a:gd name="T4" fmla="*/ 0 w 23"/>
                <a:gd name="T5" fmla="*/ 267 h 345"/>
                <a:gd name="T6" fmla="*/ 23 w 23"/>
                <a:gd name="T7" fmla="*/ 345 h 345"/>
                <a:gd name="T8" fmla="*/ 23 w 23"/>
                <a:gd name="T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45">
                  <a:moveTo>
                    <a:pt x="23" y="0"/>
                  </a:moveTo>
                  <a:lnTo>
                    <a:pt x="0" y="71"/>
                  </a:lnTo>
                  <a:lnTo>
                    <a:pt x="0" y="267"/>
                  </a:lnTo>
                  <a:lnTo>
                    <a:pt x="23" y="3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205"/>
            <p:cNvSpPr>
              <a:spLocks noChangeShapeType="1"/>
            </p:cNvSpPr>
            <p:nvPr/>
          </p:nvSpPr>
          <p:spPr bwMode="auto">
            <a:xfrm flipH="1">
              <a:off x="2062" y="1545"/>
              <a:ext cx="23" cy="7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206"/>
            <p:cNvSpPr>
              <a:spLocks noChangeShapeType="1"/>
            </p:cNvSpPr>
            <p:nvPr/>
          </p:nvSpPr>
          <p:spPr bwMode="auto">
            <a:xfrm>
              <a:off x="2062" y="1616"/>
              <a:ext cx="0" cy="19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207"/>
            <p:cNvSpPr>
              <a:spLocks noChangeShapeType="1"/>
            </p:cNvSpPr>
            <p:nvPr/>
          </p:nvSpPr>
          <p:spPr bwMode="auto">
            <a:xfrm>
              <a:off x="2062" y="1812"/>
              <a:ext cx="23" cy="78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208"/>
            <p:cNvSpPr>
              <a:spLocks noChangeShapeType="1"/>
            </p:cNvSpPr>
            <p:nvPr/>
          </p:nvSpPr>
          <p:spPr bwMode="auto">
            <a:xfrm flipV="1">
              <a:off x="2085" y="1545"/>
              <a:ext cx="0" cy="34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209"/>
            <p:cNvSpPr>
              <a:spLocks noChangeArrowheads="1"/>
            </p:cNvSpPr>
            <p:nvPr/>
          </p:nvSpPr>
          <p:spPr bwMode="auto">
            <a:xfrm>
              <a:off x="2085" y="1545"/>
              <a:ext cx="75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210"/>
            <p:cNvSpPr>
              <a:spLocks noChangeArrowheads="1"/>
            </p:cNvSpPr>
            <p:nvPr/>
          </p:nvSpPr>
          <p:spPr bwMode="auto">
            <a:xfrm>
              <a:off x="2085" y="1545"/>
              <a:ext cx="75" cy="6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211"/>
            <p:cNvSpPr>
              <a:spLocks noChangeArrowheads="1"/>
            </p:cNvSpPr>
            <p:nvPr/>
          </p:nvSpPr>
          <p:spPr bwMode="auto">
            <a:xfrm>
              <a:off x="2085" y="1545"/>
              <a:ext cx="71" cy="34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212"/>
            <p:cNvSpPr>
              <a:spLocks noChangeShapeType="1"/>
            </p:cNvSpPr>
            <p:nvPr/>
          </p:nvSpPr>
          <p:spPr bwMode="auto">
            <a:xfrm flipH="1">
              <a:off x="2085" y="1545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213"/>
            <p:cNvSpPr>
              <a:spLocks noChangeShapeType="1"/>
            </p:cNvSpPr>
            <p:nvPr/>
          </p:nvSpPr>
          <p:spPr bwMode="auto">
            <a:xfrm>
              <a:off x="2085" y="1545"/>
              <a:ext cx="0" cy="34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214"/>
            <p:cNvSpPr>
              <a:spLocks noChangeShapeType="1"/>
            </p:cNvSpPr>
            <p:nvPr/>
          </p:nvSpPr>
          <p:spPr bwMode="auto">
            <a:xfrm>
              <a:off x="2085" y="1890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215"/>
            <p:cNvSpPr>
              <a:spLocks noChangeShapeType="1"/>
            </p:cNvSpPr>
            <p:nvPr/>
          </p:nvSpPr>
          <p:spPr bwMode="auto">
            <a:xfrm flipV="1">
              <a:off x="2156" y="1545"/>
              <a:ext cx="0" cy="34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216"/>
            <p:cNvSpPr>
              <a:spLocks noChangeArrowheads="1"/>
            </p:cNvSpPr>
            <p:nvPr/>
          </p:nvSpPr>
          <p:spPr bwMode="auto">
            <a:xfrm>
              <a:off x="2156" y="1688"/>
              <a:ext cx="58" cy="52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217"/>
            <p:cNvSpPr>
              <a:spLocks noChangeShapeType="1"/>
            </p:cNvSpPr>
            <p:nvPr/>
          </p:nvSpPr>
          <p:spPr bwMode="auto">
            <a:xfrm flipH="1">
              <a:off x="2156" y="1688"/>
              <a:ext cx="58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218"/>
            <p:cNvSpPr>
              <a:spLocks noChangeShapeType="1"/>
            </p:cNvSpPr>
            <p:nvPr/>
          </p:nvSpPr>
          <p:spPr bwMode="auto">
            <a:xfrm>
              <a:off x="2156" y="1688"/>
              <a:ext cx="0" cy="5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219"/>
            <p:cNvSpPr>
              <a:spLocks noChangeShapeType="1"/>
            </p:cNvSpPr>
            <p:nvPr/>
          </p:nvSpPr>
          <p:spPr bwMode="auto">
            <a:xfrm>
              <a:off x="2156" y="1740"/>
              <a:ext cx="58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220"/>
            <p:cNvSpPr>
              <a:spLocks noChangeShapeType="1"/>
            </p:cNvSpPr>
            <p:nvPr/>
          </p:nvSpPr>
          <p:spPr bwMode="auto">
            <a:xfrm flipV="1">
              <a:off x="2214" y="1688"/>
              <a:ext cx="0" cy="5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221"/>
            <p:cNvSpPr>
              <a:spLocks noChangeArrowheads="1"/>
            </p:cNvSpPr>
            <p:nvPr/>
          </p:nvSpPr>
          <p:spPr bwMode="auto">
            <a:xfrm>
              <a:off x="1968" y="1767"/>
              <a:ext cx="211" cy="39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222"/>
            <p:cNvSpPr>
              <a:spLocks noChangeArrowheads="1"/>
            </p:cNvSpPr>
            <p:nvPr/>
          </p:nvSpPr>
          <p:spPr bwMode="auto">
            <a:xfrm>
              <a:off x="1968" y="1767"/>
              <a:ext cx="211" cy="39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223"/>
            <p:cNvSpPr>
              <a:spLocks noChangeArrowheads="1"/>
            </p:cNvSpPr>
            <p:nvPr/>
          </p:nvSpPr>
          <p:spPr bwMode="auto">
            <a:xfrm>
              <a:off x="2175" y="1669"/>
              <a:ext cx="20" cy="3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224"/>
            <p:cNvSpPr>
              <a:spLocks noChangeArrowheads="1"/>
            </p:cNvSpPr>
            <p:nvPr/>
          </p:nvSpPr>
          <p:spPr bwMode="auto">
            <a:xfrm>
              <a:off x="2175" y="1669"/>
              <a:ext cx="20" cy="300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225"/>
            <p:cNvSpPr>
              <a:spLocks noChangeShapeType="1"/>
            </p:cNvSpPr>
            <p:nvPr/>
          </p:nvSpPr>
          <p:spPr bwMode="auto">
            <a:xfrm flipH="1">
              <a:off x="2085" y="1577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226"/>
            <p:cNvSpPr>
              <a:spLocks noChangeShapeType="1"/>
            </p:cNvSpPr>
            <p:nvPr/>
          </p:nvSpPr>
          <p:spPr bwMode="auto">
            <a:xfrm flipH="1">
              <a:off x="2085" y="1629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227"/>
            <p:cNvSpPr>
              <a:spLocks noChangeShapeType="1"/>
            </p:cNvSpPr>
            <p:nvPr/>
          </p:nvSpPr>
          <p:spPr bwMode="auto">
            <a:xfrm flipH="1">
              <a:off x="2085" y="1727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228"/>
            <p:cNvSpPr>
              <a:spLocks noChangeShapeType="1"/>
            </p:cNvSpPr>
            <p:nvPr/>
          </p:nvSpPr>
          <p:spPr bwMode="auto">
            <a:xfrm flipH="1">
              <a:off x="2085" y="1871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229"/>
            <p:cNvSpPr>
              <a:spLocks noChangeShapeType="1"/>
            </p:cNvSpPr>
            <p:nvPr/>
          </p:nvSpPr>
          <p:spPr bwMode="auto">
            <a:xfrm flipH="1">
              <a:off x="2085" y="1832"/>
              <a:ext cx="71" cy="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0" name="Freeform 231"/>
          <p:cNvSpPr>
            <a:spLocks noEditPoints="1"/>
          </p:cNvSpPr>
          <p:nvPr/>
        </p:nvSpPr>
        <p:spPr bwMode="auto">
          <a:xfrm>
            <a:off x="3055938" y="2252663"/>
            <a:ext cx="514350" cy="969963"/>
          </a:xfrm>
          <a:custGeom>
            <a:avLst/>
            <a:gdLst>
              <a:gd name="T0" fmla="*/ 0 w 324"/>
              <a:gd name="T1" fmla="*/ 0 h 611"/>
              <a:gd name="T2" fmla="*/ 324 w 324"/>
              <a:gd name="T3" fmla="*/ 0 h 611"/>
              <a:gd name="T4" fmla="*/ 324 w 324"/>
              <a:gd name="T5" fmla="*/ 611 h 611"/>
              <a:gd name="T6" fmla="*/ 0 w 324"/>
              <a:gd name="T7" fmla="*/ 611 h 611"/>
              <a:gd name="T8" fmla="*/ 0 w 324"/>
              <a:gd name="T9" fmla="*/ 0 h 611"/>
              <a:gd name="T10" fmla="*/ 5 w 324"/>
              <a:gd name="T11" fmla="*/ 608 h 611"/>
              <a:gd name="T12" fmla="*/ 3 w 324"/>
              <a:gd name="T13" fmla="*/ 606 h 611"/>
              <a:gd name="T14" fmla="*/ 322 w 324"/>
              <a:gd name="T15" fmla="*/ 606 h 611"/>
              <a:gd name="T16" fmla="*/ 319 w 324"/>
              <a:gd name="T17" fmla="*/ 608 h 611"/>
              <a:gd name="T18" fmla="*/ 319 w 324"/>
              <a:gd name="T19" fmla="*/ 3 h 611"/>
              <a:gd name="T20" fmla="*/ 322 w 324"/>
              <a:gd name="T21" fmla="*/ 5 h 611"/>
              <a:gd name="T22" fmla="*/ 3 w 324"/>
              <a:gd name="T23" fmla="*/ 5 h 611"/>
              <a:gd name="T24" fmla="*/ 5 w 324"/>
              <a:gd name="T25" fmla="*/ 3 h 611"/>
              <a:gd name="T26" fmla="*/ 5 w 324"/>
              <a:gd name="T27" fmla="*/ 608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4" h="611">
                <a:moveTo>
                  <a:pt x="0" y="0"/>
                </a:moveTo>
                <a:lnTo>
                  <a:pt x="324" y="0"/>
                </a:lnTo>
                <a:lnTo>
                  <a:pt x="324" y="611"/>
                </a:lnTo>
                <a:lnTo>
                  <a:pt x="0" y="611"/>
                </a:lnTo>
                <a:lnTo>
                  <a:pt x="0" y="0"/>
                </a:lnTo>
                <a:close/>
                <a:moveTo>
                  <a:pt x="5" y="608"/>
                </a:moveTo>
                <a:lnTo>
                  <a:pt x="3" y="606"/>
                </a:lnTo>
                <a:lnTo>
                  <a:pt x="322" y="606"/>
                </a:lnTo>
                <a:lnTo>
                  <a:pt x="319" y="608"/>
                </a:lnTo>
                <a:lnTo>
                  <a:pt x="319" y="3"/>
                </a:lnTo>
                <a:lnTo>
                  <a:pt x="322" y="5"/>
                </a:lnTo>
                <a:lnTo>
                  <a:pt x="3" y="5"/>
                </a:lnTo>
                <a:lnTo>
                  <a:pt x="5" y="3"/>
                </a:lnTo>
                <a:lnTo>
                  <a:pt x="5" y="60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7019927" y="4005263"/>
            <a:ext cx="1439863" cy="1295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Boxed Book" panose="02000506040000020004" pitchFamily="2" charset="0"/>
              </a:rPr>
              <a:t>50%</a:t>
            </a:r>
          </a:p>
        </p:txBody>
      </p:sp>
      <p:grpSp>
        <p:nvGrpSpPr>
          <p:cNvPr id="265" name="Group 264"/>
          <p:cNvGrpSpPr/>
          <p:nvPr/>
        </p:nvGrpSpPr>
        <p:grpSpPr>
          <a:xfrm>
            <a:off x="6088856" y="1565276"/>
            <a:ext cx="1192634" cy="3881824"/>
            <a:chOff x="6088856" y="1565276"/>
            <a:chExt cx="1192634" cy="3881824"/>
          </a:xfrm>
        </p:grpSpPr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088856" y="1565276"/>
              <a:ext cx="119263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Passive DH Wheel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6284423" y="18097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6397434" y="1979613"/>
              <a:ext cx="57547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0.82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6403045" y="4643438"/>
              <a:ext cx="56425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0.72 </a:t>
              </a:r>
              <a:r>
                <a:rPr kumimoji="0" lang="en-US" altLang="en-US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in.wg</a:t>
              </a: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52" name="Rectangle 43"/>
            <p:cNvSpPr>
              <a:spLocks noChangeArrowheads="1"/>
            </p:cNvSpPr>
            <p:nvPr/>
          </p:nvSpPr>
          <p:spPr bwMode="auto">
            <a:xfrm>
              <a:off x="6284423" y="4895851"/>
              <a:ext cx="80150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(Pressure loss)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48" name="Rectangle 47"/>
            <p:cNvSpPr>
              <a:spLocks noChangeArrowheads="1"/>
            </p:cNvSpPr>
            <p:nvPr/>
          </p:nvSpPr>
          <p:spPr bwMode="auto">
            <a:xfrm>
              <a:off x="6100878" y="5148263"/>
              <a:ext cx="116859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424242"/>
                  </a:solidFill>
                  <a:effectLst/>
                  <a:latin typeface="Boxed Book" panose="02000506040000020004" pitchFamily="2" charset="0"/>
                </a:rPr>
                <a:t>(PD Wheel Speed RPM) -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49" name="Rectangle 48"/>
            <p:cNvSpPr>
              <a:spLocks noChangeArrowheads="1"/>
            </p:cNvSpPr>
            <p:nvPr/>
          </p:nvSpPr>
          <p:spPr bwMode="auto">
            <a:xfrm>
              <a:off x="6577772" y="5308601"/>
              <a:ext cx="2148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xed Book" panose="02000506040000020004" pitchFamily="2" charset="0"/>
                </a:rPr>
                <a:t>0.61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4814094" y="1948250"/>
            <a:ext cx="236538" cy="1358900"/>
            <a:chOff x="4132263" y="3641727"/>
            <a:chExt cx="236538" cy="1358900"/>
          </a:xfrm>
        </p:grpSpPr>
        <p:sp>
          <p:nvSpPr>
            <p:cNvPr id="251" name="Rectangle 190"/>
            <p:cNvSpPr>
              <a:spLocks noChangeArrowheads="1"/>
            </p:cNvSpPr>
            <p:nvPr/>
          </p:nvSpPr>
          <p:spPr bwMode="auto">
            <a:xfrm>
              <a:off x="4137025" y="3646489"/>
              <a:ext cx="227013" cy="1349375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2" name="Freeform 191"/>
            <p:cNvSpPr>
              <a:spLocks noEditPoints="1"/>
            </p:cNvSpPr>
            <p:nvPr/>
          </p:nvSpPr>
          <p:spPr bwMode="auto">
            <a:xfrm>
              <a:off x="4132263" y="3641727"/>
              <a:ext cx="236538" cy="1358900"/>
            </a:xfrm>
            <a:custGeom>
              <a:avLst/>
              <a:gdLst>
                <a:gd name="T0" fmla="*/ 0 w 149"/>
                <a:gd name="T1" fmla="*/ 0 h 856"/>
                <a:gd name="T2" fmla="*/ 149 w 149"/>
                <a:gd name="T3" fmla="*/ 0 h 856"/>
                <a:gd name="T4" fmla="*/ 149 w 149"/>
                <a:gd name="T5" fmla="*/ 856 h 856"/>
                <a:gd name="T6" fmla="*/ 0 w 149"/>
                <a:gd name="T7" fmla="*/ 856 h 856"/>
                <a:gd name="T8" fmla="*/ 0 w 149"/>
                <a:gd name="T9" fmla="*/ 0 h 856"/>
                <a:gd name="T10" fmla="*/ 6 w 149"/>
                <a:gd name="T11" fmla="*/ 853 h 856"/>
                <a:gd name="T12" fmla="*/ 3 w 149"/>
                <a:gd name="T13" fmla="*/ 850 h 856"/>
                <a:gd name="T14" fmla="*/ 146 w 149"/>
                <a:gd name="T15" fmla="*/ 850 h 856"/>
                <a:gd name="T16" fmla="*/ 143 w 149"/>
                <a:gd name="T17" fmla="*/ 853 h 856"/>
                <a:gd name="T18" fmla="*/ 143 w 149"/>
                <a:gd name="T19" fmla="*/ 3 h 856"/>
                <a:gd name="T20" fmla="*/ 146 w 149"/>
                <a:gd name="T21" fmla="*/ 6 h 856"/>
                <a:gd name="T22" fmla="*/ 3 w 149"/>
                <a:gd name="T23" fmla="*/ 6 h 856"/>
                <a:gd name="T24" fmla="*/ 6 w 149"/>
                <a:gd name="T25" fmla="*/ 3 h 856"/>
                <a:gd name="T26" fmla="*/ 6 w 149"/>
                <a:gd name="T27" fmla="*/ 853 h 8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" h="856">
                  <a:moveTo>
                    <a:pt x="0" y="0"/>
                  </a:moveTo>
                  <a:lnTo>
                    <a:pt x="149" y="0"/>
                  </a:lnTo>
                  <a:lnTo>
                    <a:pt x="149" y="856"/>
                  </a:lnTo>
                  <a:lnTo>
                    <a:pt x="0" y="856"/>
                  </a:lnTo>
                  <a:lnTo>
                    <a:pt x="0" y="0"/>
                  </a:lnTo>
                  <a:close/>
                  <a:moveTo>
                    <a:pt x="6" y="853"/>
                  </a:moveTo>
                  <a:lnTo>
                    <a:pt x="3" y="850"/>
                  </a:lnTo>
                  <a:lnTo>
                    <a:pt x="146" y="850"/>
                  </a:lnTo>
                  <a:lnTo>
                    <a:pt x="143" y="853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8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3" name="Rectangle 192"/>
            <p:cNvSpPr>
              <a:spLocks noChangeArrowheads="1"/>
            </p:cNvSpPr>
            <p:nvPr/>
          </p:nvSpPr>
          <p:spPr bwMode="auto">
            <a:xfrm>
              <a:off x="4191000" y="3719514"/>
              <a:ext cx="127000" cy="122078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4" name="Freeform 193"/>
            <p:cNvSpPr>
              <a:spLocks noEditPoints="1"/>
            </p:cNvSpPr>
            <p:nvPr/>
          </p:nvSpPr>
          <p:spPr bwMode="auto">
            <a:xfrm>
              <a:off x="4186238" y="3714752"/>
              <a:ext cx="136525" cy="1230312"/>
            </a:xfrm>
            <a:custGeom>
              <a:avLst/>
              <a:gdLst>
                <a:gd name="T0" fmla="*/ 0 w 86"/>
                <a:gd name="T1" fmla="*/ 0 h 775"/>
                <a:gd name="T2" fmla="*/ 86 w 86"/>
                <a:gd name="T3" fmla="*/ 0 h 775"/>
                <a:gd name="T4" fmla="*/ 86 w 86"/>
                <a:gd name="T5" fmla="*/ 775 h 775"/>
                <a:gd name="T6" fmla="*/ 0 w 86"/>
                <a:gd name="T7" fmla="*/ 775 h 775"/>
                <a:gd name="T8" fmla="*/ 0 w 86"/>
                <a:gd name="T9" fmla="*/ 0 h 775"/>
                <a:gd name="T10" fmla="*/ 6 w 86"/>
                <a:gd name="T11" fmla="*/ 772 h 775"/>
                <a:gd name="T12" fmla="*/ 3 w 86"/>
                <a:gd name="T13" fmla="*/ 770 h 775"/>
                <a:gd name="T14" fmla="*/ 83 w 86"/>
                <a:gd name="T15" fmla="*/ 770 h 775"/>
                <a:gd name="T16" fmla="*/ 80 w 86"/>
                <a:gd name="T17" fmla="*/ 772 h 775"/>
                <a:gd name="T18" fmla="*/ 80 w 86"/>
                <a:gd name="T19" fmla="*/ 3 h 775"/>
                <a:gd name="T20" fmla="*/ 83 w 86"/>
                <a:gd name="T21" fmla="*/ 5 h 775"/>
                <a:gd name="T22" fmla="*/ 3 w 86"/>
                <a:gd name="T23" fmla="*/ 5 h 775"/>
                <a:gd name="T24" fmla="*/ 6 w 86"/>
                <a:gd name="T25" fmla="*/ 3 h 775"/>
                <a:gd name="T26" fmla="*/ 6 w 86"/>
                <a:gd name="T27" fmla="*/ 772 h 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" h="775">
                  <a:moveTo>
                    <a:pt x="0" y="0"/>
                  </a:moveTo>
                  <a:lnTo>
                    <a:pt x="86" y="0"/>
                  </a:lnTo>
                  <a:lnTo>
                    <a:pt x="86" y="775"/>
                  </a:lnTo>
                  <a:lnTo>
                    <a:pt x="0" y="775"/>
                  </a:lnTo>
                  <a:lnTo>
                    <a:pt x="0" y="0"/>
                  </a:lnTo>
                  <a:close/>
                  <a:moveTo>
                    <a:pt x="6" y="772"/>
                  </a:moveTo>
                  <a:lnTo>
                    <a:pt x="3" y="770"/>
                  </a:lnTo>
                  <a:lnTo>
                    <a:pt x="83" y="770"/>
                  </a:lnTo>
                  <a:lnTo>
                    <a:pt x="80" y="772"/>
                  </a:lnTo>
                  <a:lnTo>
                    <a:pt x="80" y="3"/>
                  </a:lnTo>
                  <a:lnTo>
                    <a:pt x="83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Boxed Book" panose="02000506040000020004" pitchFamily="2" charset="0"/>
              </a:endParaRP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284163" y="1600200"/>
            <a:ext cx="8655058" cy="4114800"/>
            <a:chOff x="284163" y="1600200"/>
            <a:chExt cx="8655058" cy="4114800"/>
          </a:xfrm>
        </p:grpSpPr>
        <p:sp>
          <p:nvSpPr>
            <p:cNvPr id="256" name="Rectangle 8"/>
            <p:cNvSpPr>
              <a:spLocks noChangeArrowheads="1"/>
            </p:cNvSpPr>
            <p:nvPr/>
          </p:nvSpPr>
          <p:spPr bwMode="auto">
            <a:xfrm>
              <a:off x="284163" y="1600200"/>
              <a:ext cx="10858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Outdoor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7" name="Rectangle 256"/>
            <p:cNvSpPr>
              <a:spLocks noChangeArrowheads="1"/>
            </p:cNvSpPr>
            <p:nvPr/>
          </p:nvSpPr>
          <p:spPr bwMode="auto">
            <a:xfrm>
              <a:off x="7993070" y="5468937"/>
              <a:ext cx="94615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Return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8" name="Rectangle 257"/>
            <p:cNvSpPr>
              <a:spLocks noChangeArrowheads="1"/>
            </p:cNvSpPr>
            <p:nvPr/>
          </p:nvSpPr>
          <p:spPr bwMode="auto">
            <a:xfrm>
              <a:off x="7966083" y="1600200"/>
              <a:ext cx="9525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Supply 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  <p:sp>
          <p:nvSpPr>
            <p:cNvPr id="259" name="Rectangle 258"/>
            <p:cNvSpPr>
              <a:spLocks noChangeArrowheads="1"/>
            </p:cNvSpPr>
            <p:nvPr/>
          </p:nvSpPr>
          <p:spPr bwMode="auto">
            <a:xfrm>
              <a:off x="304800" y="5468937"/>
              <a:ext cx="108108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66CC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66CC"/>
                </a:buClr>
                <a:buFont typeface="Arial" pitchFamily="34" charset="0"/>
                <a:buChar char="−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itchFamily="2" charset="2"/>
                <a:buChar char="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Boxed Book" panose="02000506040000020004" pitchFamily="2" charset="0"/>
                </a:rPr>
                <a:t>Exhaust </a:t>
              </a:r>
              <a:r>
                <a:rPr lang="en-US" altLang="en-US" sz="1600" b="1" dirty="0">
                  <a:solidFill>
                    <a:srgbClr val="FF0000"/>
                  </a:solidFill>
                  <a:latin typeface="Boxed Book" panose="02000506040000020004" pitchFamily="2" charset="0"/>
                </a:rPr>
                <a:t>Air</a:t>
              </a:r>
              <a:endParaRPr lang="en-US" altLang="en-US" dirty="0">
                <a:latin typeface="Boxed Book" panose="02000506040000020004" pitchFamily="2" charset="0"/>
              </a:endParaRPr>
            </a:p>
          </p:txBody>
        </p:sp>
      </p:grpSp>
      <p:sp>
        <p:nvSpPr>
          <p:cNvPr id="10" name="Right Arrow 9"/>
          <p:cNvSpPr/>
          <p:nvPr/>
        </p:nvSpPr>
        <p:spPr>
          <a:xfrm rot="10800000" flipV="1">
            <a:off x="1692275" y="2565401"/>
            <a:ext cx="2470150" cy="1511300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Boxed Book" panose="02000506040000020004" pitchFamily="2" charset="0"/>
              </a:rPr>
              <a:t>OUTDOOR DEPENDENT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364165" y="2584451"/>
            <a:ext cx="2592387" cy="1511300"/>
          </a:xfrm>
          <a:prstGeom prst="rightArrow">
            <a:avLst/>
          </a:prstGeom>
          <a:solidFill>
            <a:srgbClr val="66F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Boxed Book" panose="02000506040000020004" pitchFamily="2" charset="0"/>
              </a:rPr>
              <a:t>SPACE DEPENDENT</a:t>
            </a:r>
          </a:p>
        </p:txBody>
      </p:sp>
      <p:grpSp>
        <p:nvGrpSpPr>
          <p:cNvPr id="260" name="Group 259"/>
          <p:cNvGrpSpPr/>
          <p:nvPr/>
        </p:nvGrpSpPr>
        <p:grpSpPr>
          <a:xfrm>
            <a:off x="1247025" y="4440238"/>
            <a:ext cx="734175" cy="254873"/>
            <a:chOff x="1055688" y="4440238"/>
            <a:chExt cx="734175" cy="254873"/>
          </a:xfrm>
        </p:grpSpPr>
        <p:sp>
          <p:nvSpPr>
            <p:cNvPr id="261" name="Rectangle 36"/>
            <p:cNvSpPr>
              <a:spLocks noChangeArrowheads="1"/>
            </p:cNvSpPr>
            <p:nvPr/>
          </p:nvSpPr>
          <p:spPr bwMode="auto">
            <a:xfrm>
              <a:off x="1055688" y="4440238"/>
              <a:ext cx="73417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TE Purge/Seals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  <p:sp>
          <p:nvSpPr>
            <p:cNvPr id="262" name="Rectangle 37"/>
            <p:cNvSpPr>
              <a:spLocks noChangeArrowheads="1"/>
            </p:cNvSpPr>
            <p:nvPr/>
          </p:nvSpPr>
          <p:spPr bwMode="auto">
            <a:xfrm>
              <a:off x="1181523" y="4572000"/>
              <a:ext cx="482504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Boxed Book" panose="02000506040000020004" pitchFamily="2" charset="0"/>
                </a:rPr>
                <a:t>(828 CFM)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xed Book" panose="02000506040000020004" pitchFamily="2" charset="0"/>
              </a:endParaRPr>
            </a:p>
          </p:txBody>
        </p:sp>
      </p:grpSp>
      <p:sp>
        <p:nvSpPr>
          <p:cNvPr id="263" name="Rectangle 38"/>
          <p:cNvSpPr>
            <a:spLocks noChangeArrowheads="1"/>
          </p:cNvSpPr>
          <p:nvPr/>
        </p:nvSpPr>
        <p:spPr bwMode="auto">
          <a:xfrm>
            <a:off x="5420391" y="4440238"/>
            <a:ext cx="7518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Boxed Book" panose="02000506040000020004" pitchFamily="2" charset="0"/>
              </a:rPr>
              <a:t>PD Purge/Seals</a:t>
            </a:r>
          </a:p>
          <a:p>
            <a:pPr algn="ctr"/>
            <a:r>
              <a:rPr lang="en-US" altLang="en-US" sz="800" dirty="0">
                <a:solidFill>
                  <a:srgbClr val="000080"/>
                </a:solidFill>
                <a:latin typeface="Boxed Book" panose="02000506040000020004" pitchFamily="2" charset="0"/>
              </a:rPr>
              <a:t>(538 CFM</a:t>
            </a:r>
            <a:r>
              <a:rPr lang="en-US" altLang="en-US" sz="800" dirty="0" smtClean="0">
                <a:solidFill>
                  <a:srgbClr val="000080"/>
                </a:solidFill>
                <a:latin typeface="Boxed Book" panose="02000506040000020004" pitchFamily="2" charset="0"/>
              </a:rPr>
              <a:t>)</a:t>
            </a:r>
            <a:endParaRPr lang="en-US" altLang="en-US" sz="800" dirty="0">
              <a:latin typeface="Boxed Book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6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92389"/>
            <a:ext cx="2742692" cy="2736611"/>
          </a:xfrm>
          <a:prstGeom prst="rect">
            <a:avLst/>
          </a:prstGeom>
        </p:spPr>
      </p:pic>
      <p:pic>
        <p:nvPicPr>
          <p:cNvPr id="1026" name="Picture 2" descr="B:\Restricted\SALES &amp; MARKETING LITERATURE\DWP Literature\NEUTON Pump Module\Pictures\NEUTON 4 Pump Module - Closed - no white boxes, WARP - smal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972600"/>
            <a:ext cx="1828326" cy="182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:\Restricted\SALES &amp; MARKETING LITERATURE\DWP Literature\Pinnacle\Pictures - Drawings\New Pinnacl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972600"/>
            <a:ext cx="2514600" cy="19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:\Restricted\SALES &amp; MARKETING LITERATURE\DWP Literature\Chilled Beams\Pictures\SEMCO_chilled_beam_clipped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330441"/>
            <a:ext cx="2271225" cy="13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6"/>
          <p:cNvSpPr txBox="1">
            <a:spLocks/>
          </p:cNvSpPr>
          <p:nvPr/>
        </p:nvSpPr>
        <p:spPr>
          <a:xfrm>
            <a:off x="381000" y="3657600"/>
            <a:ext cx="8312400" cy="2895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Boxed Book" panose="0200050604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smtClean="0"/>
              <a:t>3fficiency™ is the “Pinnacle” of chilled beam systems. </a:t>
            </a:r>
            <a:br>
              <a:rPr lang="en-US" dirty="0" smtClean="0"/>
            </a:br>
            <a:r>
              <a:rPr lang="en-US" dirty="0" smtClean="0"/>
              <a:t>The 3 components included in the system package are: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Boxed Book" panose="02000506040000020004" pitchFamily="2" charset="0"/>
              </a:rPr>
              <a:t>Pinnacle™ Dedicated Outside Air System (DOAS),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Boxed Book" panose="02000506040000020004" pitchFamily="2" charset="0"/>
              </a:rPr>
              <a:t>NEUTON™ Chilled Beam Pump Module, and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Boxed Book" panose="02000506040000020004" pitchFamily="2" charset="0"/>
              </a:rPr>
              <a:t>SEMCO Active Chilled Beam line.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NEUTON is what </a:t>
            </a:r>
            <a:r>
              <a:rPr lang="en-US" dirty="0"/>
              <a:t>makes 3fficiency™ </a:t>
            </a:r>
            <a:r>
              <a:rPr lang="en-US" dirty="0" smtClean="0"/>
              <a:t>possible.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3fficiency – QUESTIONS?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4600" y="2718137"/>
            <a:ext cx="42717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QUESTIONS?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0027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159613"/>
            <a:ext cx="4267200" cy="28323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962400"/>
            <a:ext cx="8839200" cy="1066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81462"/>
            <a:ext cx="7772400" cy="523875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Boxed Semibold" panose="02000506030000020004" pitchFamily="2" charset="0"/>
              </a:rPr>
              <a:t>CHILLED BEAMS</a:t>
            </a:r>
            <a:endParaRPr lang="en-US" sz="3600" dirty="0">
              <a:solidFill>
                <a:schemeClr val="bg1"/>
              </a:solidFill>
              <a:latin typeface="Boxed Semibold" panose="02000506030000020004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29137"/>
            <a:ext cx="7772400" cy="4445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Active and Passive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834106"/>
            <a:ext cx="2286000" cy="22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Passive Chilled Beams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6E40567-FF34-4EF0-ABB9-1859CFAFA209}" type="slidenum">
              <a:rPr lang="sv-SE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54778"/>
            <a:ext cx="3022426" cy="219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Groupe 4"/>
          <p:cNvGrpSpPr>
            <a:grpSpLocks noChangeAspect="1"/>
          </p:cNvGrpSpPr>
          <p:nvPr/>
        </p:nvGrpSpPr>
        <p:grpSpPr>
          <a:xfrm>
            <a:off x="3797038" y="990600"/>
            <a:ext cx="4849656" cy="3233104"/>
            <a:chOff x="914400" y="1125538"/>
            <a:chExt cx="7239000" cy="4826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766888"/>
              <a:ext cx="1152525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1766888"/>
              <a:ext cx="1152525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914400" y="5949950"/>
              <a:ext cx="7010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fr-FR" dirty="0">
                <a:solidFill>
                  <a:prstClr val="black"/>
                </a:solidFill>
                <a:latin typeface="Boxed Book" panose="02000506040000020004" pitchFamily="2" charset="0"/>
              </a:endParaRPr>
            </a:p>
          </p:txBody>
        </p:sp>
        <p:pic>
          <p:nvPicPr>
            <p:cNvPr id="10" name="Picture 5" descr="TCB-RB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125538"/>
              <a:ext cx="6324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990600" y="1339850"/>
              <a:ext cx="7162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fr-FR" dirty="0">
                <a:solidFill>
                  <a:prstClr val="black"/>
                </a:solidFill>
                <a:latin typeface="Boxed Book" panose="02000506040000020004" pitchFamily="2" charset="0"/>
              </a:endParaRPr>
            </a:p>
          </p:txBody>
        </p: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2133600" y="2152650"/>
              <a:ext cx="4800600" cy="368300"/>
              <a:chOff x="1344" y="1584"/>
              <a:chExt cx="3024" cy="232"/>
            </a:xfrm>
          </p:grpSpPr>
          <p:pic>
            <p:nvPicPr>
              <p:cNvPr id="72" name="Picture 8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1584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9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584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10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584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11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584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133600" y="3079750"/>
              <a:ext cx="4800600" cy="368300"/>
              <a:chOff x="1344" y="2168"/>
              <a:chExt cx="3024" cy="232"/>
            </a:xfrm>
          </p:grpSpPr>
          <p:pic>
            <p:nvPicPr>
              <p:cNvPr id="68" name="Picture 13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2168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2168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5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2168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6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168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2133600" y="4070350"/>
              <a:ext cx="4800600" cy="368300"/>
              <a:chOff x="1344" y="2792"/>
              <a:chExt cx="3024" cy="232"/>
            </a:xfrm>
          </p:grpSpPr>
          <p:pic>
            <p:nvPicPr>
              <p:cNvPr id="64" name="Picture 18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2792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19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2792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0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2792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1" descr="TCB-RB ARROWS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792"/>
                <a:ext cx="144" cy="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22"/>
            <p:cNvGrpSpPr>
              <a:grpSpLocks/>
            </p:cNvGrpSpPr>
            <p:nvPr/>
          </p:nvGrpSpPr>
          <p:grpSpPr bwMode="auto">
            <a:xfrm>
              <a:off x="1981200" y="4972050"/>
              <a:ext cx="5029200" cy="276225"/>
              <a:chOff x="1248" y="3360"/>
              <a:chExt cx="3168" cy="174"/>
            </a:xfrm>
          </p:grpSpPr>
          <p:pic>
            <p:nvPicPr>
              <p:cNvPr id="60" name="Picture 23" descr="blue 5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3360"/>
                <a:ext cx="16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4" descr="blue 5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5887"/>
              <a:stretch>
                <a:fillRect/>
              </a:stretch>
            </p:blipFill>
            <p:spPr bwMode="auto">
              <a:xfrm>
                <a:off x="4221" y="3360"/>
                <a:ext cx="195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5" descr="blue 5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5887"/>
              <a:stretch>
                <a:fillRect/>
              </a:stretch>
            </p:blipFill>
            <p:spPr bwMode="auto">
              <a:xfrm>
                <a:off x="1584" y="3360"/>
                <a:ext cx="195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6" descr="blue 5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8" y="3360"/>
                <a:ext cx="16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27"/>
            <p:cNvGrpSpPr>
              <a:grpSpLocks/>
            </p:cNvGrpSpPr>
            <p:nvPr/>
          </p:nvGrpSpPr>
          <p:grpSpPr bwMode="auto">
            <a:xfrm>
              <a:off x="1447800" y="5484813"/>
              <a:ext cx="6096000" cy="249237"/>
              <a:chOff x="912" y="3683"/>
              <a:chExt cx="3840" cy="157"/>
            </a:xfrm>
          </p:grpSpPr>
          <p:pic>
            <p:nvPicPr>
              <p:cNvPr id="56" name="Picture 28" descr="blue 6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3683"/>
                <a:ext cx="288" cy="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9" descr="blue 6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" y="3683"/>
                <a:ext cx="288" cy="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30" descr="blue 6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7" y="3683"/>
                <a:ext cx="288" cy="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31" descr="blue 6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2" y="3683"/>
                <a:ext cx="288" cy="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32"/>
            <p:cNvGrpSpPr>
              <a:grpSpLocks/>
            </p:cNvGrpSpPr>
            <p:nvPr/>
          </p:nvGrpSpPr>
          <p:grpSpPr bwMode="auto">
            <a:xfrm>
              <a:off x="990600" y="2057400"/>
              <a:ext cx="7010400" cy="323850"/>
              <a:chOff x="624" y="1524"/>
              <a:chExt cx="4416" cy="204"/>
            </a:xfrm>
          </p:grpSpPr>
          <p:pic>
            <p:nvPicPr>
              <p:cNvPr id="52" name="Picture 33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" y="152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34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4" y="152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35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52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36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6" y="152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37"/>
            <p:cNvGrpSpPr>
              <a:grpSpLocks/>
            </p:cNvGrpSpPr>
            <p:nvPr/>
          </p:nvGrpSpPr>
          <p:grpSpPr bwMode="auto">
            <a:xfrm>
              <a:off x="990600" y="3962400"/>
              <a:ext cx="7010400" cy="323850"/>
              <a:chOff x="624" y="2724"/>
              <a:chExt cx="4416" cy="204"/>
            </a:xfrm>
          </p:grpSpPr>
          <p:pic>
            <p:nvPicPr>
              <p:cNvPr id="48" name="Picture 38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" y="272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39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4" y="272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0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72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1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6" y="272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42"/>
            <p:cNvGrpSpPr>
              <a:grpSpLocks/>
            </p:cNvGrpSpPr>
            <p:nvPr/>
          </p:nvGrpSpPr>
          <p:grpSpPr bwMode="auto">
            <a:xfrm>
              <a:off x="990600" y="4648200"/>
              <a:ext cx="7010400" cy="323850"/>
              <a:chOff x="624" y="3156"/>
              <a:chExt cx="4416" cy="204"/>
            </a:xfrm>
          </p:grpSpPr>
          <p:pic>
            <p:nvPicPr>
              <p:cNvPr id="44" name="Picture 43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" y="3156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4" y="3156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5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156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6" y="3156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47"/>
            <p:cNvGrpSpPr>
              <a:grpSpLocks/>
            </p:cNvGrpSpPr>
            <p:nvPr/>
          </p:nvGrpSpPr>
          <p:grpSpPr bwMode="auto">
            <a:xfrm>
              <a:off x="990600" y="2724150"/>
              <a:ext cx="7010400" cy="323850"/>
              <a:chOff x="624" y="1944"/>
              <a:chExt cx="4416" cy="204"/>
            </a:xfrm>
          </p:grpSpPr>
          <p:pic>
            <p:nvPicPr>
              <p:cNvPr id="40" name="Picture 48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" y="194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9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4" y="194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50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94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51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6" y="1944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52"/>
            <p:cNvGrpSpPr>
              <a:grpSpLocks/>
            </p:cNvGrpSpPr>
            <p:nvPr/>
          </p:nvGrpSpPr>
          <p:grpSpPr bwMode="auto">
            <a:xfrm>
              <a:off x="990600" y="3352800"/>
              <a:ext cx="7010400" cy="323850"/>
              <a:chOff x="624" y="2340"/>
              <a:chExt cx="4416" cy="204"/>
            </a:xfrm>
          </p:grpSpPr>
          <p:pic>
            <p:nvPicPr>
              <p:cNvPr id="36" name="Picture 53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" y="2340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54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4" y="2340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55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340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56" descr="red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6" y="2340"/>
                <a:ext cx="64" cy="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57"/>
            <p:cNvGrpSpPr>
              <a:grpSpLocks/>
            </p:cNvGrpSpPr>
            <p:nvPr/>
          </p:nvGrpSpPr>
          <p:grpSpPr bwMode="auto">
            <a:xfrm>
              <a:off x="1066800" y="1512888"/>
              <a:ext cx="6781800" cy="242887"/>
              <a:chOff x="672" y="1181"/>
              <a:chExt cx="4272" cy="153"/>
            </a:xfrm>
          </p:grpSpPr>
          <p:pic>
            <p:nvPicPr>
              <p:cNvPr id="32" name="Picture 58" descr="red 3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2" y="1181"/>
                <a:ext cx="214" cy="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59" descr="red 3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6522"/>
              <a:stretch>
                <a:fillRect/>
              </a:stretch>
            </p:blipFill>
            <p:spPr bwMode="auto">
              <a:xfrm>
                <a:off x="2160" y="1200"/>
                <a:ext cx="192" cy="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0" descr="red 3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6522"/>
              <a:stretch>
                <a:fillRect/>
              </a:stretch>
            </p:blipFill>
            <p:spPr bwMode="auto">
              <a:xfrm>
                <a:off x="4752" y="1200"/>
                <a:ext cx="192" cy="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61" descr="red 3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1200"/>
                <a:ext cx="214" cy="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aphicFrame>
          <p:nvGraphicFramePr>
            <p:cNvPr id="2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9621369"/>
                </p:ext>
              </p:extLst>
            </p:nvPr>
          </p:nvGraphicFramePr>
          <p:xfrm>
            <a:off x="3657600" y="5276850"/>
            <a:ext cx="2286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6" name="Photo Editor Photo" r:id="rId14" imgW="1552792" imgH="5792008" progId="MSPhotoEd.3">
                    <p:embed/>
                  </p:oleObj>
                </mc:Choice>
                <mc:Fallback>
                  <p:oleObj name="Photo Editor Photo" r:id="rId14" imgW="1552792" imgH="579200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55275"/>
                        <a:stretch>
                          <a:fillRect/>
                        </a:stretch>
                      </p:blipFill>
                      <p:spPr bwMode="auto">
                        <a:xfrm>
                          <a:off x="3657600" y="5276850"/>
                          <a:ext cx="228600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167780"/>
                </p:ext>
              </p:extLst>
            </p:nvPr>
          </p:nvGraphicFramePr>
          <p:xfrm>
            <a:off x="7772400" y="5276850"/>
            <a:ext cx="2286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7" name="Photo Editor Photo" r:id="rId16" imgW="1552792" imgH="5792008" progId="MSPhotoEd.3">
                    <p:embed/>
                  </p:oleObj>
                </mc:Choice>
                <mc:Fallback>
                  <p:oleObj name="Photo Editor Photo" r:id="rId16" imgW="1552792" imgH="579200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55275"/>
                        <a:stretch>
                          <a:fillRect/>
                        </a:stretch>
                      </p:blipFill>
                      <p:spPr bwMode="auto">
                        <a:xfrm>
                          <a:off x="7772400" y="5276850"/>
                          <a:ext cx="228600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Group 64"/>
            <p:cNvGrpSpPr>
              <a:grpSpLocks/>
            </p:cNvGrpSpPr>
            <p:nvPr/>
          </p:nvGrpSpPr>
          <p:grpSpPr bwMode="auto">
            <a:xfrm>
              <a:off x="1752600" y="1390650"/>
              <a:ext cx="5486400" cy="157163"/>
              <a:chOff x="1104" y="1104"/>
              <a:chExt cx="3456" cy="99"/>
            </a:xfrm>
          </p:grpSpPr>
          <p:graphicFrame>
            <p:nvGraphicFramePr>
              <p:cNvPr id="28" name="Object 65"/>
              <p:cNvGraphicFramePr>
                <a:graphicFrameLocks noChangeAspect="1"/>
              </p:cNvGraphicFramePr>
              <p:nvPr/>
            </p:nvGraphicFramePr>
            <p:xfrm>
              <a:off x="1680" y="1111"/>
              <a:ext cx="240" cy="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8" name="Photo Editor Photo" r:id="rId17" imgW="5792008" imgH="4238095" progId="MSPhotoEd.3">
                      <p:embed/>
                    </p:oleObj>
                  </mc:Choice>
                  <mc:Fallback>
                    <p:oleObj name="Photo Editor Photo" r:id="rId17" imgW="5792008" imgH="4238095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973" t="58989" r="49986" b="1764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1111"/>
                            <a:ext cx="240" cy="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66"/>
              <p:cNvGraphicFramePr>
                <a:graphicFrameLocks noChangeAspect="1"/>
              </p:cNvGraphicFramePr>
              <p:nvPr/>
            </p:nvGraphicFramePr>
            <p:xfrm>
              <a:off x="4320" y="1104"/>
              <a:ext cx="240" cy="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9" name="Photo Editor Photo" r:id="rId19" imgW="5792008" imgH="4238095" progId="MSPhotoEd.3">
                      <p:embed/>
                    </p:oleObj>
                  </mc:Choice>
                  <mc:Fallback>
                    <p:oleObj name="Photo Editor Photo" r:id="rId19" imgW="5792008" imgH="4238095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973" t="58989" r="49986" b="1764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0" y="1104"/>
                            <a:ext cx="240" cy="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67"/>
              <p:cNvGraphicFramePr>
                <a:graphicFrameLocks noChangeAspect="1"/>
              </p:cNvGraphicFramePr>
              <p:nvPr/>
            </p:nvGraphicFramePr>
            <p:xfrm>
              <a:off x="3744" y="1120"/>
              <a:ext cx="240" cy="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70" name="Photo Editor Photo" r:id="rId20" imgW="5792008" imgH="4238095" progId="MSPhotoEd.3">
                      <p:embed/>
                    </p:oleObj>
                  </mc:Choice>
                  <mc:Fallback>
                    <p:oleObj name="Photo Editor Photo" r:id="rId20" imgW="5792008" imgH="4238095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50014" t="58989" r="3946" b="194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4" y="1120"/>
                            <a:ext cx="240" cy="8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68"/>
              <p:cNvGraphicFramePr>
                <a:graphicFrameLocks noChangeAspect="1"/>
              </p:cNvGraphicFramePr>
              <p:nvPr/>
            </p:nvGraphicFramePr>
            <p:xfrm>
              <a:off x="1104" y="1104"/>
              <a:ext cx="240" cy="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71" name="Photo Editor Photo" r:id="rId22" imgW="5792008" imgH="4238095" progId="MSPhotoEd.3">
                      <p:embed/>
                    </p:oleObj>
                  </mc:Choice>
                  <mc:Fallback>
                    <p:oleObj name="Photo Editor Photo" r:id="rId22" imgW="5792008" imgH="4238095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50014" t="58989" r="3946" b="194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04" y="1104"/>
                            <a:ext cx="240" cy="8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6" name="AutoShape 69"/>
            <p:cNvSpPr>
              <a:spLocks noChangeArrowheads="1"/>
            </p:cNvSpPr>
            <p:nvPr/>
          </p:nvSpPr>
          <p:spPr bwMode="auto">
            <a:xfrm rot="8294051">
              <a:off x="1116013" y="5229225"/>
              <a:ext cx="142875" cy="360363"/>
            </a:xfrm>
            <a:prstGeom prst="downArrow">
              <a:avLst>
                <a:gd name="adj1" fmla="val 50000"/>
                <a:gd name="adj2" fmla="val 63056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>
                <a:solidFill>
                  <a:prstClr val="black"/>
                </a:solidFill>
                <a:latin typeface="Boxed Book" panose="02000506040000020004" pitchFamily="2" charset="0"/>
              </a:endParaRPr>
            </a:p>
          </p:txBody>
        </p:sp>
        <p:sp>
          <p:nvSpPr>
            <p:cNvPr id="27" name="AutoShape 70"/>
            <p:cNvSpPr>
              <a:spLocks noChangeArrowheads="1"/>
            </p:cNvSpPr>
            <p:nvPr/>
          </p:nvSpPr>
          <p:spPr bwMode="auto">
            <a:xfrm rot="8294051">
              <a:off x="5253038" y="5168900"/>
              <a:ext cx="142875" cy="360363"/>
            </a:xfrm>
            <a:prstGeom prst="downArrow">
              <a:avLst>
                <a:gd name="adj1" fmla="val 50000"/>
                <a:gd name="adj2" fmla="val 63056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>
                <a:solidFill>
                  <a:prstClr val="black"/>
                </a:solidFill>
                <a:latin typeface="Boxed Book" panose="02000506040000020004" pitchFamily="2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4267200"/>
            <a:ext cx="8305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Boxed Book" panose="02000506040000020004" pitchFamily="2" charset="0"/>
              </a:rPr>
              <a:t>The </a:t>
            </a:r>
            <a:r>
              <a:rPr lang="en-US" b="1" dirty="0" smtClean="0">
                <a:solidFill>
                  <a:prstClr val="black"/>
                </a:solidFill>
                <a:latin typeface="Boxed Book" panose="02000506040000020004" pitchFamily="2" charset="0"/>
              </a:rPr>
              <a:t>&lt;&lt; engine &gt;&gt; </a:t>
            </a:r>
            <a:r>
              <a:rPr lang="en-US" b="1" dirty="0">
                <a:solidFill>
                  <a:prstClr val="black"/>
                </a:solidFill>
                <a:latin typeface="Boxed Book" panose="02000506040000020004" pitchFamily="2" charset="0"/>
              </a:rPr>
              <a:t>is the gravity </a:t>
            </a: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and the density difference between the cold air and the warm air</a:t>
            </a:r>
          </a:p>
          <a:p>
            <a:pPr marL="2857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Only </a:t>
            </a:r>
            <a:r>
              <a:rPr lang="en-US" b="1" dirty="0">
                <a:solidFill>
                  <a:prstClr val="black"/>
                </a:solidFill>
                <a:latin typeface="Boxed Book" panose="02000506040000020004" pitchFamily="2" charset="0"/>
              </a:rPr>
              <a:t>cooling mode</a:t>
            </a:r>
          </a:p>
          <a:p>
            <a:pPr marL="2857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Boxed Book" panose="02000506040000020004" pitchFamily="2" charset="0"/>
              </a:rPr>
              <a:t>The air diffusion isn’t controlled </a:t>
            </a: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and there are risks of draft below the chilled beam</a:t>
            </a:r>
          </a:p>
          <a:p>
            <a:pPr marL="2857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Passive chilled beams are used only for an additional source of cooling for a specific need.</a:t>
            </a:r>
          </a:p>
        </p:txBody>
      </p:sp>
    </p:spTree>
    <p:extLst>
      <p:ext uri="{BB962C8B-B14F-4D97-AF65-F5344CB8AC3E}">
        <p14:creationId xmlns:p14="http://schemas.microsoft.com/office/powerpoint/2010/main" val="8688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Active Chilled Beams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6E40567-FF34-4EF0-ABB9-1859CFAFA209}" type="slidenum">
              <a:rPr lang="sv-SE" smtClean="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22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57812"/>
            <a:ext cx="2819400" cy="80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154" y="2697162"/>
            <a:ext cx="2316246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399" y="1136650"/>
            <a:ext cx="527367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" name="Espace réservé du contenu 2"/>
          <p:cNvSpPr txBox="1">
            <a:spLocks/>
          </p:cNvSpPr>
          <p:nvPr/>
        </p:nvSpPr>
        <p:spPr bwMode="auto">
          <a:xfrm>
            <a:off x="531856" y="4267200"/>
            <a:ext cx="8154944" cy="133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Char char="•"/>
              <a:defRPr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Arial" charset="0"/>
              <a:buChar char="−"/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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ClrTx/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Boxed Book" panose="02000506040000020004" pitchFamily="2" charset="0"/>
              </a:rPr>
              <a:t>The « engine » is the induction </a:t>
            </a:r>
            <a:r>
              <a:rPr lang="en-US" kern="0" dirty="0" smtClean="0">
                <a:solidFill>
                  <a:srgbClr val="000000"/>
                </a:solidFill>
                <a:latin typeface="Boxed Book" panose="02000506040000020004" pitchFamily="2" charset="0"/>
              </a:rPr>
              <a:t>created by the adjustable slots.</a:t>
            </a:r>
            <a:endParaRPr lang="fr-FR" kern="0" dirty="0" smtClean="0">
              <a:solidFill>
                <a:srgbClr val="000000"/>
              </a:solidFill>
              <a:latin typeface="Boxed Book" panose="02000506040000020004" pitchFamily="2" charset="0"/>
            </a:endParaRPr>
          </a:p>
          <a:p>
            <a:pPr>
              <a:buClrTx/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Boxed Book" panose="02000506040000020004" pitchFamily="2" charset="0"/>
              </a:rPr>
              <a:t>Cooling and heating mode</a:t>
            </a:r>
            <a:r>
              <a:rPr lang="en-US" kern="0" dirty="0" smtClean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  <a:endParaRPr lang="fr-FR" kern="0" dirty="0" smtClean="0">
              <a:solidFill>
                <a:srgbClr val="000000"/>
              </a:solidFill>
              <a:latin typeface="Boxed Book" panose="02000506040000020004" pitchFamily="2" charset="0"/>
            </a:endParaRPr>
          </a:p>
          <a:p>
            <a:pPr>
              <a:buClrTx/>
              <a:defRPr/>
            </a:pPr>
            <a:r>
              <a:rPr lang="en-US" kern="0" dirty="0" smtClean="0">
                <a:solidFill>
                  <a:srgbClr val="000000"/>
                </a:solidFill>
                <a:latin typeface="Boxed Book" panose="02000506040000020004" pitchFamily="2" charset="0"/>
              </a:rPr>
              <a:t>The fresh air is supplied through the chilled beam.</a:t>
            </a:r>
            <a:endParaRPr lang="fr-FR" kern="0" dirty="0" smtClean="0">
              <a:solidFill>
                <a:srgbClr val="000000"/>
              </a:solidFill>
              <a:latin typeface="Boxed Book" panose="02000506040000020004" pitchFamily="2" charset="0"/>
            </a:endParaRPr>
          </a:p>
          <a:p>
            <a:pPr>
              <a:buClrTx/>
              <a:defRPr/>
            </a:pPr>
            <a:r>
              <a:rPr lang="en-US" kern="0" dirty="0" smtClean="0">
                <a:solidFill>
                  <a:srgbClr val="000000"/>
                </a:solidFill>
                <a:latin typeface="Boxed Book" panose="02000506040000020004" pitchFamily="2" charset="0"/>
              </a:rPr>
              <a:t>Mixing air diffusion into the room so </a:t>
            </a:r>
            <a:r>
              <a:rPr lang="en-US" b="1" kern="0" dirty="0" smtClean="0">
                <a:solidFill>
                  <a:srgbClr val="000000"/>
                </a:solidFill>
                <a:latin typeface="Boxed Book" panose="02000506040000020004" pitchFamily="2" charset="0"/>
              </a:rPr>
              <a:t>the air velocity is controlled</a:t>
            </a:r>
            <a:r>
              <a:rPr lang="en-US" kern="0" dirty="0" smtClean="0">
                <a:solidFill>
                  <a:srgbClr val="000000"/>
                </a:solidFill>
                <a:latin typeface="Boxed Book" panose="02000506040000020004" pitchFamily="2" charset="0"/>
              </a:rPr>
              <a:t>.</a:t>
            </a:r>
          </a:p>
          <a:p>
            <a:pPr>
              <a:buClrTx/>
              <a:defRPr/>
            </a:pPr>
            <a:r>
              <a:rPr lang="en-US" dirty="0">
                <a:solidFill>
                  <a:prstClr val="black"/>
                </a:solidFill>
                <a:latin typeface="Boxed Book" panose="02000506040000020004" pitchFamily="2" charset="0"/>
              </a:rPr>
              <a:t>Active chilled beams provide heating, cooling and ventilation with high comfort</a:t>
            </a:r>
            <a:r>
              <a:rPr lang="en-US" dirty="0" smtClean="0">
                <a:solidFill>
                  <a:prstClr val="black"/>
                </a:solidFill>
                <a:latin typeface="Boxed Book" panose="02000506040000020004" pitchFamily="2" charset="0"/>
              </a:rPr>
              <a:t>.</a:t>
            </a:r>
            <a:endParaRPr lang="en-US" dirty="0">
              <a:solidFill>
                <a:prstClr val="black"/>
              </a:solidFill>
              <a:latin typeface="Boxed Book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40567-FF34-4EF0-ABB9-1859CFAFA209}" type="slidenum">
              <a:rPr lang="sv-SE" smtClean="0"/>
              <a:pPr>
                <a:defRPr/>
              </a:pPr>
              <a:t>9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Chilled Beams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219200"/>
            <a:ext cx="8153400" cy="4752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95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1919</TotalTime>
  <Words>3362</Words>
  <Application>Microsoft Office PowerPoint</Application>
  <PresentationFormat>On-screen Show (4:3)</PresentationFormat>
  <Paragraphs>1334</Paragraphs>
  <Slides>58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Palatino</vt:lpstr>
      <vt:lpstr>Boxed Semibold</vt:lpstr>
      <vt:lpstr>MS PGothic</vt:lpstr>
      <vt:lpstr>Calibri</vt:lpstr>
      <vt:lpstr>SC STKaiti</vt:lpstr>
      <vt:lpstr>Wingdings</vt:lpstr>
      <vt:lpstr>Boxed Book</vt:lpstr>
      <vt:lpstr>Custom Design</vt:lpstr>
      <vt:lpstr>Photo Editor Photo</vt:lpstr>
      <vt:lpstr>Microsoft Excel Chart</vt:lpstr>
      <vt:lpstr>Chart</vt:lpstr>
      <vt:lpstr>Energy-efficient system providing superior IAQ</vt:lpstr>
      <vt:lpstr>3fficiency system components</vt:lpstr>
      <vt:lpstr>3fficiency system</vt:lpstr>
      <vt:lpstr>System Configuration</vt:lpstr>
      <vt:lpstr>Direct Replacement for VRF</vt:lpstr>
      <vt:lpstr>CHILLED BEAMS</vt:lpstr>
      <vt:lpstr>Passive Chilled Beams</vt:lpstr>
      <vt:lpstr>Active Chilled Beams</vt:lpstr>
      <vt:lpstr>Active Chilled Beams</vt:lpstr>
      <vt:lpstr>Comfort Control</vt:lpstr>
      <vt:lpstr>IQHC Air Slider Label</vt:lpstr>
      <vt:lpstr>IQHC Air Slider Open</vt:lpstr>
      <vt:lpstr>IQHC Air Slider Half Open</vt:lpstr>
      <vt:lpstr>IQHC Air Slider Closed</vt:lpstr>
      <vt:lpstr>Universal Beams</vt:lpstr>
      <vt:lpstr>Flow Pattern Control System</vt:lpstr>
      <vt:lpstr>Bottom Closed</vt:lpstr>
      <vt:lpstr>Bottom Open</vt:lpstr>
      <vt:lpstr>Accessories for Installation</vt:lpstr>
      <vt:lpstr>Chilled Beams Benefits</vt:lpstr>
      <vt:lpstr>NEUTON</vt:lpstr>
      <vt:lpstr>Concept</vt:lpstr>
      <vt:lpstr>Component Parts</vt:lpstr>
      <vt:lpstr>How It Works: (4 pipe primary loop)</vt:lpstr>
      <vt:lpstr>NEUTON Benefits</vt:lpstr>
      <vt:lpstr>Traditional 4 Pipe Approach</vt:lpstr>
      <vt:lpstr>Unconventional 2 Pipe Approach</vt:lpstr>
      <vt:lpstr>Main Loop View</vt:lpstr>
      <vt:lpstr>Greatly simplify Design and Installation Process</vt:lpstr>
      <vt:lpstr>Vertical or Horizontal Mounting Accommodated</vt:lpstr>
      <vt:lpstr>Room Smart Sensor</vt:lpstr>
      <vt:lpstr>Reduced First Cost Comparison</vt:lpstr>
      <vt:lpstr>System integration</vt:lpstr>
      <vt:lpstr>Space Humidity Remains Regardless of Location</vt:lpstr>
      <vt:lpstr>Space Humidity Remains Regardless of Location</vt:lpstr>
      <vt:lpstr>What Determines Minimum Primary Airflow?</vt:lpstr>
      <vt:lpstr>How Supply Dewpoint Effects Primary Airflow</vt:lpstr>
      <vt:lpstr>Pinnacle Dual Wheel DOAS - Review</vt:lpstr>
      <vt:lpstr>Summarizing Primary Air and Humidity Concern</vt:lpstr>
      <vt:lpstr>Occupancy Impacts Primary Air</vt:lpstr>
      <vt:lpstr>Energy Modeling: Systems Compared</vt:lpstr>
      <vt:lpstr>System Integration Summary</vt:lpstr>
      <vt:lpstr>competition</vt:lpstr>
      <vt:lpstr>Competitor #1 – Peak Dry Bulb</vt:lpstr>
      <vt:lpstr>Competitor #1 – Part Load</vt:lpstr>
      <vt:lpstr>Competitor #1 – Part Load</vt:lpstr>
      <vt:lpstr>Competitor #1 – Part Load</vt:lpstr>
      <vt:lpstr>Competitor #2 – Peak Dry Bulb</vt:lpstr>
      <vt:lpstr>Competitor #2 – Part Load</vt:lpstr>
      <vt:lpstr>Competitor #2 – Part Load</vt:lpstr>
      <vt:lpstr>Competitor #2 – Part Load</vt:lpstr>
      <vt:lpstr>SEMCO Pinnacle</vt:lpstr>
      <vt:lpstr>SEMCO Pinnacle</vt:lpstr>
      <vt:lpstr>SEMCO Pinnacle</vt:lpstr>
      <vt:lpstr>SEMCO Pinnacle – Part Load</vt:lpstr>
      <vt:lpstr>SEMCO Pinnacle – Part Load</vt:lpstr>
      <vt:lpstr>SEMCO Pinnacle – Part Load</vt:lpstr>
      <vt:lpstr>3fficiency –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Ulm</dc:creator>
  <cp:lastModifiedBy>Sarah Banks</cp:lastModifiedBy>
  <cp:revision>79</cp:revision>
  <cp:lastPrinted>2017-05-23T18:58:40Z</cp:lastPrinted>
  <dcterms:created xsi:type="dcterms:W3CDTF">2015-06-25T20:01:46Z</dcterms:created>
  <dcterms:modified xsi:type="dcterms:W3CDTF">2017-05-24T14:46:40Z</dcterms:modified>
</cp:coreProperties>
</file>